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6" r:id="rId1"/>
    <p:sldMasterId id="2147483698" r:id="rId2"/>
    <p:sldMasterId id="2147483710" r:id="rId3"/>
  </p:sldMasterIdLst>
  <p:notesMasterIdLst>
    <p:notesMasterId r:id="rId74"/>
  </p:notesMasterIdLst>
  <p:sldIdLst>
    <p:sldId id="362" r:id="rId4"/>
    <p:sldId id="363" r:id="rId5"/>
    <p:sldId id="364" r:id="rId6"/>
    <p:sldId id="369" r:id="rId7"/>
    <p:sldId id="370" r:id="rId8"/>
    <p:sldId id="367" r:id="rId9"/>
    <p:sldId id="366" r:id="rId10"/>
    <p:sldId id="499" r:id="rId11"/>
    <p:sldId id="371" r:id="rId12"/>
    <p:sldId id="502" r:id="rId13"/>
    <p:sldId id="503" r:id="rId14"/>
    <p:sldId id="494" r:id="rId15"/>
    <p:sldId id="493" r:id="rId16"/>
    <p:sldId id="497" r:id="rId17"/>
    <p:sldId id="498" r:id="rId18"/>
    <p:sldId id="495" r:id="rId19"/>
    <p:sldId id="463" r:id="rId20"/>
    <p:sldId id="461" r:id="rId21"/>
    <p:sldId id="496" r:id="rId22"/>
    <p:sldId id="424" r:id="rId23"/>
    <p:sldId id="501" r:id="rId24"/>
    <p:sldId id="500" r:id="rId25"/>
    <p:sldId id="384" r:id="rId26"/>
    <p:sldId id="385" r:id="rId27"/>
    <p:sldId id="386" r:id="rId28"/>
    <p:sldId id="387" r:id="rId29"/>
    <p:sldId id="479" r:id="rId30"/>
    <p:sldId id="480" r:id="rId31"/>
    <p:sldId id="481" r:id="rId32"/>
    <p:sldId id="482" r:id="rId33"/>
    <p:sldId id="483" r:id="rId34"/>
    <p:sldId id="484" r:id="rId35"/>
    <p:sldId id="486" r:id="rId36"/>
    <p:sldId id="487" r:id="rId37"/>
    <p:sldId id="488" r:id="rId38"/>
    <p:sldId id="489" r:id="rId39"/>
    <p:sldId id="490" r:id="rId40"/>
    <p:sldId id="491" r:id="rId41"/>
    <p:sldId id="451" r:id="rId42"/>
    <p:sldId id="452" r:id="rId43"/>
    <p:sldId id="453" r:id="rId44"/>
    <p:sldId id="454" r:id="rId45"/>
    <p:sldId id="455" r:id="rId46"/>
    <p:sldId id="456" r:id="rId47"/>
    <p:sldId id="462" r:id="rId48"/>
    <p:sldId id="397" r:id="rId49"/>
    <p:sldId id="331" r:id="rId50"/>
    <p:sldId id="504" r:id="rId51"/>
    <p:sldId id="466" r:id="rId52"/>
    <p:sldId id="467" r:id="rId53"/>
    <p:sldId id="468" r:id="rId54"/>
    <p:sldId id="469" r:id="rId55"/>
    <p:sldId id="470" r:id="rId56"/>
    <p:sldId id="471" r:id="rId57"/>
    <p:sldId id="472" r:id="rId58"/>
    <p:sldId id="473" r:id="rId59"/>
    <p:sldId id="474" r:id="rId60"/>
    <p:sldId id="475" r:id="rId61"/>
    <p:sldId id="476" r:id="rId62"/>
    <p:sldId id="477" r:id="rId63"/>
    <p:sldId id="478" r:id="rId64"/>
    <p:sldId id="442" r:id="rId65"/>
    <p:sldId id="332" r:id="rId66"/>
    <p:sldId id="333" r:id="rId67"/>
    <p:sldId id="334" r:id="rId68"/>
    <p:sldId id="335" r:id="rId69"/>
    <p:sldId id="336" r:id="rId70"/>
    <p:sldId id="337" r:id="rId71"/>
    <p:sldId id="338" r:id="rId72"/>
    <p:sldId id="464" r:id="rId7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09900"/>
    <a:srgbClr val="CC0066"/>
    <a:srgbClr val="FFFFCC"/>
    <a:srgbClr val="CCECFF"/>
    <a:srgbClr val="CCFFCC"/>
    <a:srgbClr val="CCFF99"/>
    <a:srgbClr val="CCFFFF"/>
    <a:srgbClr val="5A5434"/>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85432" autoAdjust="0"/>
  </p:normalViewPr>
  <p:slideViewPr>
    <p:cSldViewPr>
      <p:cViewPr varScale="1">
        <p:scale>
          <a:sx n="74" d="100"/>
          <a:sy n="74" d="100"/>
        </p:scale>
        <p:origin x="1008"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2" d="100"/>
        <a:sy n="62" d="100"/>
      </p:scale>
      <p:origin x="0" y="0"/>
    </p:cViewPr>
  </p:sorterViewPr>
  <p:notesViewPr>
    <p:cSldViewPr>
      <p:cViewPr varScale="1">
        <p:scale>
          <a:sx n="53" d="100"/>
          <a:sy n="53" d="100"/>
        </p:scale>
        <p:origin x="293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A0FA4-2EBA-4A83-8824-3B8AD8BC88E6}"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kumimoji="1" lang="ja-JP" altLang="en-US"/>
        </a:p>
      </dgm:t>
    </dgm:pt>
    <dgm:pt modelId="{18F4D9CB-BCA7-4156-8A53-80E4BE3E18DE}">
      <dgm:prSet phldrT="[テキスト]" custT="1"/>
      <dgm:spPr/>
      <dgm:t>
        <a:bodyPr/>
        <a:lstStyle/>
        <a:p>
          <a:r>
            <a:rPr kumimoji="1" lang="ja-JP" altLang="en-US" sz="1400" b="1" dirty="0" smtClean="0"/>
            <a:t>市町村</a:t>
          </a:r>
          <a:endParaRPr kumimoji="1" lang="ja-JP" altLang="en-US" sz="1400" b="1" dirty="0"/>
        </a:p>
      </dgm:t>
    </dgm:pt>
    <dgm:pt modelId="{6041A9A8-0262-4835-A341-ECD71641764F}" type="parTrans" cxnId="{AE123601-D9D3-479F-86B7-9D682DDC2293}">
      <dgm:prSet/>
      <dgm:spPr/>
      <dgm:t>
        <a:bodyPr/>
        <a:lstStyle/>
        <a:p>
          <a:endParaRPr kumimoji="1" lang="ja-JP" altLang="en-US"/>
        </a:p>
      </dgm:t>
    </dgm:pt>
    <dgm:pt modelId="{E7BC0DC6-BD44-4AE0-96B8-1F5FCDDABEC6}" type="sibTrans" cxnId="{AE123601-D9D3-479F-86B7-9D682DDC2293}">
      <dgm:prSet/>
      <dgm:spPr>
        <a:noFill/>
      </dgm:spPr>
      <dgm:t>
        <a:bodyPr/>
        <a:lstStyle/>
        <a:p>
          <a:endParaRPr kumimoji="1" lang="ja-JP" altLang="en-US"/>
        </a:p>
      </dgm:t>
    </dgm:pt>
    <dgm:pt modelId="{C7DD1EDD-6353-4C70-ACB0-3BBA8D6C22A4}">
      <dgm:prSet phldrT="[テキスト]" custT="1"/>
      <dgm:spPr/>
      <dgm:t>
        <a:bodyPr/>
        <a:lstStyle/>
        <a:p>
          <a:pPr>
            <a:lnSpc>
              <a:spcPct val="50000"/>
            </a:lnSpc>
          </a:pPr>
          <a:r>
            <a:rPr kumimoji="1" lang="ja-JP" altLang="en-US" sz="1400" b="1" dirty="0" smtClean="0"/>
            <a:t>都道</a:t>
          </a:r>
          <a:endParaRPr kumimoji="1" lang="en-US" altLang="ja-JP" sz="1400" b="1" dirty="0" smtClean="0"/>
        </a:p>
        <a:p>
          <a:pPr>
            <a:lnSpc>
              <a:spcPct val="50000"/>
            </a:lnSpc>
          </a:pPr>
          <a:r>
            <a:rPr kumimoji="1" lang="ja-JP" altLang="en-US" sz="1400" b="1" dirty="0" smtClean="0"/>
            <a:t>府県</a:t>
          </a:r>
          <a:endParaRPr kumimoji="1" lang="ja-JP" altLang="en-US" sz="1400" b="1" dirty="0"/>
        </a:p>
      </dgm:t>
    </dgm:pt>
    <dgm:pt modelId="{EE2739CB-D78B-42BA-A7D4-99015E9568FA}" type="parTrans" cxnId="{7E597A61-61C4-43AA-A159-9AC410EC1415}">
      <dgm:prSet/>
      <dgm:spPr/>
      <dgm:t>
        <a:bodyPr/>
        <a:lstStyle/>
        <a:p>
          <a:endParaRPr kumimoji="1" lang="ja-JP" altLang="en-US"/>
        </a:p>
      </dgm:t>
    </dgm:pt>
    <dgm:pt modelId="{B76E8F17-553C-48F3-881D-71491D4FADBB}" type="sibTrans" cxnId="{7E597A61-61C4-43AA-A159-9AC410EC1415}">
      <dgm:prSet/>
      <dgm:spPr>
        <a:noFill/>
      </dgm:spPr>
      <dgm:t>
        <a:bodyPr/>
        <a:lstStyle/>
        <a:p>
          <a:endParaRPr kumimoji="1" lang="ja-JP" altLang="en-US"/>
        </a:p>
      </dgm:t>
    </dgm:pt>
    <dgm:pt modelId="{5004477A-E922-40CD-A183-AC7FA9B7C941}">
      <dgm:prSet phldrT="[テキスト]" custT="1"/>
      <dgm:spPr/>
      <dgm:t>
        <a:bodyPr/>
        <a:lstStyle/>
        <a:p>
          <a:pPr>
            <a:lnSpc>
              <a:spcPct val="50000"/>
            </a:lnSpc>
          </a:pPr>
          <a:r>
            <a:rPr kumimoji="1" lang="ja-JP" altLang="en-US" sz="1400" b="1" dirty="0" smtClean="0"/>
            <a:t>健康</a:t>
          </a:r>
          <a:endParaRPr kumimoji="1" lang="en-US" altLang="ja-JP" sz="1400" b="1" dirty="0" smtClean="0"/>
        </a:p>
        <a:p>
          <a:pPr>
            <a:lnSpc>
              <a:spcPct val="50000"/>
            </a:lnSpc>
          </a:pPr>
          <a:r>
            <a:rPr kumimoji="1" lang="ja-JP" altLang="en-US" sz="1400" b="1" dirty="0" smtClean="0"/>
            <a:t>保険</a:t>
          </a:r>
          <a:endParaRPr kumimoji="1" lang="en-US" altLang="ja-JP" sz="1400" b="1" dirty="0" smtClean="0"/>
        </a:p>
        <a:p>
          <a:pPr>
            <a:lnSpc>
              <a:spcPct val="50000"/>
            </a:lnSpc>
          </a:pPr>
          <a:r>
            <a:rPr kumimoji="1" lang="ja-JP" altLang="en-US" sz="1400" b="1" dirty="0" smtClean="0"/>
            <a:t>組合</a:t>
          </a:r>
          <a:endParaRPr kumimoji="1" lang="ja-JP" altLang="en-US" sz="1400" b="1" dirty="0"/>
        </a:p>
      </dgm:t>
    </dgm:pt>
    <dgm:pt modelId="{456A3871-D4A4-41B7-8269-C8A3CC6D17C8}" type="parTrans" cxnId="{32C10AC2-A324-45A6-BEB2-FE4392F4EEA5}">
      <dgm:prSet/>
      <dgm:spPr/>
      <dgm:t>
        <a:bodyPr/>
        <a:lstStyle/>
        <a:p>
          <a:endParaRPr kumimoji="1" lang="ja-JP" altLang="en-US"/>
        </a:p>
      </dgm:t>
    </dgm:pt>
    <dgm:pt modelId="{25F1D52E-C660-4F6D-9A3E-22D55F0A8E0F}" type="sibTrans" cxnId="{32C10AC2-A324-45A6-BEB2-FE4392F4EEA5}">
      <dgm:prSet/>
      <dgm:spPr>
        <a:noFill/>
      </dgm:spPr>
      <dgm:t>
        <a:bodyPr/>
        <a:lstStyle/>
        <a:p>
          <a:endParaRPr kumimoji="1" lang="ja-JP" altLang="en-US"/>
        </a:p>
      </dgm:t>
    </dgm:pt>
    <dgm:pt modelId="{1DA6B9CD-E3FF-466C-81A6-6507BAF769F8}">
      <dgm:prSet phldrT="[テキスト]" custT="1"/>
      <dgm:spPr/>
      <dgm:t>
        <a:bodyPr/>
        <a:lstStyle/>
        <a:p>
          <a:pPr>
            <a:lnSpc>
              <a:spcPct val="50000"/>
            </a:lnSpc>
          </a:pPr>
          <a:r>
            <a:rPr kumimoji="1" lang="ja-JP" altLang="en-US" sz="1400" b="1" dirty="0" smtClean="0"/>
            <a:t>日本</a:t>
          </a:r>
          <a:endParaRPr kumimoji="1" lang="en-US" altLang="ja-JP" sz="1400" b="1" dirty="0" smtClean="0"/>
        </a:p>
        <a:p>
          <a:pPr>
            <a:lnSpc>
              <a:spcPct val="50000"/>
            </a:lnSpc>
          </a:pPr>
          <a:r>
            <a:rPr kumimoji="1" lang="ja-JP" altLang="en-US" sz="1400" b="1" dirty="0" smtClean="0"/>
            <a:t>年金</a:t>
          </a:r>
          <a:endParaRPr kumimoji="1" lang="en-US" altLang="ja-JP" sz="1400" b="1" dirty="0" smtClean="0"/>
        </a:p>
        <a:p>
          <a:pPr>
            <a:lnSpc>
              <a:spcPct val="50000"/>
            </a:lnSpc>
          </a:pPr>
          <a:r>
            <a:rPr kumimoji="1" lang="ja-JP" altLang="en-US" sz="1400" b="1" dirty="0" smtClean="0"/>
            <a:t>機構</a:t>
          </a:r>
          <a:endParaRPr kumimoji="1" lang="ja-JP" altLang="en-US" sz="1400" b="1" dirty="0"/>
        </a:p>
      </dgm:t>
    </dgm:pt>
    <dgm:pt modelId="{6B5CEF9B-F188-4733-BE03-9888757EA103}" type="parTrans" cxnId="{57A2692B-FA2E-42E5-BB7F-DA5246D87338}">
      <dgm:prSet/>
      <dgm:spPr/>
      <dgm:t>
        <a:bodyPr/>
        <a:lstStyle/>
        <a:p>
          <a:endParaRPr kumimoji="1" lang="ja-JP" altLang="en-US"/>
        </a:p>
      </dgm:t>
    </dgm:pt>
    <dgm:pt modelId="{D85FCBDE-9629-40F7-B743-182E94277A5C}" type="sibTrans" cxnId="{57A2692B-FA2E-42E5-BB7F-DA5246D87338}">
      <dgm:prSet/>
      <dgm:spPr>
        <a:noFill/>
      </dgm:spPr>
      <dgm:t>
        <a:bodyPr/>
        <a:lstStyle/>
        <a:p>
          <a:endParaRPr kumimoji="1" lang="ja-JP" altLang="en-US"/>
        </a:p>
      </dgm:t>
    </dgm:pt>
    <dgm:pt modelId="{D7A643BC-881B-4D64-A8CA-6DE51719EE83}">
      <dgm:prSet phldrT="[テキスト]" custT="1"/>
      <dgm:spPr/>
      <dgm:t>
        <a:bodyPr/>
        <a:lstStyle/>
        <a:p>
          <a:r>
            <a:rPr kumimoji="1" lang="ja-JP" altLang="en-US" sz="1400" b="1" dirty="0" smtClean="0"/>
            <a:t>ハローワーク</a:t>
          </a:r>
          <a:endParaRPr kumimoji="1" lang="ja-JP" altLang="en-US" sz="1400" b="1" dirty="0"/>
        </a:p>
      </dgm:t>
    </dgm:pt>
    <dgm:pt modelId="{439AC321-D05B-46D2-9100-89C745B6BA11}" type="parTrans" cxnId="{B206E985-D340-472C-BF78-108CAACE873C}">
      <dgm:prSet/>
      <dgm:spPr/>
      <dgm:t>
        <a:bodyPr/>
        <a:lstStyle/>
        <a:p>
          <a:endParaRPr kumimoji="1" lang="ja-JP" altLang="en-US"/>
        </a:p>
      </dgm:t>
    </dgm:pt>
    <dgm:pt modelId="{0C3E65C7-D8B8-4368-97AB-C52B32A7A804}" type="sibTrans" cxnId="{B206E985-D340-472C-BF78-108CAACE873C}">
      <dgm:prSet/>
      <dgm:spPr>
        <a:noFill/>
      </dgm:spPr>
      <dgm:t>
        <a:bodyPr/>
        <a:lstStyle/>
        <a:p>
          <a:endParaRPr kumimoji="1" lang="ja-JP" altLang="en-US"/>
        </a:p>
      </dgm:t>
    </dgm:pt>
    <dgm:pt modelId="{E8F243AF-EDA7-4903-B236-7F5C8E8A91CC}">
      <dgm:prSet custT="1"/>
      <dgm:spPr/>
      <dgm:t>
        <a:bodyPr/>
        <a:lstStyle/>
        <a:p>
          <a:pPr>
            <a:lnSpc>
              <a:spcPct val="50000"/>
            </a:lnSpc>
          </a:pPr>
          <a:r>
            <a:rPr kumimoji="1" lang="ja-JP" altLang="en-US" sz="1400" b="1" dirty="0" smtClean="0"/>
            <a:t>独立</a:t>
          </a:r>
          <a:endParaRPr kumimoji="1" lang="en-US" altLang="ja-JP" sz="1400" b="1" dirty="0" smtClean="0"/>
        </a:p>
        <a:p>
          <a:pPr>
            <a:lnSpc>
              <a:spcPct val="50000"/>
            </a:lnSpc>
          </a:pPr>
          <a:r>
            <a:rPr kumimoji="1" lang="ja-JP" altLang="en-US" sz="1400" b="1" dirty="0" smtClean="0"/>
            <a:t>行政</a:t>
          </a:r>
          <a:endParaRPr kumimoji="1" lang="en-US" altLang="ja-JP" sz="1400" b="1" dirty="0" smtClean="0"/>
        </a:p>
        <a:p>
          <a:pPr>
            <a:lnSpc>
              <a:spcPct val="50000"/>
            </a:lnSpc>
          </a:pPr>
          <a:r>
            <a:rPr kumimoji="1" lang="ja-JP" altLang="en-US" sz="1400" b="1" dirty="0" smtClean="0"/>
            <a:t>法人</a:t>
          </a:r>
          <a:endParaRPr kumimoji="1" lang="ja-JP" altLang="en-US" sz="1400" b="1" dirty="0"/>
        </a:p>
      </dgm:t>
    </dgm:pt>
    <dgm:pt modelId="{F85FE4E6-1579-499D-9E36-EE1F83B235CE}" type="parTrans" cxnId="{227BE3DE-0A76-49C8-8CD5-8200A11ABA65}">
      <dgm:prSet/>
      <dgm:spPr/>
      <dgm:t>
        <a:bodyPr/>
        <a:lstStyle/>
        <a:p>
          <a:endParaRPr kumimoji="1" lang="ja-JP" altLang="en-US"/>
        </a:p>
      </dgm:t>
    </dgm:pt>
    <dgm:pt modelId="{4DCCF72F-8D6A-4CF8-BB76-ED81444775A8}" type="sibTrans" cxnId="{227BE3DE-0A76-49C8-8CD5-8200A11ABA65}">
      <dgm:prSet/>
      <dgm:spPr>
        <a:noFill/>
      </dgm:spPr>
      <dgm:t>
        <a:bodyPr/>
        <a:lstStyle/>
        <a:p>
          <a:endParaRPr kumimoji="1" lang="ja-JP" altLang="en-US"/>
        </a:p>
      </dgm:t>
    </dgm:pt>
    <dgm:pt modelId="{0C142111-5F80-46C0-9D92-919600B492B5}" type="pres">
      <dgm:prSet presAssocID="{188A0FA4-2EBA-4A83-8824-3B8AD8BC88E6}" presName="cycle" presStyleCnt="0">
        <dgm:presLayoutVars>
          <dgm:dir/>
          <dgm:resizeHandles val="exact"/>
        </dgm:presLayoutVars>
      </dgm:prSet>
      <dgm:spPr/>
      <dgm:t>
        <a:bodyPr/>
        <a:lstStyle/>
        <a:p>
          <a:endParaRPr kumimoji="1" lang="ja-JP" altLang="en-US"/>
        </a:p>
      </dgm:t>
    </dgm:pt>
    <dgm:pt modelId="{1B5DD679-73E3-4241-84F2-66A9B3C50A4F}" type="pres">
      <dgm:prSet presAssocID="{18F4D9CB-BCA7-4156-8A53-80E4BE3E18DE}" presName="node" presStyleLbl="node1" presStyleIdx="0" presStyleCnt="6" custScaleX="79992" custScaleY="79992" custRadScaleRad="98558" custRadScaleInc="-10395">
        <dgm:presLayoutVars>
          <dgm:bulletEnabled val="1"/>
        </dgm:presLayoutVars>
      </dgm:prSet>
      <dgm:spPr/>
      <dgm:t>
        <a:bodyPr/>
        <a:lstStyle/>
        <a:p>
          <a:endParaRPr kumimoji="1" lang="ja-JP" altLang="en-US"/>
        </a:p>
      </dgm:t>
    </dgm:pt>
    <dgm:pt modelId="{C157ADF8-7266-43E4-AC87-1331C51955C6}" type="pres">
      <dgm:prSet presAssocID="{E7BC0DC6-BD44-4AE0-96B8-1F5FCDDABEC6}" presName="sibTrans" presStyleLbl="sibTrans2D1" presStyleIdx="0" presStyleCnt="6"/>
      <dgm:spPr/>
      <dgm:t>
        <a:bodyPr/>
        <a:lstStyle/>
        <a:p>
          <a:endParaRPr kumimoji="1" lang="ja-JP" altLang="en-US"/>
        </a:p>
      </dgm:t>
    </dgm:pt>
    <dgm:pt modelId="{19FF6FC9-D401-4465-BCDB-716011A253A2}" type="pres">
      <dgm:prSet presAssocID="{E7BC0DC6-BD44-4AE0-96B8-1F5FCDDABEC6}" presName="connectorText" presStyleLbl="sibTrans2D1" presStyleIdx="0" presStyleCnt="6"/>
      <dgm:spPr/>
      <dgm:t>
        <a:bodyPr/>
        <a:lstStyle/>
        <a:p>
          <a:endParaRPr kumimoji="1" lang="ja-JP" altLang="en-US"/>
        </a:p>
      </dgm:t>
    </dgm:pt>
    <dgm:pt modelId="{768A403A-ADE8-458F-B535-9D8AA30D1A4B}" type="pres">
      <dgm:prSet presAssocID="{C7DD1EDD-6353-4C70-ACB0-3BBA8D6C22A4}" presName="node" presStyleLbl="node1" presStyleIdx="1" presStyleCnt="6" custScaleX="79992" custScaleY="79992" custRadScaleRad="87813" custRadScaleInc="-16376">
        <dgm:presLayoutVars>
          <dgm:bulletEnabled val="1"/>
        </dgm:presLayoutVars>
      </dgm:prSet>
      <dgm:spPr/>
      <dgm:t>
        <a:bodyPr/>
        <a:lstStyle/>
        <a:p>
          <a:endParaRPr kumimoji="1" lang="ja-JP" altLang="en-US"/>
        </a:p>
      </dgm:t>
    </dgm:pt>
    <dgm:pt modelId="{0FAF220E-57D1-4DF4-8507-180F3A2AE1A0}" type="pres">
      <dgm:prSet presAssocID="{B76E8F17-553C-48F3-881D-71491D4FADBB}" presName="sibTrans" presStyleLbl="sibTrans2D1" presStyleIdx="1" presStyleCnt="6"/>
      <dgm:spPr/>
      <dgm:t>
        <a:bodyPr/>
        <a:lstStyle/>
        <a:p>
          <a:endParaRPr kumimoji="1" lang="ja-JP" altLang="en-US"/>
        </a:p>
      </dgm:t>
    </dgm:pt>
    <dgm:pt modelId="{ED84DF67-6C2A-4D70-8D11-E7D244C23F61}" type="pres">
      <dgm:prSet presAssocID="{B76E8F17-553C-48F3-881D-71491D4FADBB}" presName="connectorText" presStyleLbl="sibTrans2D1" presStyleIdx="1" presStyleCnt="6"/>
      <dgm:spPr/>
      <dgm:t>
        <a:bodyPr/>
        <a:lstStyle/>
        <a:p>
          <a:endParaRPr kumimoji="1" lang="ja-JP" altLang="en-US"/>
        </a:p>
      </dgm:t>
    </dgm:pt>
    <dgm:pt modelId="{B14EFDDE-F2EF-4DDB-8CB6-BEBCA900003A}" type="pres">
      <dgm:prSet presAssocID="{5004477A-E922-40CD-A183-AC7FA9B7C941}" presName="node" presStyleLbl="node1" presStyleIdx="2" presStyleCnt="6" custScaleX="79992" custScaleY="79992" custRadScaleRad="87021" custRadScaleInc="13863">
        <dgm:presLayoutVars>
          <dgm:bulletEnabled val="1"/>
        </dgm:presLayoutVars>
      </dgm:prSet>
      <dgm:spPr/>
      <dgm:t>
        <a:bodyPr/>
        <a:lstStyle/>
        <a:p>
          <a:endParaRPr kumimoji="1" lang="ja-JP" altLang="en-US"/>
        </a:p>
      </dgm:t>
    </dgm:pt>
    <dgm:pt modelId="{612268B1-5392-4180-A784-70722E0A82C1}" type="pres">
      <dgm:prSet presAssocID="{25F1D52E-C660-4F6D-9A3E-22D55F0A8E0F}" presName="sibTrans" presStyleLbl="sibTrans2D1" presStyleIdx="2" presStyleCnt="6"/>
      <dgm:spPr/>
      <dgm:t>
        <a:bodyPr/>
        <a:lstStyle/>
        <a:p>
          <a:endParaRPr kumimoji="1" lang="ja-JP" altLang="en-US"/>
        </a:p>
      </dgm:t>
    </dgm:pt>
    <dgm:pt modelId="{F7487C93-EEA2-417E-86E9-104BD87BDF0D}" type="pres">
      <dgm:prSet presAssocID="{25F1D52E-C660-4F6D-9A3E-22D55F0A8E0F}" presName="connectorText" presStyleLbl="sibTrans2D1" presStyleIdx="2" presStyleCnt="6"/>
      <dgm:spPr/>
      <dgm:t>
        <a:bodyPr/>
        <a:lstStyle/>
        <a:p>
          <a:endParaRPr kumimoji="1" lang="ja-JP" altLang="en-US"/>
        </a:p>
      </dgm:t>
    </dgm:pt>
    <dgm:pt modelId="{AD03D170-6E37-41CC-875A-2E7AF22CCB4F}" type="pres">
      <dgm:prSet presAssocID="{1DA6B9CD-E3FF-466C-81A6-6507BAF769F8}" presName="node" presStyleLbl="node1" presStyleIdx="3" presStyleCnt="6" custScaleX="79992" custScaleY="79992" custRadScaleRad="100603" custRadScaleInc="4256">
        <dgm:presLayoutVars>
          <dgm:bulletEnabled val="1"/>
        </dgm:presLayoutVars>
      </dgm:prSet>
      <dgm:spPr/>
      <dgm:t>
        <a:bodyPr/>
        <a:lstStyle/>
        <a:p>
          <a:endParaRPr kumimoji="1" lang="ja-JP" altLang="en-US"/>
        </a:p>
      </dgm:t>
    </dgm:pt>
    <dgm:pt modelId="{192D4137-C00F-4BCD-96C0-B2CC759277F9}" type="pres">
      <dgm:prSet presAssocID="{D85FCBDE-9629-40F7-B743-182E94277A5C}" presName="sibTrans" presStyleLbl="sibTrans2D1" presStyleIdx="3" presStyleCnt="6"/>
      <dgm:spPr/>
      <dgm:t>
        <a:bodyPr/>
        <a:lstStyle/>
        <a:p>
          <a:endParaRPr kumimoji="1" lang="ja-JP" altLang="en-US"/>
        </a:p>
      </dgm:t>
    </dgm:pt>
    <dgm:pt modelId="{E2FDB7B5-B3BF-4339-A08E-EE74F7C99BB0}" type="pres">
      <dgm:prSet presAssocID="{D85FCBDE-9629-40F7-B743-182E94277A5C}" presName="connectorText" presStyleLbl="sibTrans2D1" presStyleIdx="3" presStyleCnt="6"/>
      <dgm:spPr/>
      <dgm:t>
        <a:bodyPr/>
        <a:lstStyle/>
        <a:p>
          <a:endParaRPr kumimoji="1" lang="ja-JP" altLang="en-US"/>
        </a:p>
      </dgm:t>
    </dgm:pt>
    <dgm:pt modelId="{809F2A39-0455-4218-8921-A0E555A12014}" type="pres">
      <dgm:prSet presAssocID="{D7A643BC-881B-4D64-A8CA-6DE51719EE83}" presName="node" presStyleLbl="node1" presStyleIdx="4" presStyleCnt="6" custScaleX="79992" custScaleY="79992">
        <dgm:presLayoutVars>
          <dgm:bulletEnabled val="1"/>
        </dgm:presLayoutVars>
      </dgm:prSet>
      <dgm:spPr/>
      <dgm:t>
        <a:bodyPr/>
        <a:lstStyle/>
        <a:p>
          <a:endParaRPr kumimoji="1" lang="ja-JP" altLang="en-US"/>
        </a:p>
      </dgm:t>
    </dgm:pt>
    <dgm:pt modelId="{7A3D634D-DB9D-431B-A758-881230CCF714}" type="pres">
      <dgm:prSet presAssocID="{0C3E65C7-D8B8-4368-97AB-C52B32A7A804}" presName="sibTrans" presStyleLbl="sibTrans2D1" presStyleIdx="4" presStyleCnt="6"/>
      <dgm:spPr/>
      <dgm:t>
        <a:bodyPr/>
        <a:lstStyle/>
        <a:p>
          <a:endParaRPr kumimoji="1" lang="ja-JP" altLang="en-US"/>
        </a:p>
      </dgm:t>
    </dgm:pt>
    <dgm:pt modelId="{83FD2E3D-899F-421B-8D4D-0BF966287D4B}" type="pres">
      <dgm:prSet presAssocID="{0C3E65C7-D8B8-4368-97AB-C52B32A7A804}" presName="connectorText" presStyleLbl="sibTrans2D1" presStyleIdx="4" presStyleCnt="6"/>
      <dgm:spPr/>
      <dgm:t>
        <a:bodyPr/>
        <a:lstStyle/>
        <a:p>
          <a:endParaRPr kumimoji="1" lang="ja-JP" altLang="en-US"/>
        </a:p>
      </dgm:t>
    </dgm:pt>
    <dgm:pt modelId="{96052217-4697-491F-98A7-DA67A2D82062}" type="pres">
      <dgm:prSet presAssocID="{E8F243AF-EDA7-4903-B236-7F5C8E8A91CC}" presName="node" presStyleLbl="node1" presStyleIdx="5" presStyleCnt="6" custScaleX="79992" custScaleY="79992">
        <dgm:presLayoutVars>
          <dgm:bulletEnabled val="1"/>
        </dgm:presLayoutVars>
      </dgm:prSet>
      <dgm:spPr/>
      <dgm:t>
        <a:bodyPr/>
        <a:lstStyle/>
        <a:p>
          <a:endParaRPr kumimoji="1" lang="ja-JP" altLang="en-US"/>
        </a:p>
      </dgm:t>
    </dgm:pt>
    <dgm:pt modelId="{17B638D3-23CF-4F0D-B640-ACE432842202}" type="pres">
      <dgm:prSet presAssocID="{4DCCF72F-8D6A-4CF8-BB76-ED81444775A8}" presName="sibTrans" presStyleLbl="sibTrans2D1" presStyleIdx="5" presStyleCnt="6"/>
      <dgm:spPr/>
      <dgm:t>
        <a:bodyPr/>
        <a:lstStyle/>
        <a:p>
          <a:endParaRPr kumimoji="1" lang="ja-JP" altLang="en-US"/>
        </a:p>
      </dgm:t>
    </dgm:pt>
    <dgm:pt modelId="{A033AF35-B27B-46EE-8C37-08BE1561EA34}" type="pres">
      <dgm:prSet presAssocID="{4DCCF72F-8D6A-4CF8-BB76-ED81444775A8}" presName="connectorText" presStyleLbl="sibTrans2D1" presStyleIdx="5" presStyleCnt="6"/>
      <dgm:spPr/>
      <dgm:t>
        <a:bodyPr/>
        <a:lstStyle/>
        <a:p>
          <a:endParaRPr kumimoji="1" lang="ja-JP" altLang="en-US"/>
        </a:p>
      </dgm:t>
    </dgm:pt>
  </dgm:ptLst>
  <dgm:cxnLst>
    <dgm:cxn modelId="{53B8BEAF-68C8-4D4A-A6CC-C4E386226F08}" type="presOf" srcId="{25F1D52E-C660-4F6D-9A3E-22D55F0A8E0F}" destId="{F7487C93-EEA2-417E-86E9-104BD87BDF0D}" srcOrd="1" destOrd="0" presId="urn:microsoft.com/office/officeart/2005/8/layout/cycle2"/>
    <dgm:cxn modelId="{B0932BFD-1856-49E8-B363-356C6343973C}" type="presOf" srcId="{D85FCBDE-9629-40F7-B743-182E94277A5C}" destId="{192D4137-C00F-4BCD-96C0-B2CC759277F9}" srcOrd="0" destOrd="0" presId="urn:microsoft.com/office/officeart/2005/8/layout/cycle2"/>
    <dgm:cxn modelId="{631DDD9D-CEFA-4AAF-9B5A-B4C9E23794CD}" type="presOf" srcId="{1DA6B9CD-E3FF-466C-81A6-6507BAF769F8}" destId="{AD03D170-6E37-41CC-875A-2E7AF22CCB4F}" srcOrd="0" destOrd="0" presId="urn:microsoft.com/office/officeart/2005/8/layout/cycle2"/>
    <dgm:cxn modelId="{189C8DD4-2AB1-41D8-BA87-F9683BFFBC51}" type="presOf" srcId="{B76E8F17-553C-48F3-881D-71491D4FADBB}" destId="{0FAF220E-57D1-4DF4-8507-180F3A2AE1A0}" srcOrd="0" destOrd="0" presId="urn:microsoft.com/office/officeart/2005/8/layout/cycle2"/>
    <dgm:cxn modelId="{464B14F7-017E-4E63-A5F1-4D22AE86F156}" type="presOf" srcId="{B76E8F17-553C-48F3-881D-71491D4FADBB}" destId="{ED84DF67-6C2A-4D70-8D11-E7D244C23F61}" srcOrd="1" destOrd="0" presId="urn:microsoft.com/office/officeart/2005/8/layout/cycle2"/>
    <dgm:cxn modelId="{3540654A-094C-4ED8-A718-EF8446DAE0F7}" type="presOf" srcId="{E7BC0DC6-BD44-4AE0-96B8-1F5FCDDABEC6}" destId="{C157ADF8-7266-43E4-AC87-1331C51955C6}" srcOrd="0" destOrd="0" presId="urn:microsoft.com/office/officeart/2005/8/layout/cycle2"/>
    <dgm:cxn modelId="{F965946B-8FE0-4317-8DDB-FCF8C9A4213B}" type="presOf" srcId="{188A0FA4-2EBA-4A83-8824-3B8AD8BC88E6}" destId="{0C142111-5F80-46C0-9D92-919600B492B5}" srcOrd="0" destOrd="0" presId="urn:microsoft.com/office/officeart/2005/8/layout/cycle2"/>
    <dgm:cxn modelId="{77D7DAC9-15AA-4C41-AA98-F658A1EE898C}" type="presOf" srcId="{D7A643BC-881B-4D64-A8CA-6DE51719EE83}" destId="{809F2A39-0455-4218-8921-A0E555A12014}" srcOrd="0" destOrd="0" presId="urn:microsoft.com/office/officeart/2005/8/layout/cycle2"/>
    <dgm:cxn modelId="{AE123601-D9D3-479F-86B7-9D682DDC2293}" srcId="{188A0FA4-2EBA-4A83-8824-3B8AD8BC88E6}" destId="{18F4D9CB-BCA7-4156-8A53-80E4BE3E18DE}" srcOrd="0" destOrd="0" parTransId="{6041A9A8-0262-4835-A341-ECD71641764F}" sibTransId="{E7BC0DC6-BD44-4AE0-96B8-1F5FCDDABEC6}"/>
    <dgm:cxn modelId="{A8352067-C9CF-4FC9-AB84-E57635223A27}" type="presOf" srcId="{0C3E65C7-D8B8-4368-97AB-C52B32A7A804}" destId="{7A3D634D-DB9D-431B-A758-881230CCF714}" srcOrd="0" destOrd="0" presId="urn:microsoft.com/office/officeart/2005/8/layout/cycle2"/>
    <dgm:cxn modelId="{66C28953-31F0-4A58-94A1-1549EB1C5457}" type="presOf" srcId="{E8F243AF-EDA7-4903-B236-7F5C8E8A91CC}" destId="{96052217-4697-491F-98A7-DA67A2D82062}" srcOrd="0" destOrd="0" presId="urn:microsoft.com/office/officeart/2005/8/layout/cycle2"/>
    <dgm:cxn modelId="{227BE3DE-0A76-49C8-8CD5-8200A11ABA65}" srcId="{188A0FA4-2EBA-4A83-8824-3B8AD8BC88E6}" destId="{E8F243AF-EDA7-4903-B236-7F5C8E8A91CC}" srcOrd="5" destOrd="0" parTransId="{F85FE4E6-1579-499D-9E36-EE1F83B235CE}" sibTransId="{4DCCF72F-8D6A-4CF8-BB76-ED81444775A8}"/>
    <dgm:cxn modelId="{F08A536F-ABB9-4DE9-939D-43BCDCBD4DEB}" type="presOf" srcId="{E7BC0DC6-BD44-4AE0-96B8-1F5FCDDABEC6}" destId="{19FF6FC9-D401-4465-BCDB-716011A253A2}" srcOrd="1" destOrd="0" presId="urn:microsoft.com/office/officeart/2005/8/layout/cycle2"/>
    <dgm:cxn modelId="{FE81D3B2-B5C6-47E8-B817-BFDC1995AC96}" type="presOf" srcId="{5004477A-E922-40CD-A183-AC7FA9B7C941}" destId="{B14EFDDE-F2EF-4DDB-8CB6-BEBCA900003A}" srcOrd="0" destOrd="0" presId="urn:microsoft.com/office/officeart/2005/8/layout/cycle2"/>
    <dgm:cxn modelId="{1AB59910-5DEC-4494-ADE6-948BB59117CD}" type="presOf" srcId="{4DCCF72F-8D6A-4CF8-BB76-ED81444775A8}" destId="{17B638D3-23CF-4F0D-B640-ACE432842202}" srcOrd="0" destOrd="0" presId="urn:microsoft.com/office/officeart/2005/8/layout/cycle2"/>
    <dgm:cxn modelId="{B8738F10-956E-4721-BC4D-0A7DCC332E6E}" type="presOf" srcId="{D85FCBDE-9629-40F7-B743-182E94277A5C}" destId="{E2FDB7B5-B3BF-4339-A08E-EE74F7C99BB0}" srcOrd="1" destOrd="0" presId="urn:microsoft.com/office/officeart/2005/8/layout/cycle2"/>
    <dgm:cxn modelId="{B206E985-D340-472C-BF78-108CAACE873C}" srcId="{188A0FA4-2EBA-4A83-8824-3B8AD8BC88E6}" destId="{D7A643BC-881B-4D64-A8CA-6DE51719EE83}" srcOrd="4" destOrd="0" parTransId="{439AC321-D05B-46D2-9100-89C745B6BA11}" sibTransId="{0C3E65C7-D8B8-4368-97AB-C52B32A7A804}"/>
    <dgm:cxn modelId="{460F7D72-E6EC-48CE-A170-95656A92E7C5}" type="presOf" srcId="{25F1D52E-C660-4F6D-9A3E-22D55F0A8E0F}" destId="{612268B1-5392-4180-A784-70722E0A82C1}" srcOrd="0" destOrd="0" presId="urn:microsoft.com/office/officeart/2005/8/layout/cycle2"/>
    <dgm:cxn modelId="{AF98D4F4-EA17-40C7-BF5D-496D2DEEDDD2}" type="presOf" srcId="{C7DD1EDD-6353-4C70-ACB0-3BBA8D6C22A4}" destId="{768A403A-ADE8-458F-B535-9D8AA30D1A4B}" srcOrd="0" destOrd="0" presId="urn:microsoft.com/office/officeart/2005/8/layout/cycle2"/>
    <dgm:cxn modelId="{57A2692B-FA2E-42E5-BB7F-DA5246D87338}" srcId="{188A0FA4-2EBA-4A83-8824-3B8AD8BC88E6}" destId="{1DA6B9CD-E3FF-466C-81A6-6507BAF769F8}" srcOrd="3" destOrd="0" parTransId="{6B5CEF9B-F188-4733-BE03-9888757EA103}" sibTransId="{D85FCBDE-9629-40F7-B743-182E94277A5C}"/>
    <dgm:cxn modelId="{9BA8EEAE-3B53-4DFE-A57B-2684D5FA561D}" type="presOf" srcId="{0C3E65C7-D8B8-4368-97AB-C52B32A7A804}" destId="{83FD2E3D-899F-421B-8D4D-0BF966287D4B}" srcOrd="1" destOrd="0" presId="urn:microsoft.com/office/officeart/2005/8/layout/cycle2"/>
    <dgm:cxn modelId="{C88215A2-8764-4F6D-A0F0-BA6A5EBD3F7B}" type="presOf" srcId="{4DCCF72F-8D6A-4CF8-BB76-ED81444775A8}" destId="{A033AF35-B27B-46EE-8C37-08BE1561EA34}" srcOrd="1" destOrd="0" presId="urn:microsoft.com/office/officeart/2005/8/layout/cycle2"/>
    <dgm:cxn modelId="{7D3C56FE-D20E-43A4-89FB-7C1DEABC72E9}" type="presOf" srcId="{18F4D9CB-BCA7-4156-8A53-80E4BE3E18DE}" destId="{1B5DD679-73E3-4241-84F2-66A9B3C50A4F}" srcOrd="0" destOrd="0" presId="urn:microsoft.com/office/officeart/2005/8/layout/cycle2"/>
    <dgm:cxn modelId="{7E597A61-61C4-43AA-A159-9AC410EC1415}" srcId="{188A0FA4-2EBA-4A83-8824-3B8AD8BC88E6}" destId="{C7DD1EDD-6353-4C70-ACB0-3BBA8D6C22A4}" srcOrd="1" destOrd="0" parTransId="{EE2739CB-D78B-42BA-A7D4-99015E9568FA}" sibTransId="{B76E8F17-553C-48F3-881D-71491D4FADBB}"/>
    <dgm:cxn modelId="{32C10AC2-A324-45A6-BEB2-FE4392F4EEA5}" srcId="{188A0FA4-2EBA-4A83-8824-3B8AD8BC88E6}" destId="{5004477A-E922-40CD-A183-AC7FA9B7C941}" srcOrd="2" destOrd="0" parTransId="{456A3871-D4A4-41B7-8269-C8A3CC6D17C8}" sibTransId="{25F1D52E-C660-4F6D-9A3E-22D55F0A8E0F}"/>
    <dgm:cxn modelId="{6C3FE225-C316-43E0-960B-4F4D7C35B939}" type="presParOf" srcId="{0C142111-5F80-46C0-9D92-919600B492B5}" destId="{1B5DD679-73E3-4241-84F2-66A9B3C50A4F}" srcOrd="0" destOrd="0" presId="urn:microsoft.com/office/officeart/2005/8/layout/cycle2"/>
    <dgm:cxn modelId="{080E0ABE-778F-4A80-A4D4-15F3EA01E2D6}" type="presParOf" srcId="{0C142111-5F80-46C0-9D92-919600B492B5}" destId="{C157ADF8-7266-43E4-AC87-1331C51955C6}" srcOrd="1" destOrd="0" presId="urn:microsoft.com/office/officeart/2005/8/layout/cycle2"/>
    <dgm:cxn modelId="{00F30318-7811-4DAC-A87B-1C9D5281A685}" type="presParOf" srcId="{C157ADF8-7266-43E4-AC87-1331C51955C6}" destId="{19FF6FC9-D401-4465-BCDB-716011A253A2}" srcOrd="0" destOrd="0" presId="urn:microsoft.com/office/officeart/2005/8/layout/cycle2"/>
    <dgm:cxn modelId="{C7FC0CCC-AF51-4694-BBE4-9D91741E3942}" type="presParOf" srcId="{0C142111-5F80-46C0-9D92-919600B492B5}" destId="{768A403A-ADE8-458F-B535-9D8AA30D1A4B}" srcOrd="2" destOrd="0" presId="urn:microsoft.com/office/officeart/2005/8/layout/cycle2"/>
    <dgm:cxn modelId="{FBF301E4-E173-493B-945B-559F38C14B0C}" type="presParOf" srcId="{0C142111-5F80-46C0-9D92-919600B492B5}" destId="{0FAF220E-57D1-4DF4-8507-180F3A2AE1A0}" srcOrd="3" destOrd="0" presId="urn:microsoft.com/office/officeart/2005/8/layout/cycle2"/>
    <dgm:cxn modelId="{F73AD3F4-1E52-4432-A507-A71FE707C38A}" type="presParOf" srcId="{0FAF220E-57D1-4DF4-8507-180F3A2AE1A0}" destId="{ED84DF67-6C2A-4D70-8D11-E7D244C23F61}" srcOrd="0" destOrd="0" presId="urn:microsoft.com/office/officeart/2005/8/layout/cycle2"/>
    <dgm:cxn modelId="{7182C5EE-007D-4640-970C-07E6D55BA5E6}" type="presParOf" srcId="{0C142111-5F80-46C0-9D92-919600B492B5}" destId="{B14EFDDE-F2EF-4DDB-8CB6-BEBCA900003A}" srcOrd="4" destOrd="0" presId="urn:microsoft.com/office/officeart/2005/8/layout/cycle2"/>
    <dgm:cxn modelId="{F5669798-5DC8-4952-B9D3-E5821F7D8E53}" type="presParOf" srcId="{0C142111-5F80-46C0-9D92-919600B492B5}" destId="{612268B1-5392-4180-A784-70722E0A82C1}" srcOrd="5" destOrd="0" presId="urn:microsoft.com/office/officeart/2005/8/layout/cycle2"/>
    <dgm:cxn modelId="{38C47B8C-DC19-47CC-A6C0-C2208BD0FAF5}" type="presParOf" srcId="{612268B1-5392-4180-A784-70722E0A82C1}" destId="{F7487C93-EEA2-417E-86E9-104BD87BDF0D}" srcOrd="0" destOrd="0" presId="urn:microsoft.com/office/officeart/2005/8/layout/cycle2"/>
    <dgm:cxn modelId="{268FA203-600C-4E2B-9C00-6DF2409B6CC5}" type="presParOf" srcId="{0C142111-5F80-46C0-9D92-919600B492B5}" destId="{AD03D170-6E37-41CC-875A-2E7AF22CCB4F}" srcOrd="6" destOrd="0" presId="urn:microsoft.com/office/officeart/2005/8/layout/cycle2"/>
    <dgm:cxn modelId="{7F2183F4-C02E-4CE7-9E87-A75E48D01B8B}" type="presParOf" srcId="{0C142111-5F80-46C0-9D92-919600B492B5}" destId="{192D4137-C00F-4BCD-96C0-B2CC759277F9}" srcOrd="7" destOrd="0" presId="urn:microsoft.com/office/officeart/2005/8/layout/cycle2"/>
    <dgm:cxn modelId="{790F21DA-5A7E-4DCD-A2FA-F9CE5FFE77D6}" type="presParOf" srcId="{192D4137-C00F-4BCD-96C0-B2CC759277F9}" destId="{E2FDB7B5-B3BF-4339-A08E-EE74F7C99BB0}" srcOrd="0" destOrd="0" presId="urn:microsoft.com/office/officeart/2005/8/layout/cycle2"/>
    <dgm:cxn modelId="{AE695ED1-740D-4313-AB9D-000C13E60EC9}" type="presParOf" srcId="{0C142111-5F80-46C0-9D92-919600B492B5}" destId="{809F2A39-0455-4218-8921-A0E555A12014}" srcOrd="8" destOrd="0" presId="urn:microsoft.com/office/officeart/2005/8/layout/cycle2"/>
    <dgm:cxn modelId="{075E7F7B-7DE6-4D77-A7BF-994EFB0BA9A1}" type="presParOf" srcId="{0C142111-5F80-46C0-9D92-919600B492B5}" destId="{7A3D634D-DB9D-431B-A758-881230CCF714}" srcOrd="9" destOrd="0" presId="urn:microsoft.com/office/officeart/2005/8/layout/cycle2"/>
    <dgm:cxn modelId="{08CB9137-68E1-4EDE-BD9F-4D10ED780BE4}" type="presParOf" srcId="{7A3D634D-DB9D-431B-A758-881230CCF714}" destId="{83FD2E3D-899F-421B-8D4D-0BF966287D4B}" srcOrd="0" destOrd="0" presId="urn:microsoft.com/office/officeart/2005/8/layout/cycle2"/>
    <dgm:cxn modelId="{DE3E2392-DF9A-4B6E-9F9E-BDC3C7D0610A}" type="presParOf" srcId="{0C142111-5F80-46C0-9D92-919600B492B5}" destId="{96052217-4697-491F-98A7-DA67A2D82062}" srcOrd="10" destOrd="0" presId="urn:microsoft.com/office/officeart/2005/8/layout/cycle2"/>
    <dgm:cxn modelId="{6E4B84B4-154A-4D35-A8B8-A67FBF611E70}" type="presParOf" srcId="{0C142111-5F80-46C0-9D92-919600B492B5}" destId="{17B638D3-23CF-4F0D-B640-ACE432842202}" srcOrd="11" destOrd="0" presId="urn:microsoft.com/office/officeart/2005/8/layout/cycle2"/>
    <dgm:cxn modelId="{A51BEA5E-F584-4D34-B55D-3B65543D4CEE}" type="presParOf" srcId="{17B638D3-23CF-4F0D-B640-ACE432842202}" destId="{A033AF35-B27B-46EE-8C37-08BE1561EA34}"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15D44-0C9C-4BAE-B799-25C05505B36C}"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kumimoji="1" lang="ja-JP" altLang="en-US"/>
        </a:p>
      </dgm:t>
    </dgm:pt>
    <dgm:pt modelId="{59C45409-E91E-4C3F-BA3B-1B5D006CD384}">
      <dgm:prSet phldrT="[テキスト]">
        <dgm:style>
          <a:lnRef idx="1">
            <a:schemeClr val="accent4"/>
          </a:lnRef>
          <a:fillRef idx="2">
            <a:schemeClr val="accent4"/>
          </a:fillRef>
          <a:effectRef idx="1">
            <a:schemeClr val="accent4"/>
          </a:effectRef>
          <a:fontRef idx="minor">
            <a:schemeClr val="dk1"/>
          </a:fontRef>
        </dgm:style>
      </dgm:prSet>
      <dgm:spPr>
        <a:ln w="38100"/>
      </dgm:spPr>
      <dgm:t>
        <a:bodyPr/>
        <a:lstStyle/>
        <a:p>
          <a:endParaRPr kumimoji="1" lang="en-US" altLang="ja-JP" b="1" dirty="0" smtClean="0"/>
        </a:p>
      </dgm:t>
    </dgm:pt>
    <dgm:pt modelId="{0D7B8EE2-6055-4D8F-8939-CD14DDCB4BE7}" type="parTrans" cxnId="{CFC824FF-2085-4001-B7CE-37C8178E38A8}">
      <dgm:prSet/>
      <dgm:spPr/>
      <dgm:t>
        <a:bodyPr/>
        <a:lstStyle/>
        <a:p>
          <a:endParaRPr kumimoji="1" lang="ja-JP" altLang="en-US"/>
        </a:p>
      </dgm:t>
    </dgm:pt>
    <dgm:pt modelId="{26B1B306-9226-4079-A60E-8BD9BD433041}" type="sibTrans" cxnId="{CFC824FF-2085-4001-B7CE-37C8178E38A8}">
      <dgm:prSet/>
      <dgm:spPr/>
      <dgm:t>
        <a:bodyPr/>
        <a:lstStyle/>
        <a:p>
          <a:endParaRPr kumimoji="1" lang="ja-JP" altLang="en-US"/>
        </a:p>
      </dgm:t>
    </dgm:pt>
    <dgm:pt modelId="{8B75D1D7-1C61-45AE-9E07-4786D287C945}">
      <dgm:prSet phldrT="[テキスト]" custT="1"/>
      <dgm:spPr/>
      <dgm:t>
        <a:bodyPr/>
        <a:lstStyle/>
        <a:p>
          <a:r>
            <a:rPr kumimoji="1" lang="ja-JP" altLang="en-US" sz="1400" b="1" dirty="0" smtClean="0"/>
            <a:t>市町村</a:t>
          </a:r>
          <a:endParaRPr kumimoji="1" lang="ja-JP" altLang="en-US" sz="1400" b="1" dirty="0"/>
        </a:p>
      </dgm:t>
    </dgm:pt>
    <dgm:pt modelId="{A91D3FCA-8CD2-41CF-8EA0-9501D2FC1AFF}" type="parTrans" cxnId="{C049F5D6-A681-4183-BFE0-D55DA12B67E6}">
      <dgm:prSet/>
      <dgm:spPr/>
      <dgm:t>
        <a:bodyPr/>
        <a:lstStyle/>
        <a:p>
          <a:endParaRPr kumimoji="1" lang="ja-JP" altLang="en-US"/>
        </a:p>
      </dgm:t>
    </dgm:pt>
    <dgm:pt modelId="{7A5C59F5-2D8B-4910-A7AE-B9B1AA515AF2}" type="sibTrans" cxnId="{C049F5D6-A681-4183-BFE0-D55DA12B67E6}">
      <dgm:prSet/>
      <dgm:spPr/>
      <dgm:t>
        <a:bodyPr/>
        <a:lstStyle/>
        <a:p>
          <a:endParaRPr kumimoji="1" lang="ja-JP" altLang="en-US"/>
        </a:p>
      </dgm:t>
    </dgm:pt>
    <dgm:pt modelId="{173DEF69-EB26-4F76-8155-DC8D9E98CC61}">
      <dgm:prSet phldrT="[テキスト]" custT="1"/>
      <dgm:spPr/>
      <dgm:t>
        <a:bodyPr/>
        <a:lstStyle/>
        <a:p>
          <a:pPr>
            <a:lnSpc>
              <a:spcPct val="50000"/>
            </a:lnSpc>
          </a:pPr>
          <a:r>
            <a:rPr kumimoji="1" lang="ja-JP" altLang="en-US" sz="1400" b="1" dirty="0" smtClean="0"/>
            <a:t>都道</a:t>
          </a:r>
          <a:endParaRPr kumimoji="1" lang="en-US" altLang="ja-JP" sz="1400" b="1" dirty="0" smtClean="0"/>
        </a:p>
        <a:p>
          <a:pPr>
            <a:lnSpc>
              <a:spcPct val="50000"/>
            </a:lnSpc>
          </a:pPr>
          <a:r>
            <a:rPr kumimoji="1" lang="ja-JP" altLang="en-US" sz="1400" b="1" dirty="0" smtClean="0"/>
            <a:t>府県</a:t>
          </a:r>
          <a:endParaRPr kumimoji="1" lang="ja-JP" altLang="en-US" sz="1400" b="1" dirty="0"/>
        </a:p>
      </dgm:t>
    </dgm:pt>
    <dgm:pt modelId="{406AC047-5240-4B96-B69E-94ED1BA0B827}" type="parTrans" cxnId="{19F66F12-C4AE-47A7-8F47-FD20AF712618}">
      <dgm:prSet/>
      <dgm:spPr/>
      <dgm:t>
        <a:bodyPr/>
        <a:lstStyle/>
        <a:p>
          <a:endParaRPr kumimoji="1" lang="ja-JP" altLang="en-US"/>
        </a:p>
      </dgm:t>
    </dgm:pt>
    <dgm:pt modelId="{9C545EFF-BD55-4F1C-8401-DF499C812176}" type="sibTrans" cxnId="{19F66F12-C4AE-47A7-8F47-FD20AF712618}">
      <dgm:prSet/>
      <dgm:spPr/>
      <dgm:t>
        <a:bodyPr/>
        <a:lstStyle/>
        <a:p>
          <a:endParaRPr kumimoji="1" lang="ja-JP" altLang="en-US"/>
        </a:p>
      </dgm:t>
    </dgm:pt>
    <dgm:pt modelId="{F77ECAEA-43A9-4703-9C4A-B42B7587885A}">
      <dgm:prSet phldrT="[テキスト]" custT="1"/>
      <dgm:spPr/>
      <dgm:t>
        <a:bodyPr/>
        <a:lstStyle/>
        <a:p>
          <a:pPr>
            <a:lnSpc>
              <a:spcPct val="50000"/>
            </a:lnSpc>
          </a:pPr>
          <a:r>
            <a:rPr kumimoji="1" lang="ja-JP" altLang="en-US" sz="1400" b="1" dirty="0" smtClean="0"/>
            <a:t>健康</a:t>
          </a:r>
          <a:endParaRPr kumimoji="1" lang="en-US" altLang="ja-JP" sz="1400" b="1" dirty="0" smtClean="0"/>
        </a:p>
        <a:p>
          <a:pPr>
            <a:lnSpc>
              <a:spcPct val="50000"/>
            </a:lnSpc>
          </a:pPr>
          <a:r>
            <a:rPr kumimoji="1" lang="ja-JP" altLang="en-US" sz="1400" b="1" dirty="0" smtClean="0"/>
            <a:t>保険</a:t>
          </a:r>
          <a:endParaRPr kumimoji="1" lang="en-US" altLang="ja-JP" sz="1400" b="1" dirty="0" smtClean="0"/>
        </a:p>
        <a:p>
          <a:pPr>
            <a:lnSpc>
              <a:spcPct val="50000"/>
            </a:lnSpc>
          </a:pPr>
          <a:r>
            <a:rPr kumimoji="1" lang="ja-JP" altLang="en-US" sz="1400" b="1" dirty="0" smtClean="0"/>
            <a:t>組合</a:t>
          </a:r>
          <a:endParaRPr kumimoji="1" lang="ja-JP" altLang="en-US" sz="1400" b="1" dirty="0"/>
        </a:p>
      </dgm:t>
    </dgm:pt>
    <dgm:pt modelId="{D102CC36-C545-468A-A4C9-7A068070EF10}" type="parTrans" cxnId="{BA86D479-B511-40C0-B135-072C30BCFC56}">
      <dgm:prSet/>
      <dgm:spPr/>
      <dgm:t>
        <a:bodyPr/>
        <a:lstStyle/>
        <a:p>
          <a:endParaRPr kumimoji="1" lang="ja-JP" altLang="en-US"/>
        </a:p>
      </dgm:t>
    </dgm:pt>
    <dgm:pt modelId="{9C586753-06EF-4D16-AE96-DECD7D03B6A2}" type="sibTrans" cxnId="{BA86D479-B511-40C0-B135-072C30BCFC56}">
      <dgm:prSet/>
      <dgm:spPr/>
      <dgm:t>
        <a:bodyPr/>
        <a:lstStyle/>
        <a:p>
          <a:endParaRPr kumimoji="1" lang="ja-JP" altLang="en-US"/>
        </a:p>
      </dgm:t>
    </dgm:pt>
    <dgm:pt modelId="{028BB97C-E2E1-4C91-85B3-DBCBBCC3145B}">
      <dgm:prSet phldrT="[テキスト]" custT="1"/>
      <dgm:spPr/>
      <dgm:t>
        <a:bodyPr/>
        <a:lstStyle/>
        <a:p>
          <a:pPr>
            <a:lnSpc>
              <a:spcPct val="50000"/>
            </a:lnSpc>
          </a:pPr>
          <a:r>
            <a:rPr kumimoji="1" lang="ja-JP" altLang="en-US" sz="1400" b="1" dirty="0" smtClean="0"/>
            <a:t>日本</a:t>
          </a:r>
          <a:endParaRPr kumimoji="1" lang="en-US" altLang="ja-JP" sz="1400" b="1" dirty="0" smtClean="0"/>
        </a:p>
        <a:p>
          <a:pPr>
            <a:lnSpc>
              <a:spcPct val="50000"/>
            </a:lnSpc>
          </a:pPr>
          <a:r>
            <a:rPr kumimoji="1" lang="ja-JP" altLang="en-US" sz="1400" b="1" dirty="0" smtClean="0"/>
            <a:t>年金</a:t>
          </a:r>
          <a:endParaRPr kumimoji="1" lang="en-US" altLang="ja-JP" sz="1400" b="1" dirty="0" smtClean="0"/>
        </a:p>
        <a:p>
          <a:pPr>
            <a:lnSpc>
              <a:spcPct val="50000"/>
            </a:lnSpc>
          </a:pPr>
          <a:r>
            <a:rPr kumimoji="1" lang="ja-JP" altLang="en-US" sz="1400" b="1" dirty="0" smtClean="0"/>
            <a:t>機構</a:t>
          </a:r>
          <a:endParaRPr kumimoji="1" lang="ja-JP" altLang="en-US" sz="1400" b="1" dirty="0"/>
        </a:p>
      </dgm:t>
    </dgm:pt>
    <dgm:pt modelId="{5544EE92-76AF-47D2-A57A-A966EEFDB156}" type="parTrans" cxnId="{9FF7D619-799F-4878-BCE1-BCB4AE0ACBCA}">
      <dgm:prSet/>
      <dgm:spPr/>
      <dgm:t>
        <a:bodyPr/>
        <a:lstStyle/>
        <a:p>
          <a:endParaRPr kumimoji="1" lang="ja-JP" altLang="en-US"/>
        </a:p>
      </dgm:t>
    </dgm:pt>
    <dgm:pt modelId="{AD2CF641-9A6B-496F-BFAE-ED63FDFE6ECE}" type="sibTrans" cxnId="{9FF7D619-799F-4878-BCE1-BCB4AE0ACBCA}">
      <dgm:prSet/>
      <dgm:spPr/>
      <dgm:t>
        <a:bodyPr/>
        <a:lstStyle/>
        <a:p>
          <a:endParaRPr kumimoji="1" lang="ja-JP" altLang="en-US"/>
        </a:p>
      </dgm:t>
    </dgm:pt>
    <dgm:pt modelId="{3C41986B-BE6D-4E99-A48A-C809D4B0D5C4}">
      <dgm:prSet custT="1"/>
      <dgm:spPr/>
      <dgm:t>
        <a:bodyPr/>
        <a:lstStyle/>
        <a:p>
          <a:pPr>
            <a:lnSpc>
              <a:spcPct val="50000"/>
            </a:lnSpc>
          </a:pPr>
          <a:r>
            <a:rPr kumimoji="1" lang="ja-JP" altLang="en-US" sz="1400" b="1" dirty="0" smtClean="0"/>
            <a:t>ハロー</a:t>
          </a:r>
          <a:endParaRPr kumimoji="1" lang="en-US" altLang="ja-JP" sz="1400" b="1" dirty="0" smtClean="0"/>
        </a:p>
        <a:p>
          <a:pPr>
            <a:lnSpc>
              <a:spcPct val="50000"/>
            </a:lnSpc>
          </a:pPr>
          <a:r>
            <a:rPr kumimoji="1" lang="ja-JP" altLang="en-US" sz="1400" b="1" dirty="0" smtClean="0"/>
            <a:t>ワーク</a:t>
          </a:r>
          <a:endParaRPr kumimoji="1" lang="ja-JP" altLang="en-US" sz="1400" b="1" dirty="0"/>
        </a:p>
      </dgm:t>
    </dgm:pt>
    <dgm:pt modelId="{61990FA7-40F6-4217-BBAB-9859F9F745D7}" type="parTrans" cxnId="{B328415C-E1F2-4EF9-BFC2-B09C2B0F85D4}">
      <dgm:prSet/>
      <dgm:spPr/>
      <dgm:t>
        <a:bodyPr/>
        <a:lstStyle/>
        <a:p>
          <a:endParaRPr kumimoji="1" lang="ja-JP" altLang="en-US"/>
        </a:p>
      </dgm:t>
    </dgm:pt>
    <dgm:pt modelId="{F63A285C-0700-40B4-A588-18FC5245A9D1}" type="sibTrans" cxnId="{B328415C-E1F2-4EF9-BFC2-B09C2B0F85D4}">
      <dgm:prSet/>
      <dgm:spPr/>
      <dgm:t>
        <a:bodyPr/>
        <a:lstStyle/>
        <a:p>
          <a:endParaRPr kumimoji="1" lang="ja-JP" altLang="en-US"/>
        </a:p>
      </dgm:t>
    </dgm:pt>
    <dgm:pt modelId="{C4CE1880-8702-45AE-B285-930BE9F0CC8B}">
      <dgm:prSet custT="1"/>
      <dgm:spPr/>
      <dgm:t>
        <a:bodyPr/>
        <a:lstStyle/>
        <a:p>
          <a:pPr>
            <a:lnSpc>
              <a:spcPct val="50000"/>
            </a:lnSpc>
          </a:pPr>
          <a:r>
            <a:rPr kumimoji="1" lang="ja-JP" altLang="en-US" sz="1400" b="1" dirty="0" smtClean="0"/>
            <a:t>独立</a:t>
          </a:r>
          <a:endParaRPr kumimoji="1" lang="en-US" altLang="ja-JP" sz="1400" b="1" dirty="0" smtClean="0"/>
        </a:p>
        <a:p>
          <a:pPr>
            <a:lnSpc>
              <a:spcPct val="50000"/>
            </a:lnSpc>
          </a:pPr>
          <a:r>
            <a:rPr kumimoji="1" lang="ja-JP" altLang="en-US" sz="1400" b="1" dirty="0" smtClean="0"/>
            <a:t>行政</a:t>
          </a:r>
          <a:endParaRPr kumimoji="1" lang="en-US" altLang="ja-JP" sz="1400" b="1" dirty="0" smtClean="0"/>
        </a:p>
        <a:p>
          <a:pPr>
            <a:lnSpc>
              <a:spcPct val="50000"/>
            </a:lnSpc>
          </a:pPr>
          <a:r>
            <a:rPr kumimoji="1" lang="ja-JP" altLang="en-US" sz="1400" b="1" dirty="0" smtClean="0"/>
            <a:t>法人</a:t>
          </a:r>
          <a:endParaRPr kumimoji="1" lang="ja-JP" altLang="en-US" sz="1400" b="1" dirty="0"/>
        </a:p>
      </dgm:t>
    </dgm:pt>
    <dgm:pt modelId="{67612CA9-B025-422B-B63B-3B01AAF69D60}" type="parTrans" cxnId="{59C49BB6-2A19-46E9-8A2A-4A7256637E7A}">
      <dgm:prSet/>
      <dgm:spPr/>
      <dgm:t>
        <a:bodyPr/>
        <a:lstStyle/>
        <a:p>
          <a:endParaRPr kumimoji="1" lang="ja-JP" altLang="en-US"/>
        </a:p>
      </dgm:t>
    </dgm:pt>
    <dgm:pt modelId="{7A088962-10E5-4887-8FE6-171D85400343}" type="sibTrans" cxnId="{59C49BB6-2A19-46E9-8A2A-4A7256637E7A}">
      <dgm:prSet/>
      <dgm:spPr/>
      <dgm:t>
        <a:bodyPr/>
        <a:lstStyle/>
        <a:p>
          <a:endParaRPr kumimoji="1" lang="ja-JP" altLang="en-US"/>
        </a:p>
      </dgm:t>
    </dgm:pt>
    <dgm:pt modelId="{3488BA9F-F904-429D-93E3-6919A697023D}" type="pres">
      <dgm:prSet presAssocID="{C6315D44-0C9C-4BAE-B799-25C05505B36C}" presName="cycle" presStyleCnt="0">
        <dgm:presLayoutVars>
          <dgm:chMax val="1"/>
          <dgm:dir/>
          <dgm:animLvl val="ctr"/>
          <dgm:resizeHandles val="exact"/>
        </dgm:presLayoutVars>
      </dgm:prSet>
      <dgm:spPr/>
      <dgm:t>
        <a:bodyPr/>
        <a:lstStyle/>
        <a:p>
          <a:endParaRPr kumimoji="1" lang="ja-JP" altLang="en-US"/>
        </a:p>
      </dgm:t>
    </dgm:pt>
    <dgm:pt modelId="{333441FD-2246-41CB-90EF-734DD27EB52E}" type="pres">
      <dgm:prSet presAssocID="{59C45409-E91E-4C3F-BA3B-1B5D006CD384}" presName="centerShape" presStyleLbl="node0" presStyleIdx="0" presStyleCnt="1" custScaleX="139200" custScaleY="139200" custLinFactNeighborX="0" custLinFactNeighborY="-875"/>
      <dgm:spPr/>
      <dgm:t>
        <a:bodyPr/>
        <a:lstStyle/>
        <a:p>
          <a:endParaRPr kumimoji="1" lang="ja-JP" altLang="en-US"/>
        </a:p>
      </dgm:t>
    </dgm:pt>
    <dgm:pt modelId="{9F012259-489C-4A5C-8E93-1AE29FDB7D0B}" type="pres">
      <dgm:prSet presAssocID="{A91D3FCA-8CD2-41CF-8EA0-9501D2FC1AFF}" presName="Name9" presStyleLbl="parChTrans1D2" presStyleIdx="0" presStyleCnt="6"/>
      <dgm:spPr/>
      <dgm:t>
        <a:bodyPr/>
        <a:lstStyle/>
        <a:p>
          <a:endParaRPr kumimoji="1" lang="ja-JP" altLang="en-US"/>
        </a:p>
      </dgm:t>
    </dgm:pt>
    <dgm:pt modelId="{B151D6CD-6049-4335-B0FC-2ADCF01E0823}" type="pres">
      <dgm:prSet presAssocID="{A91D3FCA-8CD2-41CF-8EA0-9501D2FC1AFF}" presName="connTx" presStyleLbl="parChTrans1D2" presStyleIdx="0" presStyleCnt="6"/>
      <dgm:spPr/>
      <dgm:t>
        <a:bodyPr/>
        <a:lstStyle/>
        <a:p>
          <a:endParaRPr kumimoji="1" lang="ja-JP" altLang="en-US"/>
        </a:p>
      </dgm:t>
    </dgm:pt>
    <dgm:pt modelId="{2BC81321-B074-4E80-A6AA-ADFB08C18592}" type="pres">
      <dgm:prSet presAssocID="{8B75D1D7-1C61-45AE-9E07-4786D287C945}" presName="node" presStyleLbl="node1" presStyleIdx="0" presStyleCnt="6" custScaleX="74381" custScaleY="74381" custRadScaleRad="109597" custRadScaleInc="1201">
        <dgm:presLayoutVars>
          <dgm:bulletEnabled val="1"/>
        </dgm:presLayoutVars>
      </dgm:prSet>
      <dgm:spPr/>
      <dgm:t>
        <a:bodyPr/>
        <a:lstStyle/>
        <a:p>
          <a:endParaRPr kumimoji="1" lang="ja-JP" altLang="en-US"/>
        </a:p>
      </dgm:t>
    </dgm:pt>
    <dgm:pt modelId="{BDC427EA-6818-4160-966D-2A41AA669716}" type="pres">
      <dgm:prSet presAssocID="{406AC047-5240-4B96-B69E-94ED1BA0B827}" presName="Name9" presStyleLbl="parChTrans1D2" presStyleIdx="1" presStyleCnt="6"/>
      <dgm:spPr/>
      <dgm:t>
        <a:bodyPr/>
        <a:lstStyle/>
        <a:p>
          <a:endParaRPr kumimoji="1" lang="ja-JP" altLang="en-US"/>
        </a:p>
      </dgm:t>
    </dgm:pt>
    <dgm:pt modelId="{F27094B4-23C1-48A7-A88C-04C5C8079DD2}" type="pres">
      <dgm:prSet presAssocID="{406AC047-5240-4B96-B69E-94ED1BA0B827}" presName="connTx" presStyleLbl="parChTrans1D2" presStyleIdx="1" presStyleCnt="6"/>
      <dgm:spPr/>
      <dgm:t>
        <a:bodyPr/>
        <a:lstStyle/>
        <a:p>
          <a:endParaRPr kumimoji="1" lang="ja-JP" altLang="en-US"/>
        </a:p>
      </dgm:t>
    </dgm:pt>
    <dgm:pt modelId="{90135046-1865-4651-BE93-A33572334FFF}" type="pres">
      <dgm:prSet presAssocID="{173DEF69-EB26-4F76-8155-DC8D9E98CC61}" presName="node" presStyleLbl="node1" presStyleIdx="1" presStyleCnt="6" custScaleX="74381" custScaleY="74381" custRadScaleRad="116301" custRadScaleInc="-6218">
        <dgm:presLayoutVars>
          <dgm:bulletEnabled val="1"/>
        </dgm:presLayoutVars>
      </dgm:prSet>
      <dgm:spPr/>
      <dgm:t>
        <a:bodyPr/>
        <a:lstStyle/>
        <a:p>
          <a:endParaRPr kumimoji="1" lang="ja-JP" altLang="en-US"/>
        </a:p>
      </dgm:t>
    </dgm:pt>
    <dgm:pt modelId="{8723A97D-EAC3-4CD3-A421-88A0DFC9B486}" type="pres">
      <dgm:prSet presAssocID="{D102CC36-C545-468A-A4C9-7A068070EF10}" presName="Name9" presStyleLbl="parChTrans1D2" presStyleIdx="2" presStyleCnt="6"/>
      <dgm:spPr/>
      <dgm:t>
        <a:bodyPr/>
        <a:lstStyle/>
        <a:p>
          <a:endParaRPr kumimoji="1" lang="ja-JP" altLang="en-US"/>
        </a:p>
      </dgm:t>
    </dgm:pt>
    <dgm:pt modelId="{AC29F723-CFA4-41FD-A6B4-D619CA58FBF0}" type="pres">
      <dgm:prSet presAssocID="{D102CC36-C545-468A-A4C9-7A068070EF10}" presName="connTx" presStyleLbl="parChTrans1D2" presStyleIdx="2" presStyleCnt="6"/>
      <dgm:spPr/>
      <dgm:t>
        <a:bodyPr/>
        <a:lstStyle/>
        <a:p>
          <a:endParaRPr kumimoji="1" lang="ja-JP" altLang="en-US"/>
        </a:p>
      </dgm:t>
    </dgm:pt>
    <dgm:pt modelId="{764A6711-5247-4463-8C25-19DBB85D41C4}" type="pres">
      <dgm:prSet presAssocID="{F77ECAEA-43A9-4703-9C4A-B42B7587885A}" presName="node" presStyleLbl="node1" presStyleIdx="2" presStyleCnt="6" custScaleX="74381" custScaleY="74381" custRadScaleRad="110121" custRadScaleInc="1629">
        <dgm:presLayoutVars>
          <dgm:bulletEnabled val="1"/>
        </dgm:presLayoutVars>
      </dgm:prSet>
      <dgm:spPr/>
      <dgm:t>
        <a:bodyPr/>
        <a:lstStyle/>
        <a:p>
          <a:endParaRPr kumimoji="1" lang="ja-JP" altLang="en-US"/>
        </a:p>
      </dgm:t>
    </dgm:pt>
    <dgm:pt modelId="{EDBD146A-853F-44C2-B8FF-A8D3FE03C626}" type="pres">
      <dgm:prSet presAssocID="{5544EE92-76AF-47D2-A57A-A966EEFDB156}" presName="Name9" presStyleLbl="parChTrans1D2" presStyleIdx="3" presStyleCnt="6"/>
      <dgm:spPr/>
      <dgm:t>
        <a:bodyPr/>
        <a:lstStyle/>
        <a:p>
          <a:endParaRPr kumimoji="1" lang="ja-JP" altLang="en-US"/>
        </a:p>
      </dgm:t>
    </dgm:pt>
    <dgm:pt modelId="{972307EA-2D3B-4ED5-B1AB-1C54D63868C4}" type="pres">
      <dgm:prSet presAssocID="{5544EE92-76AF-47D2-A57A-A966EEFDB156}" presName="connTx" presStyleLbl="parChTrans1D2" presStyleIdx="3" presStyleCnt="6"/>
      <dgm:spPr/>
      <dgm:t>
        <a:bodyPr/>
        <a:lstStyle/>
        <a:p>
          <a:endParaRPr kumimoji="1" lang="ja-JP" altLang="en-US"/>
        </a:p>
      </dgm:t>
    </dgm:pt>
    <dgm:pt modelId="{A7A10D76-C80C-478F-B712-CB4C1D89829E}" type="pres">
      <dgm:prSet presAssocID="{028BB97C-E2E1-4C91-85B3-DBCBBCC3145B}" presName="node" presStyleLbl="node1" presStyleIdx="3" presStyleCnt="6" custScaleX="74381" custScaleY="74381">
        <dgm:presLayoutVars>
          <dgm:bulletEnabled val="1"/>
        </dgm:presLayoutVars>
      </dgm:prSet>
      <dgm:spPr/>
      <dgm:t>
        <a:bodyPr/>
        <a:lstStyle/>
        <a:p>
          <a:endParaRPr kumimoji="1" lang="ja-JP" altLang="en-US"/>
        </a:p>
      </dgm:t>
    </dgm:pt>
    <dgm:pt modelId="{D510BA81-12CF-4A28-97F5-F4D2B8C6356A}" type="pres">
      <dgm:prSet presAssocID="{61990FA7-40F6-4217-BBAB-9859F9F745D7}" presName="Name9" presStyleLbl="parChTrans1D2" presStyleIdx="4" presStyleCnt="6"/>
      <dgm:spPr/>
      <dgm:t>
        <a:bodyPr/>
        <a:lstStyle/>
        <a:p>
          <a:endParaRPr kumimoji="1" lang="ja-JP" altLang="en-US"/>
        </a:p>
      </dgm:t>
    </dgm:pt>
    <dgm:pt modelId="{2F017D92-CC91-43EC-AB63-DA5E23FF7B76}" type="pres">
      <dgm:prSet presAssocID="{61990FA7-40F6-4217-BBAB-9859F9F745D7}" presName="connTx" presStyleLbl="parChTrans1D2" presStyleIdx="4" presStyleCnt="6"/>
      <dgm:spPr/>
      <dgm:t>
        <a:bodyPr/>
        <a:lstStyle/>
        <a:p>
          <a:endParaRPr kumimoji="1" lang="ja-JP" altLang="en-US"/>
        </a:p>
      </dgm:t>
    </dgm:pt>
    <dgm:pt modelId="{52791C95-1515-4796-848B-6E888CBFFAF8}" type="pres">
      <dgm:prSet presAssocID="{3C41986B-BE6D-4E99-A48A-C809D4B0D5C4}" presName="node" presStyleLbl="node1" presStyleIdx="4" presStyleCnt="6" custScaleX="74381" custScaleY="74381" custRadScaleRad="109386" custRadScaleInc="572">
        <dgm:presLayoutVars>
          <dgm:bulletEnabled val="1"/>
        </dgm:presLayoutVars>
      </dgm:prSet>
      <dgm:spPr/>
      <dgm:t>
        <a:bodyPr/>
        <a:lstStyle/>
        <a:p>
          <a:endParaRPr kumimoji="1" lang="ja-JP" altLang="en-US"/>
        </a:p>
      </dgm:t>
    </dgm:pt>
    <dgm:pt modelId="{9B307BE9-8A4B-466D-927F-F8178ECE3B83}" type="pres">
      <dgm:prSet presAssocID="{67612CA9-B025-422B-B63B-3B01AAF69D60}" presName="Name9" presStyleLbl="parChTrans1D2" presStyleIdx="5" presStyleCnt="6"/>
      <dgm:spPr/>
      <dgm:t>
        <a:bodyPr/>
        <a:lstStyle/>
        <a:p>
          <a:endParaRPr kumimoji="1" lang="ja-JP" altLang="en-US"/>
        </a:p>
      </dgm:t>
    </dgm:pt>
    <dgm:pt modelId="{871FA6D1-51F0-4F01-9057-B2EC806B5800}" type="pres">
      <dgm:prSet presAssocID="{67612CA9-B025-422B-B63B-3B01AAF69D60}" presName="connTx" presStyleLbl="parChTrans1D2" presStyleIdx="5" presStyleCnt="6"/>
      <dgm:spPr/>
      <dgm:t>
        <a:bodyPr/>
        <a:lstStyle/>
        <a:p>
          <a:endParaRPr kumimoji="1" lang="ja-JP" altLang="en-US"/>
        </a:p>
      </dgm:t>
    </dgm:pt>
    <dgm:pt modelId="{8D98846D-EC7D-432C-AECC-56F5EB120A95}" type="pres">
      <dgm:prSet presAssocID="{C4CE1880-8702-45AE-B285-930BE9F0CC8B}" presName="node" presStyleLbl="node1" presStyleIdx="5" presStyleCnt="6" custScaleX="74381" custScaleY="74381" custRadScaleRad="114424" custRadScaleInc="16935">
        <dgm:presLayoutVars>
          <dgm:bulletEnabled val="1"/>
        </dgm:presLayoutVars>
      </dgm:prSet>
      <dgm:spPr/>
      <dgm:t>
        <a:bodyPr/>
        <a:lstStyle/>
        <a:p>
          <a:endParaRPr kumimoji="1" lang="ja-JP" altLang="en-US"/>
        </a:p>
      </dgm:t>
    </dgm:pt>
  </dgm:ptLst>
  <dgm:cxnLst>
    <dgm:cxn modelId="{C52AD873-0D0A-4F90-A2E3-CD1D0B2A32B0}" type="presOf" srcId="{5544EE92-76AF-47D2-A57A-A966EEFDB156}" destId="{EDBD146A-853F-44C2-B8FF-A8D3FE03C626}" srcOrd="0" destOrd="0" presId="urn:microsoft.com/office/officeart/2005/8/layout/radial1"/>
    <dgm:cxn modelId="{BEDE972C-E298-49C6-A01E-7099DDAB447C}" type="presOf" srcId="{406AC047-5240-4B96-B69E-94ED1BA0B827}" destId="{F27094B4-23C1-48A7-A88C-04C5C8079DD2}" srcOrd="1" destOrd="0" presId="urn:microsoft.com/office/officeart/2005/8/layout/radial1"/>
    <dgm:cxn modelId="{C049F5D6-A681-4183-BFE0-D55DA12B67E6}" srcId="{59C45409-E91E-4C3F-BA3B-1B5D006CD384}" destId="{8B75D1D7-1C61-45AE-9E07-4786D287C945}" srcOrd="0" destOrd="0" parTransId="{A91D3FCA-8CD2-41CF-8EA0-9501D2FC1AFF}" sibTransId="{7A5C59F5-2D8B-4910-A7AE-B9B1AA515AF2}"/>
    <dgm:cxn modelId="{CFC824FF-2085-4001-B7CE-37C8178E38A8}" srcId="{C6315D44-0C9C-4BAE-B799-25C05505B36C}" destId="{59C45409-E91E-4C3F-BA3B-1B5D006CD384}" srcOrd="0" destOrd="0" parTransId="{0D7B8EE2-6055-4D8F-8939-CD14DDCB4BE7}" sibTransId="{26B1B306-9226-4079-A60E-8BD9BD433041}"/>
    <dgm:cxn modelId="{CCC91375-F1DF-4B8B-8B29-900FC686E350}" type="presOf" srcId="{3C41986B-BE6D-4E99-A48A-C809D4B0D5C4}" destId="{52791C95-1515-4796-848B-6E888CBFFAF8}" srcOrd="0" destOrd="0" presId="urn:microsoft.com/office/officeart/2005/8/layout/radial1"/>
    <dgm:cxn modelId="{2F66249B-C1B1-4A02-B35F-D260CBDD0148}" type="presOf" srcId="{D102CC36-C545-468A-A4C9-7A068070EF10}" destId="{AC29F723-CFA4-41FD-A6B4-D619CA58FBF0}" srcOrd="1" destOrd="0" presId="urn:microsoft.com/office/officeart/2005/8/layout/radial1"/>
    <dgm:cxn modelId="{DD8B5B38-D029-46A9-A04A-FE9454DD16F2}" type="presOf" srcId="{406AC047-5240-4B96-B69E-94ED1BA0B827}" destId="{BDC427EA-6818-4160-966D-2A41AA669716}" srcOrd="0" destOrd="0" presId="urn:microsoft.com/office/officeart/2005/8/layout/radial1"/>
    <dgm:cxn modelId="{BB3A0C64-7CC7-41E9-A54D-B22E8BC63AF4}" type="presOf" srcId="{61990FA7-40F6-4217-BBAB-9859F9F745D7}" destId="{D510BA81-12CF-4A28-97F5-F4D2B8C6356A}" srcOrd="0" destOrd="0" presId="urn:microsoft.com/office/officeart/2005/8/layout/radial1"/>
    <dgm:cxn modelId="{4607D702-E7F3-428A-AB4F-443BA8D66180}" type="presOf" srcId="{61990FA7-40F6-4217-BBAB-9859F9F745D7}" destId="{2F017D92-CC91-43EC-AB63-DA5E23FF7B76}" srcOrd="1" destOrd="0" presId="urn:microsoft.com/office/officeart/2005/8/layout/radial1"/>
    <dgm:cxn modelId="{21F4B396-84FB-47E7-97A7-69356316D2F3}" type="presOf" srcId="{59C45409-E91E-4C3F-BA3B-1B5D006CD384}" destId="{333441FD-2246-41CB-90EF-734DD27EB52E}" srcOrd="0" destOrd="0" presId="urn:microsoft.com/office/officeart/2005/8/layout/radial1"/>
    <dgm:cxn modelId="{59C49BB6-2A19-46E9-8A2A-4A7256637E7A}" srcId="{59C45409-E91E-4C3F-BA3B-1B5D006CD384}" destId="{C4CE1880-8702-45AE-B285-930BE9F0CC8B}" srcOrd="5" destOrd="0" parTransId="{67612CA9-B025-422B-B63B-3B01AAF69D60}" sibTransId="{7A088962-10E5-4887-8FE6-171D85400343}"/>
    <dgm:cxn modelId="{E6F7AC62-8460-42F3-AB67-F02E5B09E0BA}" type="presOf" srcId="{F77ECAEA-43A9-4703-9C4A-B42B7587885A}" destId="{764A6711-5247-4463-8C25-19DBB85D41C4}" srcOrd="0" destOrd="0" presId="urn:microsoft.com/office/officeart/2005/8/layout/radial1"/>
    <dgm:cxn modelId="{19F66F12-C4AE-47A7-8F47-FD20AF712618}" srcId="{59C45409-E91E-4C3F-BA3B-1B5D006CD384}" destId="{173DEF69-EB26-4F76-8155-DC8D9E98CC61}" srcOrd="1" destOrd="0" parTransId="{406AC047-5240-4B96-B69E-94ED1BA0B827}" sibTransId="{9C545EFF-BD55-4F1C-8401-DF499C812176}"/>
    <dgm:cxn modelId="{5891D6FC-0A15-4A2C-8300-468D4EFD13B9}" type="presOf" srcId="{67612CA9-B025-422B-B63B-3B01AAF69D60}" destId="{9B307BE9-8A4B-466D-927F-F8178ECE3B83}" srcOrd="0" destOrd="0" presId="urn:microsoft.com/office/officeart/2005/8/layout/radial1"/>
    <dgm:cxn modelId="{DF09A92D-6A60-4DF9-88A8-81C174D5DE87}" type="presOf" srcId="{C4CE1880-8702-45AE-B285-930BE9F0CC8B}" destId="{8D98846D-EC7D-432C-AECC-56F5EB120A95}" srcOrd="0" destOrd="0" presId="urn:microsoft.com/office/officeart/2005/8/layout/radial1"/>
    <dgm:cxn modelId="{2A97BADA-9748-4E59-A71C-66C7932502CC}" type="presOf" srcId="{A91D3FCA-8CD2-41CF-8EA0-9501D2FC1AFF}" destId="{9F012259-489C-4A5C-8E93-1AE29FDB7D0B}" srcOrd="0" destOrd="0" presId="urn:microsoft.com/office/officeart/2005/8/layout/radial1"/>
    <dgm:cxn modelId="{9FF7D619-799F-4878-BCE1-BCB4AE0ACBCA}" srcId="{59C45409-E91E-4C3F-BA3B-1B5D006CD384}" destId="{028BB97C-E2E1-4C91-85B3-DBCBBCC3145B}" srcOrd="3" destOrd="0" parTransId="{5544EE92-76AF-47D2-A57A-A966EEFDB156}" sibTransId="{AD2CF641-9A6B-496F-BFAE-ED63FDFE6ECE}"/>
    <dgm:cxn modelId="{C37EF6D5-F939-46B0-A83D-B9E3DBC46934}" type="presOf" srcId="{028BB97C-E2E1-4C91-85B3-DBCBBCC3145B}" destId="{A7A10D76-C80C-478F-B712-CB4C1D89829E}" srcOrd="0" destOrd="0" presId="urn:microsoft.com/office/officeart/2005/8/layout/radial1"/>
    <dgm:cxn modelId="{BA86D479-B511-40C0-B135-072C30BCFC56}" srcId="{59C45409-E91E-4C3F-BA3B-1B5D006CD384}" destId="{F77ECAEA-43A9-4703-9C4A-B42B7587885A}" srcOrd="2" destOrd="0" parTransId="{D102CC36-C545-468A-A4C9-7A068070EF10}" sibTransId="{9C586753-06EF-4D16-AE96-DECD7D03B6A2}"/>
    <dgm:cxn modelId="{B328415C-E1F2-4EF9-BFC2-B09C2B0F85D4}" srcId="{59C45409-E91E-4C3F-BA3B-1B5D006CD384}" destId="{3C41986B-BE6D-4E99-A48A-C809D4B0D5C4}" srcOrd="4" destOrd="0" parTransId="{61990FA7-40F6-4217-BBAB-9859F9F745D7}" sibTransId="{F63A285C-0700-40B4-A588-18FC5245A9D1}"/>
    <dgm:cxn modelId="{6ED085F0-AB43-4B0C-BF17-2574FF688045}" type="presOf" srcId="{67612CA9-B025-422B-B63B-3B01AAF69D60}" destId="{871FA6D1-51F0-4F01-9057-B2EC806B5800}" srcOrd="1" destOrd="0" presId="urn:microsoft.com/office/officeart/2005/8/layout/radial1"/>
    <dgm:cxn modelId="{1844A326-DF96-4FF4-AF32-4DA86D7C9937}" type="presOf" srcId="{C6315D44-0C9C-4BAE-B799-25C05505B36C}" destId="{3488BA9F-F904-429D-93E3-6919A697023D}" srcOrd="0" destOrd="0" presId="urn:microsoft.com/office/officeart/2005/8/layout/radial1"/>
    <dgm:cxn modelId="{9DB2979D-EA40-46C4-9EFF-F19760730486}" type="presOf" srcId="{5544EE92-76AF-47D2-A57A-A966EEFDB156}" destId="{972307EA-2D3B-4ED5-B1AB-1C54D63868C4}" srcOrd="1" destOrd="0" presId="urn:microsoft.com/office/officeart/2005/8/layout/radial1"/>
    <dgm:cxn modelId="{D858474E-3428-4FD0-BFBA-CFAA68F194FA}" type="presOf" srcId="{A91D3FCA-8CD2-41CF-8EA0-9501D2FC1AFF}" destId="{B151D6CD-6049-4335-B0FC-2ADCF01E0823}" srcOrd="1" destOrd="0" presId="urn:microsoft.com/office/officeart/2005/8/layout/radial1"/>
    <dgm:cxn modelId="{8E243D7F-CEFB-49A5-B1C9-22BBB8B208DB}" type="presOf" srcId="{8B75D1D7-1C61-45AE-9E07-4786D287C945}" destId="{2BC81321-B074-4E80-A6AA-ADFB08C18592}" srcOrd="0" destOrd="0" presId="urn:microsoft.com/office/officeart/2005/8/layout/radial1"/>
    <dgm:cxn modelId="{475FDF3F-04FA-4943-A1F6-862458C717A2}" type="presOf" srcId="{D102CC36-C545-468A-A4C9-7A068070EF10}" destId="{8723A97D-EAC3-4CD3-A421-88A0DFC9B486}" srcOrd="0" destOrd="0" presId="urn:microsoft.com/office/officeart/2005/8/layout/radial1"/>
    <dgm:cxn modelId="{91EA16EF-573C-47C2-8CB6-0FC38E8CDD57}" type="presOf" srcId="{173DEF69-EB26-4F76-8155-DC8D9E98CC61}" destId="{90135046-1865-4651-BE93-A33572334FFF}" srcOrd="0" destOrd="0" presId="urn:microsoft.com/office/officeart/2005/8/layout/radial1"/>
    <dgm:cxn modelId="{785514A8-4386-423A-B984-EA4A16DEAD62}" type="presParOf" srcId="{3488BA9F-F904-429D-93E3-6919A697023D}" destId="{333441FD-2246-41CB-90EF-734DD27EB52E}" srcOrd="0" destOrd="0" presId="urn:microsoft.com/office/officeart/2005/8/layout/radial1"/>
    <dgm:cxn modelId="{AFAAB7EC-8CDF-4B99-A88B-38C440CDC710}" type="presParOf" srcId="{3488BA9F-F904-429D-93E3-6919A697023D}" destId="{9F012259-489C-4A5C-8E93-1AE29FDB7D0B}" srcOrd="1" destOrd="0" presId="urn:microsoft.com/office/officeart/2005/8/layout/radial1"/>
    <dgm:cxn modelId="{CF3996AB-AFA9-4A89-BB17-B191439FB0DA}" type="presParOf" srcId="{9F012259-489C-4A5C-8E93-1AE29FDB7D0B}" destId="{B151D6CD-6049-4335-B0FC-2ADCF01E0823}" srcOrd="0" destOrd="0" presId="urn:microsoft.com/office/officeart/2005/8/layout/radial1"/>
    <dgm:cxn modelId="{FCCE2BD6-9FE7-474E-8F46-23501BB34459}" type="presParOf" srcId="{3488BA9F-F904-429D-93E3-6919A697023D}" destId="{2BC81321-B074-4E80-A6AA-ADFB08C18592}" srcOrd="2" destOrd="0" presId="urn:microsoft.com/office/officeart/2005/8/layout/radial1"/>
    <dgm:cxn modelId="{D1F51F41-696B-49E1-A441-2AD4DA5227BD}" type="presParOf" srcId="{3488BA9F-F904-429D-93E3-6919A697023D}" destId="{BDC427EA-6818-4160-966D-2A41AA669716}" srcOrd="3" destOrd="0" presId="urn:microsoft.com/office/officeart/2005/8/layout/radial1"/>
    <dgm:cxn modelId="{E03DCF31-2699-4BAC-9770-D0404E7F3360}" type="presParOf" srcId="{BDC427EA-6818-4160-966D-2A41AA669716}" destId="{F27094B4-23C1-48A7-A88C-04C5C8079DD2}" srcOrd="0" destOrd="0" presId="urn:microsoft.com/office/officeart/2005/8/layout/radial1"/>
    <dgm:cxn modelId="{7744F367-ED31-4596-9506-4A3469E4FEB0}" type="presParOf" srcId="{3488BA9F-F904-429D-93E3-6919A697023D}" destId="{90135046-1865-4651-BE93-A33572334FFF}" srcOrd="4" destOrd="0" presId="urn:microsoft.com/office/officeart/2005/8/layout/radial1"/>
    <dgm:cxn modelId="{5AF62942-3263-46F9-84C0-FA63CDF51031}" type="presParOf" srcId="{3488BA9F-F904-429D-93E3-6919A697023D}" destId="{8723A97D-EAC3-4CD3-A421-88A0DFC9B486}" srcOrd="5" destOrd="0" presId="urn:microsoft.com/office/officeart/2005/8/layout/radial1"/>
    <dgm:cxn modelId="{4AB37EA2-4C6F-4533-A187-DA89064D44EB}" type="presParOf" srcId="{8723A97D-EAC3-4CD3-A421-88A0DFC9B486}" destId="{AC29F723-CFA4-41FD-A6B4-D619CA58FBF0}" srcOrd="0" destOrd="0" presId="urn:microsoft.com/office/officeart/2005/8/layout/radial1"/>
    <dgm:cxn modelId="{F5357E76-A35D-4802-A800-2E3C311BD0C5}" type="presParOf" srcId="{3488BA9F-F904-429D-93E3-6919A697023D}" destId="{764A6711-5247-4463-8C25-19DBB85D41C4}" srcOrd="6" destOrd="0" presId="urn:microsoft.com/office/officeart/2005/8/layout/radial1"/>
    <dgm:cxn modelId="{190D5FB6-3B56-4FF9-A1A8-090D92591A45}" type="presParOf" srcId="{3488BA9F-F904-429D-93E3-6919A697023D}" destId="{EDBD146A-853F-44C2-B8FF-A8D3FE03C626}" srcOrd="7" destOrd="0" presId="urn:microsoft.com/office/officeart/2005/8/layout/radial1"/>
    <dgm:cxn modelId="{02C2D3A4-722E-4A92-93C8-8D28A9DA8410}" type="presParOf" srcId="{EDBD146A-853F-44C2-B8FF-A8D3FE03C626}" destId="{972307EA-2D3B-4ED5-B1AB-1C54D63868C4}" srcOrd="0" destOrd="0" presId="urn:microsoft.com/office/officeart/2005/8/layout/radial1"/>
    <dgm:cxn modelId="{F45C1C47-4594-4ECF-923D-B347EA593232}" type="presParOf" srcId="{3488BA9F-F904-429D-93E3-6919A697023D}" destId="{A7A10D76-C80C-478F-B712-CB4C1D89829E}" srcOrd="8" destOrd="0" presId="urn:microsoft.com/office/officeart/2005/8/layout/radial1"/>
    <dgm:cxn modelId="{46CE6651-F1D7-42B3-833D-35F773B6ECF4}" type="presParOf" srcId="{3488BA9F-F904-429D-93E3-6919A697023D}" destId="{D510BA81-12CF-4A28-97F5-F4D2B8C6356A}" srcOrd="9" destOrd="0" presId="urn:microsoft.com/office/officeart/2005/8/layout/radial1"/>
    <dgm:cxn modelId="{96365DA9-A60C-4570-A64D-33307A74DE35}" type="presParOf" srcId="{D510BA81-12CF-4A28-97F5-F4D2B8C6356A}" destId="{2F017D92-CC91-43EC-AB63-DA5E23FF7B76}" srcOrd="0" destOrd="0" presId="urn:microsoft.com/office/officeart/2005/8/layout/radial1"/>
    <dgm:cxn modelId="{B4D3CB20-B77A-4189-827D-688239D0DAE9}" type="presParOf" srcId="{3488BA9F-F904-429D-93E3-6919A697023D}" destId="{52791C95-1515-4796-848B-6E888CBFFAF8}" srcOrd="10" destOrd="0" presId="urn:microsoft.com/office/officeart/2005/8/layout/radial1"/>
    <dgm:cxn modelId="{29737F20-843E-4C36-8CA9-E2A29DCC9E21}" type="presParOf" srcId="{3488BA9F-F904-429D-93E3-6919A697023D}" destId="{9B307BE9-8A4B-466D-927F-F8178ECE3B83}" srcOrd="11" destOrd="0" presId="urn:microsoft.com/office/officeart/2005/8/layout/radial1"/>
    <dgm:cxn modelId="{0ED9F9C8-DFF6-424A-AAD6-A102FE19D0A2}" type="presParOf" srcId="{9B307BE9-8A4B-466D-927F-F8178ECE3B83}" destId="{871FA6D1-51F0-4F01-9057-B2EC806B5800}" srcOrd="0" destOrd="0" presId="urn:microsoft.com/office/officeart/2005/8/layout/radial1"/>
    <dgm:cxn modelId="{6447B9E0-938E-40F8-8D27-7A86F02D0DC3}" type="presParOf" srcId="{3488BA9F-F904-429D-93E3-6919A697023D}" destId="{8D98846D-EC7D-432C-AECC-56F5EB120A95}" srcOrd="12"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1E26E-1DD7-4A3F-943C-A4E2F3C2D441}"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kumimoji="1" lang="ja-JP" altLang="en-US"/>
        </a:p>
      </dgm:t>
    </dgm:pt>
    <dgm:pt modelId="{8FEFE9AF-B1FC-47FD-B4BA-3AB910DBA614}">
      <dgm:prSet phldrT="[テキスト]"/>
      <dgm:spPr>
        <a:solidFill>
          <a:schemeClr val="tx2">
            <a:lumMod val="60000"/>
            <a:lumOff val="40000"/>
          </a:schemeClr>
        </a:solidFill>
      </dgm:spPr>
      <dgm:t>
        <a:bodyPr/>
        <a:lstStyle/>
        <a:p>
          <a:r>
            <a:rPr kumimoji="1" lang="ja-JP" altLang="en-US" dirty="0" smtClean="0"/>
            <a:t>指定</a:t>
          </a:r>
          <a:endParaRPr kumimoji="1" lang="ja-JP" altLang="en-US" dirty="0"/>
        </a:p>
      </dgm:t>
    </dgm:pt>
    <dgm:pt modelId="{BE81AF01-2164-482F-B496-FC964245B3B2}" type="parTrans" cxnId="{5EF831CA-5D98-40B1-84B0-C22705EEEFD3}">
      <dgm:prSet/>
      <dgm:spPr/>
      <dgm:t>
        <a:bodyPr/>
        <a:lstStyle/>
        <a:p>
          <a:endParaRPr kumimoji="1" lang="ja-JP" altLang="en-US"/>
        </a:p>
      </dgm:t>
    </dgm:pt>
    <dgm:pt modelId="{8A916906-7B67-41B0-BFC8-CE6E68E74FDA}" type="sibTrans" cxnId="{5EF831CA-5D98-40B1-84B0-C22705EEEFD3}">
      <dgm:prSet/>
      <dgm:spPr/>
      <dgm:t>
        <a:bodyPr/>
        <a:lstStyle/>
        <a:p>
          <a:endParaRPr kumimoji="1" lang="ja-JP" altLang="en-US"/>
        </a:p>
      </dgm:t>
    </dgm:pt>
    <dgm:pt modelId="{C5869D17-8EBF-4129-970A-F92D56D526C4}">
      <dgm:prSet phldrT="[テキスト]"/>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dgm:spPr>
      <dgm:t>
        <a:bodyPr/>
        <a:lstStyle/>
        <a:p>
          <a:r>
            <a:rPr lang="ja-JP" altLang="en-US" dirty="0" smtClean="0">
              <a:latin typeface="HG丸ｺﾞｼｯｸM-PRO" pitchFamily="50" charset="-128"/>
              <a:ea typeface="HG丸ｺﾞｼｯｸM-PRO" pitchFamily="50" charset="-128"/>
            </a:rPr>
            <a:t>国税庁長官は、①設立登記法人、②国の機関、③</a:t>
          </a:r>
          <a:r>
            <a:rPr kumimoji="1" lang="ja-JP" altLang="en-US" dirty="0" smtClean="0">
              <a:latin typeface="HG丸ｺﾞｼｯｸM-PRO" pitchFamily="50" charset="-128"/>
              <a:ea typeface="HG丸ｺﾞｼｯｸM-PRO" pitchFamily="50" charset="-128"/>
            </a:rPr>
            <a:t>地方公共団体</a:t>
          </a:r>
          <a:r>
            <a:rPr lang="ja-JP" altLang="en-US" dirty="0" smtClean="0">
              <a:latin typeface="HG丸ｺﾞｼｯｸM-PRO" pitchFamily="50" charset="-128"/>
              <a:ea typeface="HG丸ｺﾞｼｯｸM-PRO" pitchFamily="50" charset="-128"/>
            </a:rPr>
            <a:t>、④その他</a:t>
          </a:r>
          <a:r>
            <a:rPr kumimoji="1" lang="ja-JP" altLang="en-US" dirty="0" smtClean="0">
              <a:latin typeface="HG丸ｺﾞｼｯｸM-PRO" pitchFamily="50" charset="-128"/>
              <a:ea typeface="HG丸ｺﾞｼｯｸM-PRO" pitchFamily="50" charset="-128"/>
            </a:rPr>
            <a:t>の法人や</a:t>
          </a:r>
          <a:r>
            <a:rPr kumimoji="1" lang="ja-JP" altLang="en-US" strike="noStrike" dirty="0" smtClean="0">
              <a:solidFill>
                <a:schemeClr val="tx1"/>
              </a:solidFill>
              <a:latin typeface="HG丸ｺﾞｼｯｸM-PRO" pitchFamily="50" charset="-128"/>
              <a:ea typeface="HG丸ｺﾞｼｯｸM-PRO" pitchFamily="50" charset="-128"/>
            </a:rPr>
            <a:t>団体</a:t>
          </a:r>
          <a:r>
            <a:rPr lang="ja-JP" altLang="en-US" dirty="0" smtClean="0">
              <a:latin typeface="HG丸ｺﾞｼｯｸM-PRO" pitchFamily="50" charset="-128"/>
              <a:ea typeface="HG丸ｺﾞｼｯｸM-PRO" pitchFamily="50" charset="-128"/>
            </a:rPr>
            <a:t>に</a:t>
          </a:r>
          <a:r>
            <a:rPr lang="en-US" altLang="ja-JP" dirty="0" smtClean="0">
              <a:latin typeface="HG丸ｺﾞｼｯｸM-PRO" pitchFamily="50" charset="-128"/>
              <a:ea typeface="HG丸ｺﾞｼｯｸM-PRO" pitchFamily="50" charset="-128"/>
            </a:rPr>
            <a:t>13</a:t>
          </a:r>
          <a:r>
            <a:rPr lang="ja-JP" altLang="en-US" dirty="0" smtClean="0">
              <a:latin typeface="HG丸ｺﾞｼｯｸM-PRO" pitchFamily="50" charset="-128"/>
              <a:ea typeface="HG丸ｺﾞｼｯｸM-PRO" pitchFamily="50" charset="-128"/>
            </a:rPr>
            <a:t>桁の法人番号を指定します。</a:t>
          </a:r>
          <a:endParaRPr kumimoji="1" lang="ja-JP" altLang="en-US" dirty="0"/>
        </a:p>
      </dgm:t>
    </dgm:pt>
    <dgm:pt modelId="{1D97CAF8-4772-4D15-BB6E-EFBC9991834D}" type="parTrans" cxnId="{58A6B0D0-5563-42A3-811E-D1AB197AA845}">
      <dgm:prSet/>
      <dgm:spPr/>
      <dgm:t>
        <a:bodyPr/>
        <a:lstStyle/>
        <a:p>
          <a:endParaRPr kumimoji="1" lang="ja-JP" altLang="en-US"/>
        </a:p>
      </dgm:t>
    </dgm:pt>
    <dgm:pt modelId="{A0692F03-9E00-4D8D-9B94-7425DDAC6BB3}" type="sibTrans" cxnId="{58A6B0D0-5563-42A3-811E-D1AB197AA845}">
      <dgm:prSet/>
      <dgm:spPr/>
      <dgm:t>
        <a:bodyPr/>
        <a:lstStyle/>
        <a:p>
          <a:endParaRPr kumimoji="1" lang="ja-JP" altLang="en-US"/>
        </a:p>
      </dgm:t>
    </dgm:pt>
    <dgm:pt modelId="{2C313749-077B-4761-9063-6EAFBAE2F55E}">
      <dgm:prSet phldrT="[テキスト]"/>
      <dgm:spPr>
        <a:solidFill>
          <a:schemeClr val="tx2">
            <a:lumMod val="60000"/>
            <a:lumOff val="40000"/>
          </a:schemeClr>
        </a:solidFill>
      </dgm:spPr>
      <dgm:t>
        <a:bodyPr/>
        <a:lstStyle/>
        <a:p>
          <a:r>
            <a:rPr kumimoji="1" lang="ja-JP" altLang="en-US" dirty="0" smtClean="0"/>
            <a:t>通知</a:t>
          </a:r>
          <a:endParaRPr kumimoji="1" lang="ja-JP" altLang="en-US" dirty="0"/>
        </a:p>
      </dgm:t>
    </dgm:pt>
    <dgm:pt modelId="{8E9A2E47-72AB-414B-BED8-BBFEDFC87AFE}" type="parTrans" cxnId="{37B65385-1749-4507-899C-B9C2D9613D7A}">
      <dgm:prSet/>
      <dgm:spPr/>
      <dgm:t>
        <a:bodyPr/>
        <a:lstStyle/>
        <a:p>
          <a:endParaRPr kumimoji="1" lang="ja-JP" altLang="en-US"/>
        </a:p>
      </dgm:t>
    </dgm:pt>
    <dgm:pt modelId="{4E567AA8-D7E0-4E96-B96F-7B31A5C28501}" type="sibTrans" cxnId="{37B65385-1749-4507-899C-B9C2D9613D7A}">
      <dgm:prSet/>
      <dgm:spPr/>
      <dgm:t>
        <a:bodyPr/>
        <a:lstStyle/>
        <a:p>
          <a:endParaRPr kumimoji="1" lang="ja-JP" altLang="en-US"/>
        </a:p>
      </dgm:t>
    </dgm:pt>
    <dgm:pt modelId="{BED4C7E2-FC4A-4E15-9814-5ADCADCDD072}">
      <dgm:prSet phldrT="[テキスト]"/>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dgm:spPr>
      <dgm:t>
        <a:bodyPr/>
        <a:lstStyle/>
        <a:p>
          <a:r>
            <a:rPr lang="ja-JP" altLang="en-US" dirty="0" smtClean="0">
              <a:latin typeface="HG丸ｺﾞｼｯｸM-PRO" pitchFamily="50" charset="-128"/>
              <a:ea typeface="HG丸ｺﾞｼｯｸM-PRO" pitchFamily="50" charset="-128"/>
            </a:rPr>
            <a:t>平成</a:t>
          </a:r>
          <a:r>
            <a:rPr lang="en-US" altLang="ja-JP" dirty="0" smtClean="0">
              <a:latin typeface="HG丸ｺﾞｼｯｸM-PRO" pitchFamily="50" charset="-128"/>
              <a:ea typeface="HG丸ｺﾞｼｯｸM-PRO" pitchFamily="50" charset="-128"/>
            </a:rPr>
            <a:t>27</a:t>
          </a:r>
          <a:r>
            <a:rPr lang="ja-JP" altLang="en-US" dirty="0" smtClean="0">
              <a:latin typeface="HG丸ｺﾞｼｯｸM-PRO" pitchFamily="50" charset="-128"/>
              <a:ea typeface="HG丸ｺﾞｼｯｸM-PRO" pitchFamily="50" charset="-128"/>
            </a:rPr>
            <a:t>年</a:t>
          </a:r>
          <a:r>
            <a:rPr lang="en-US" altLang="ja-JP" dirty="0" smtClean="0">
              <a:latin typeface="HG丸ｺﾞｼｯｸM-PRO" pitchFamily="50" charset="-128"/>
              <a:ea typeface="HG丸ｺﾞｼｯｸM-PRO" pitchFamily="50" charset="-128"/>
            </a:rPr>
            <a:t>10</a:t>
          </a:r>
          <a:r>
            <a:rPr lang="ja-JP" altLang="en-US" dirty="0" smtClean="0">
              <a:latin typeface="HG丸ｺﾞｼｯｸM-PRO" pitchFamily="50" charset="-128"/>
              <a:ea typeface="HG丸ｺﾞｼｯｸM-PRO" pitchFamily="50" charset="-128"/>
            </a:rPr>
            <a:t>月から法人の皆さまに法人番号などを記載した通知書の送付を開始する予定です。</a:t>
          </a:r>
          <a:endParaRPr kumimoji="1" lang="ja-JP" altLang="en-US" dirty="0"/>
        </a:p>
      </dgm:t>
    </dgm:pt>
    <dgm:pt modelId="{D43E35F6-D280-4E03-8BDD-7500EB53B33E}" type="parTrans" cxnId="{FDDCD9F4-2E10-4D1C-8A67-13AA4B5A945A}">
      <dgm:prSet/>
      <dgm:spPr/>
      <dgm:t>
        <a:bodyPr/>
        <a:lstStyle/>
        <a:p>
          <a:endParaRPr kumimoji="1" lang="ja-JP" altLang="en-US"/>
        </a:p>
      </dgm:t>
    </dgm:pt>
    <dgm:pt modelId="{3CEDBBC8-373B-4F65-9706-CC93FCFE89A4}" type="sibTrans" cxnId="{FDDCD9F4-2E10-4D1C-8A67-13AA4B5A945A}">
      <dgm:prSet/>
      <dgm:spPr/>
      <dgm:t>
        <a:bodyPr/>
        <a:lstStyle/>
        <a:p>
          <a:endParaRPr kumimoji="1" lang="ja-JP" altLang="en-US"/>
        </a:p>
      </dgm:t>
    </dgm:pt>
    <dgm:pt modelId="{4947BCD4-8263-4591-9A27-8A3C98897E50}">
      <dgm:prSet phldrT="[テキスト]"/>
      <dgm:spPr>
        <a:solidFill>
          <a:schemeClr val="tx2">
            <a:lumMod val="60000"/>
            <a:lumOff val="40000"/>
          </a:schemeClr>
        </a:solidFill>
      </dgm:spPr>
      <dgm:t>
        <a:bodyPr/>
        <a:lstStyle/>
        <a:p>
          <a:r>
            <a:rPr kumimoji="1" lang="ja-JP" altLang="en-US" dirty="0" smtClean="0"/>
            <a:t>公表</a:t>
          </a:r>
          <a:endParaRPr kumimoji="1" lang="ja-JP" altLang="en-US" dirty="0"/>
        </a:p>
      </dgm:t>
    </dgm:pt>
    <dgm:pt modelId="{7D667C41-F4D7-48A3-B503-9CA76E94BD34}" type="parTrans" cxnId="{80FE0BF4-E42C-462D-A176-34647FEB46BB}">
      <dgm:prSet/>
      <dgm:spPr/>
      <dgm:t>
        <a:bodyPr/>
        <a:lstStyle/>
        <a:p>
          <a:endParaRPr kumimoji="1" lang="ja-JP" altLang="en-US"/>
        </a:p>
      </dgm:t>
    </dgm:pt>
    <dgm:pt modelId="{C03CDB93-4C9F-4D97-BE09-A71182E49429}" type="sibTrans" cxnId="{80FE0BF4-E42C-462D-A176-34647FEB46BB}">
      <dgm:prSet/>
      <dgm:spPr/>
      <dgm:t>
        <a:bodyPr/>
        <a:lstStyle/>
        <a:p>
          <a:endParaRPr kumimoji="1" lang="ja-JP" altLang="en-US"/>
        </a:p>
      </dgm:t>
    </dgm:pt>
    <dgm:pt modelId="{D8374D57-18CE-4758-A16C-B889D5D7F000}">
      <dgm:prSet phldrT="[テキスト]"/>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dgm:spPr>
      <dgm:t>
        <a:bodyPr/>
        <a:lstStyle/>
        <a:p>
          <a:r>
            <a:rPr lang="ja-JP" altLang="en-US" dirty="0" smtClean="0">
              <a:latin typeface="HG丸ｺﾞｼｯｸM-PRO" pitchFamily="50" charset="-128"/>
              <a:ea typeface="HG丸ｺﾞｼｯｸM-PRO" pitchFamily="50" charset="-128"/>
            </a:rPr>
            <a:t>法人番号を指定した法人等の</a:t>
          </a:r>
          <a:r>
            <a:rPr kumimoji="1" lang="ja-JP" altLang="en-US" dirty="0" smtClean="0">
              <a:latin typeface="HG丸ｺﾞｼｯｸM-PRO" pitchFamily="50" charset="-128"/>
              <a:ea typeface="HG丸ｺﾞｼｯｸM-PRO" pitchFamily="50" charset="-128"/>
            </a:rPr>
            <a:t>①名称、②所在地、③法人番号をインターネットを通じて公表します。</a:t>
          </a:r>
          <a:endParaRPr kumimoji="1" lang="ja-JP" altLang="en-US" dirty="0"/>
        </a:p>
      </dgm:t>
    </dgm:pt>
    <dgm:pt modelId="{321E4F8F-6224-4B58-8AB5-B7FE6CE4E5B8}" type="parTrans" cxnId="{A79682B6-A552-4862-8885-8318112D67A4}">
      <dgm:prSet/>
      <dgm:spPr/>
      <dgm:t>
        <a:bodyPr/>
        <a:lstStyle/>
        <a:p>
          <a:endParaRPr kumimoji="1" lang="ja-JP" altLang="en-US"/>
        </a:p>
      </dgm:t>
    </dgm:pt>
    <dgm:pt modelId="{1D86C909-09FE-4C34-A361-A1D0438FE4F7}" type="sibTrans" cxnId="{A79682B6-A552-4862-8885-8318112D67A4}">
      <dgm:prSet/>
      <dgm:spPr/>
      <dgm:t>
        <a:bodyPr/>
        <a:lstStyle/>
        <a:p>
          <a:endParaRPr kumimoji="1" lang="ja-JP" altLang="en-US"/>
        </a:p>
      </dgm:t>
    </dgm:pt>
    <dgm:pt modelId="{BC7DD457-8ED3-437B-BE24-4149FCA73E44}">
      <dgm:prSet phldrT="[テキスト]"/>
      <dgm:spPr>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dgm:spPr>
      <dgm:t>
        <a:bodyPr/>
        <a:lstStyle/>
        <a:p>
          <a:r>
            <a:rPr lang="ja-JP" altLang="en-US" dirty="0" smtClean="0">
              <a:latin typeface="HG丸ｺﾞｼｯｸM-PRO" pitchFamily="50" charset="-128"/>
              <a:ea typeface="HG丸ｺﾞｼｯｸM-PRO" pitchFamily="50" charset="-128"/>
            </a:rPr>
            <a:t>これら以外の法人等でも一定の要件を満たす場合、届け出ることにより法人番号の指定を受けることができます。</a:t>
          </a:r>
          <a:endParaRPr kumimoji="1" lang="ja-JP" altLang="en-US" dirty="0"/>
        </a:p>
      </dgm:t>
    </dgm:pt>
    <dgm:pt modelId="{56DA2508-7AA5-43E6-99D1-762158DD254B}" type="parTrans" cxnId="{6CBD3276-9EB0-454A-BABD-D0FD3A40D336}">
      <dgm:prSet/>
      <dgm:spPr/>
      <dgm:t>
        <a:bodyPr/>
        <a:lstStyle/>
        <a:p>
          <a:endParaRPr kumimoji="1" lang="ja-JP" altLang="en-US"/>
        </a:p>
      </dgm:t>
    </dgm:pt>
    <dgm:pt modelId="{5D83E933-F6C3-45BC-A7F1-38D6618B4270}" type="sibTrans" cxnId="{6CBD3276-9EB0-454A-BABD-D0FD3A40D336}">
      <dgm:prSet/>
      <dgm:spPr/>
      <dgm:t>
        <a:bodyPr/>
        <a:lstStyle/>
        <a:p>
          <a:endParaRPr kumimoji="1" lang="ja-JP" altLang="en-US"/>
        </a:p>
      </dgm:t>
    </dgm:pt>
    <dgm:pt modelId="{7F3F2A74-AADA-439B-A124-875B1BE60198}" type="pres">
      <dgm:prSet presAssocID="{4E21E26E-1DD7-4A3F-943C-A4E2F3C2D441}" presName="linearFlow" presStyleCnt="0">
        <dgm:presLayoutVars>
          <dgm:dir/>
          <dgm:animLvl val="lvl"/>
          <dgm:resizeHandles val="exact"/>
        </dgm:presLayoutVars>
      </dgm:prSet>
      <dgm:spPr/>
      <dgm:t>
        <a:bodyPr/>
        <a:lstStyle/>
        <a:p>
          <a:endParaRPr kumimoji="1" lang="ja-JP" altLang="en-US"/>
        </a:p>
      </dgm:t>
    </dgm:pt>
    <dgm:pt modelId="{0A2C21E6-2598-4DEB-B3F2-7826FC0A28D1}" type="pres">
      <dgm:prSet presAssocID="{8FEFE9AF-B1FC-47FD-B4BA-3AB910DBA614}" presName="composite" presStyleCnt="0"/>
      <dgm:spPr/>
    </dgm:pt>
    <dgm:pt modelId="{E81209F1-CFA2-493E-9EB6-3EBA5248AE07}" type="pres">
      <dgm:prSet presAssocID="{8FEFE9AF-B1FC-47FD-B4BA-3AB910DBA614}" presName="parentText" presStyleLbl="alignNode1" presStyleIdx="0" presStyleCnt="3" custLinFactNeighborX="-5337" custLinFactNeighborY="-1">
        <dgm:presLayoutVars>
          <dgm:chMax val="1"/>
          <dgm:bulletEnabled val="1"/>
        </dgm:presLayoutVars>
      </dgm:prSet>
      <dgm:spPr/>
      <dgm:t>
        <a:bodyPr/>
        <a:lstStyle/>
        <a:p>
          <a:endParaRPr kumimoji="1" lang="ja-JP" altLang="en-US"/>
        </a:p>
      </dgm:t>
    </dgm:pt>
    <dgm:pt modelId="{B77B3A97-5C9F-4A32-BAEC-CA23B419EB50}" type="pres">
      <dgm:prSet presAssocID="{8FEFE9AF-B1FC-47FD-B4BA-3AB910DBA614}" presName="descendantText" presStyleLbl="alignAcc1" presStyleIdx="0" presStyleCnt="3" custScaleY="100000" custLinFactNeighborY="-6">
        <dgm:presLayoutVars>
          <dgm:bulletEnabled val="1"/>
        </dgm:presLayoutVars>
      </dgm:prSet>
      <dgm:spPr/>
      <dgm:t>
        <a:bodyPr/>
        <a:lstStyle/>
        <a:p>
          <a:endParaRPr kumimoji="1" lang="ja-JP" altLang="en-US"/>
        </a:p>
      </dgm:t>
    </dgm:pt>
    <dgm:pt modelId="{B5C34CD1-97DA-41F4-AEAD-0DB1547D11FD}" type="pres">
      <dgm:prSet presAssocID="{8A916906-7B67-41B0-BFC8-CE6E68E74FDA}" presName="sp" presStyleCnt="0"/>
      <dgm:spPr/>
    </dgm:pt>
    <dgm:pt modelId="{82614F05-13CD-4E71-8055-B404A9FB7ED8}" type="pres">
      <dgm:prSet presAssocID="{2C313749-077B-4761-9063-6EAFBAE2F55E}" presName="composite" presStyleCnt="0"/>
      <dgm:spPr/>
    </dgm:pt>
    <dgm:pt modelId="{31A09C6A-96EC-48BA-8765-ECB897323472}" type="pres">
      <dgm:prSet presAssocID="{2C313749-077B-4761-9063-6EAFBAE2F55E}" presName="parentText" presStyleLbl="alignNode1" presStyleIdx="1" presStyleCnt="3">
        <dgm:presLayoutVars>
          <dgm:chMax val="1"/>
          <dgm:bulletEnabled val="1"/>
        </dgm:presLayoutVars>
      </dgm:prSet>
      <dgm:spPr/>
      <dgm:t>
        <a:bodyPr/>
        <a:lstStyle/>
        <a:p>
          <a:endParaRPr kumimoji="1" lang="ja-JP" altLang="en-US"/>
        </a:p>
      </dgm:t>
    </dgm:pt>
    <dgm:pt modelId="{68417A15-B08C-40EB-BE0F-C22AEA9B9F9C}" type="pres">
      <dgm:prSet presAssocID="{2C313749-077B-4761-9063-6EAFBAE2F55E}" presName="descendantText" presStyleLbl="alignAcc1" presStyleIdx="1" presStyleCnt="3" custLinFactNeighborX="916" custLinFactNeighborY="-426">
        <dgm:presLayoutVars>
          <dgm:bulletEnabled val="1"/>
        </dgm:presLayoutVars>
      </dgm:prSet>
      <dgm:spPr/>
      <dgm:t>
        <a:bodyPr/>
        <a:lstStyle/>
        <a:p>
          <a:endParaRPr kumimoji="1" lang="ja-JP" altLang="en-US"/>
        </a:p>
      </dgm:t>
    </dgm:pt>
    <dgm:pt modelId="{E198B437-B5F1-43FA-99A6-244F925E6086}" type="pres">
      <dgm:prSet presAssocID="{4E567AA8-D7E0-4E96-B96F-7B31A5C28501}" presName="sp" presStyleCnt="0"/>
      <dgm:spPr/>
    </dgm:pt>
    <dgm:pt modelId="{1BD1ED6D-2954-45BE-91A5-4A41C6EFB9E6}" type="pres">
      <dgm:prSet presAssocID="{4947BCD4-8263-4591-9A27-8A3C98897E50}" presName="composite" presStyleCnt="0"/>
      <dgm:spPr/>
    </dgm:pt>
    <dgm:pt modelId="{8D34C713-475E-4BFB-BFD5-429401DAD27E}" type="pres">
      <dgm:prSet presAssocID="{4947BCD4-8263-4591-9A27-8A3C98897E50}" presName="parentText" presStyleLbl="alignNode1" presStyleIdx="2" presStyleCnt="3" custLinFactNeighborY="-8176">
        <dgm:presLayoutVars>
          <dgm:chMax val="1"/>
          <dgm:bulletEnabled val="1"/>
        </dgm:presLayoutVars>
      </dgm:prSet>
      <dgm:spPr/>
      <dgm:t>
        <a:bodyPr/>
        <a:lstStyle/>
        <a:p>
          <a:endParaRPr kumimoji="1" lang="ja-JP" altLang="en-US"/>
        </a:p>
      </dgm:t>
    </dgm:pt>
    <dgm:pt modelId="{4186F938-CA3C-4419-921D-0DE4113A29C2}" type="pres">
      <dgm:prSet presAssocID="{4947BCD4-8263-4591-9A27-8A3C98897E50}" presName="descendantText" presStyleLbl="alignAcc1" presStyleIdx="2" presStyleCnt="3" custLinFactNeighborY="5070">
        <dgm:presLayoutVars>
          <dgm:bulletEnabled val="1"/>
        </dgm:presLayoutVars>
      </dgm:prSet>
      <dgm:spPr/>
      <dgm:t>
        <a:bodyPr/>
        <a:lstStyle/>
        <a:p>
          <a:endParaRPr kumimoji="1" lang="ja-JP" altLang="en-US"/>
        </a:p>
      </dgm:t>
    </dgm:pt>
  </dgm:ptLst>
  <dgm:cxnLst>
    <dgm:cxn modelId="{FDDCD9F4-2E10-4D1C-8A67-13AA4B5A945A}" srcId="{2C313749-077B-4761-9063-6EAFBAE2F55E}" destId="{BED4C7E2-FC4A-4E15-9814-5ADCADCDD072}" srcOrd="0" destOrd="0" parTransId="{D43E35F6-D280-4E03-8BDD-7500EB53B33E}" sibTransId="{3CEDBBC8-373B-4F65-9706-CC93FCFE89A4}"/>
    <dgm:cxn modelId="{37B65385-1749-4507-899C-B9C2D9613D7A}" srcId="{4E21E26E-1DD7-4A3F-943C-A4E2F3C2D441}" destId="{2C313749-077B-4761-9063-6EAFBAE2F55E}" srcOrd="1" destOrd="0" parTransId="{8E9A2E47-72AB-414B-BED8-BBFEDFC87AFE}" sibTransId="{4E567AA8-D7E0-4E96-B96F-7B31A5C28501}"/>
    <dgm:cxn modelId="{6CBD3276-9EB0-454A-BABD-D0FD3A40D336}" srcId="{8FEFE9AF-B1FC-47FD-B4BA-3AB910DBA614}" destId="{BC7DD457-8ED3-437B-BE24-4149FCA73E44}" srcOrd="1" destOrd="0" parTransId="{56DA2508-7AA5-43E6-99D1-762158DD254B}" sibTransId="{5D83E933-F6C3-45BC-A7F1-38D6618B4270}"/>
    <dgm:cxn modelId="{B065E976-7838-4536-BDF3-DA46D0BF52F5}" type="presOf" srcId="{D8374D57-18CE-4758-A16C-B889D5D7F000}" destId="{4186F938-CA3C-4419-921D-0DE4113A29C2}" srcOrd="0" destOrd="0" presId="urn:microsoft.com/office/officeart/2005/8/layout/chevron2"/>
    <dgm:cxn modelId="{58A6B0D0-5563-42A3-811E-D1AB197AA845}" srcId="{8FEFE9AF-B1FC-47FD-B4BA-3AB910DBA614}" destId="{C5869D17-8EBF-4129-970A-F92D56D526C4}" srcOrd="0" destOrd="0" parTransId="{1D97CAF8-4772-4D15-BB6E-EFBC9991834D}" sibTransId="{A0692F03-9E00-4D8D-9B94-7425DDAC6BB3}"/>
    <dgm:cxn modelId="{80FE0BF4-E42C-462D-A176-34647FEB46BB}" srcId="{4E21E26E-1DD7-4A3F-943C-A4E2F3C2D441}" destId="{4947BCD4-8263-4591-9A27-8A3C98897E50}" srcOrd="2" destOrd="0" parTransId="{7D667C41-F4D7-48A3-B503-9CA76E94BD34}" sibTransId="{C03CDB93-4C9F-4D97-BE09-A71182E49429}"/>
    <dgm:cxn modelId="{AA0D2DEB-BE86-40F9-AE55-4F1EBBFAF5DE}" type="presOf" srcId="{4E21E26E-1DD7-4A3F-943C-A4E2F3C2D441}" destId="{7F3F2A74-AADA-439B-A124-875B1BE60198}" srcOrd="0" destOrd="0" presId="urn:microsoft.com/office/officeart/2005/8/layout/chevron2"/>
    <dgm:cxn modelId="{E6119440-8D5E-441F-9C31-9D5DA92BAD52}" type="presOf" srcId="{BED4C7E2-FC4A-4E15-9814-5ADCADCDD072}" destId="{68417A15-B08C-40EB-BE0F-C22AEA9B9F9C}" srcOrd="0" destOrd="0" presId="urn:microsoft.com/office/officeart/2005/8/layout/chevron2"/>
    <dgm:cxn modelId="{76AAA634-4670-4306-80C2-98597C7752CB}" type="presOf" srcId="{2C313749-077B-4761-9063-6EAFBAE2F55E}" destId="{31A09C6A-96EC-48BA-8765-ECB897323472}" srcOrd="0" destOrd="0" presId="urn:microsoft.com/office/officeart/2005/8/layout/chevron2"/>
    <dgm:cxn modelId="{041A023E-BEAC-4E32-8365-D18FD2C9CFBB}" type="presOf" srcId="{8FEFE9AF-B1FC-47FD-B4BA-3AB910DBA614}" destId="{E81209F1-CFA2-493E-9EB6-3EBA5248AE07}" srcOrd="0" destOrd="0" presId="urn:microsoft.com/office/officeart/2005/8/layout/chevron2"/>
    <dgm:cxn modelId="{5EF831CA-5D98-40B1-84B0-C22705EEEFD3}" srcId="{4E21E26E-1DD7-4A3F-943C-A4E2F3C2D441}" destId="{8FEFE9AF-B1FC-47FD-B4BA-3AB910DBA614}" srcOrd="0" destOrd="0" parTransId="{BE81AF01-2164-482F-B496-FC964245B3B2}" sibTransId="{8A916906-7B67-41B0-BFC8-CE6E68E74FDA}"/>
    <dgm:cxn modelId="{A79682B6-A552-4862-8885-8318112D67A4}" srcId="{4947BCD4-8263-4591-9A27-8A3C98897E50}" destId="{D8374D57-18CE-4758-A16C-B889D5D7F000}" srcOrd="0" destOrd="0" parTransId="{321E4F8F-6224-4B58-8AB5-B7FE6CE4E5B8}" sibTransId="{1D86C909-09FE-4C34-A361-A1D0438FE4F7}"/>
    <dgm:cxn modelId="{2B80E050-CAA0-43CF-BC39-4D982E3CEF7B}" type="presOf" srcId="{BC7DD457-8ED3-437B-BE24-4149FCA73E44}" destId="{B77B3A97-5C9F-4A32-BAEC-CA23B419EB50}" srcOrd="0" destOrd="1" presId="urn:microsoft.com/office/officeart/2005/8/layout/chevron2"/>
    <dgm:cxn modelId="{F28FF729-F280-4AD0-A932-EBC16FF4F97A}" type="presOf" srcId="{4947BCD4-8263-4591-9A27-8A3C98897E50}" destId="{8D34C713-475E-4BFB-BFD5-429401DAD27E}" srcOrd="0" destOrd="0" presId="urn:microsoft.com/office/officeart/2005/8/layout/chevron2"/>
    <dgm:cxn modelId="{B91C2143-EE3B-42A7-BD9D-876F33FEF108}" type="presOf" srcId="{C5869D17-8EBF-4129-970A-F92D56D526C4}" destId="{B77B3A97-5C9F-4A32-BAEC-CA23B419EB50}" srcOrd="0" destOrd="0" presId="urn:microsoft.com/office/officeart/2005/8/layout/chevron2"/>
    <dgm:cxn modelId="{928F699D-8BBE-4A75-B184-E9AF9CF5133C}" type="presParOf" srcId="{7F3F2A74-AADA-439B-A124-875B1BE60198}" destId="{0A2C21E6-2598-4DEB-B3F2-7826FC0A28D1}" srcOrd="0" destOrd="0" presId="urn:microsoft.com/office/officeart/2005/8/layout/chevron2"/>
    <dgm:cxn modelId="{D92D2626-CE93-411D-99F9-4F60D2BA060F}" type="presParOf" srcId="{0A2C21E6-2598-4DEB-B3F2-7826FC0A28D1}" destId="{E81209F1-CFA2-493E-9EB6-3EBA5248AE07}" srcOrd="0" destOrd="0" presId="urn:microsoft.com/office/officeart/2005/8/layout/chevron2"/>
    <dgm:cxn modelId="{EAD7AD91-C755-43C1-A58F-D5B873BFB0D4}" type="presParOf" srcId="{0A2C21E6-2598-4DEB-B3F2-7826FC0A28D1}" destId="{B77B3A97-5C9F-4A32-BAEC-CA23B419EB50}" srcOrd="1" destOrd="0" presId="urn:microsoft.com/office/officeart/2005/8/layout/chevron2"/>
    <dgm:cxn modelId="{040B31F6-780F-4F55-88BC-ED5E01DE4D32}" type="presParOf" srcId="{7F3F2A74-AADA-439B-A124-875B1BE60198}" destId="{B5C34CD1-97DA-41F4-AEAD-0DB1547D11FD}" srcOrd="1" destOrd="0" presId="urn:microsoft.com/office/officeart/2005/8/layout/chevron2"/>
    <dgm:cxn modelId="{96C846CE-7540-4CBF-81EF-700AFE4A57C6}" type="presParOf" srcId="{7F3F2A74-AADA-439B-A124-875B1BE60198}" destId="{82614F05-13CD-4E71-8055-B404A9FB7ED8}" srcOrd="2" destOrd="0" presId="urn:microsoft.com/office/officeart/2005/8/layout/chevron2"/>
    <dgm:cxn modelId="{11CCC35D-8486-42B0-8565-DFD31F3FB774}" type="presParOf" srcId="{82614F05-13CD-4E71-8055-B404A9FB7ED8}" destId="{31A09C6A-96EC-48BA-8765-ECB897323472}" srcOrd="0" destOrd="0" presId="urn:microsoft.com/office/officeart/2005/8/layout/chevron2"/>
    <dgm:cxn modelId="{B8FCFEE1-37FE-4217-8025-0B61F0D39E5D}" type="presParOf" srcId="{82614F05-13CD-4E71-8055-B404A9FB7ED8}" destId="{68417A15-B08C-40EB-BE0F-C22AEA9B9F9C}" srcOrd="1" destOrd="0" presId="urn:microsoft.com/office/officeart/2005/8/layout/chevron2"/>
    <dgm:cxn modelId="{FD920268-0AFF-4E30-8E47-C7ECBAD62EDC}" type="presParOf" srcId="{7F3F2A74-AADA-439B-A124-875B1BE60198}" destId="{E198B437-B5F1-43FA-99A6-244F925E6086}" srcOrd="3" destOrd="0" presId="urn:microsoft.com/office/officeart/2005/8/layout/chevron2"/>
    <dgm:cxn modelId="{B04FB5C1-FF79-446C-9C41-CC327092787D}" type="presParOf" srcId="{7F3F2A74-AADA-439B-A124-875B1BE60198}" destId="{1BD1ED6D-2954-45BE-91A5-4A41C6EFB9E6}" srcOrd="4" destOrd="0" presId="urn:microsoft.com/office/officeart/2005/8/layout/chevron2"/>
    <dgm:cxn modelId="{BB4F45E2-5098-491A-8107-565F92AF1404}" type="presParOf" srcId="{1BD1ED6D-2954-45BE-91A5-4A41C6EFB9E6}" destId="{8D34C713-475E-4BFB-BFD5-429401DAD27E}" srcOrd="0" destOrd="0" presId="urn:microsoft.com/office/officeart/2005/8/layout/chevron2"/>
    <dgm:cxn modelId="{CFBA0692-BDC4-4179-8E15-710B87497521}" type="presParOf" srcId="{1BD1ED6D-2954-45BE-91A5-4A41C6EFB9E6}" destId="{4186F938-CA3C-4419-921D-0DE4113A29C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DD679-73E3-4241-84F2-66A9B3C50A4F}">
      <dsp:nvSpPr>
        <dsp:cNvPr id="0" name=""/>
        <dsp:cNvSpPr/>
      </dsp:nvSpPr>
      <dsp:spPr>
        <a:xfrm>
          <a:off x="1678437" y="172585"/>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市町村</a:t>
          </a:r>
          <a:endParaRPr kumimoji="1" lang="ja-JP" altLang="en-US" sz="1400" b="1" kern="1200" dirty="0"/>
        </a:p>
      </dsp:txBody>
      <dsp:txXfrm>
        <a:off x="1793597" y="287745"/>
        <a:ext cx="556042" cy="556042"/>
      </dsp:txXfrm>
    </dsp:sp>
    <dsp:sp modelId="{C157ADF8-7266-43E4-AC87-1331C51955C6}">
      <dsp:nvSpPr>
        <dsp:cNvPr id="0" name=""/>
        <dsp:cNvSpPr/>
      </dsp:nvSpPr>
      <dsp:spPr>
        <a:xfrm rot="1913848">
          <a:off x="2487351" y="750687"/>
          <a:ext cx="295849"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2494052" y="793594"/>
        <a:ext cx="207094" cy="199067"/>
      </dsp:txXfrm>
    </dsp:sp>
    <dsp:sp modelId="{768A403A-ADE8-458F-B535-9D8AA30D1A4B}">
      <dsp:nvSpPr>
        <dsp:cNvPr id="0" name=""/>
        <dsp:cNvSpPr/>
      </dsp:nvSpPr>
      <dsp:spPr>
        <a:xfrm>
          <a:off x="2819969" y="883056"/>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都道</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府県</a:t>
          </a:r>
          <a:endParaRPr kumimoji="1" lang="ja-JP" altLang="en-US" sz="1400" b="1" kern="1200" dirty="0"/>
        </a:p>
      </dsp:txBody>
      <dsp:txXfrm>
        <a:off x="2935129" y="998216"/>
        <a:ext cx="556042" cy="556042"/>
      </dsp:txXfrm>
    </dsp:sp>
    <dsp:sp modelId="{0FAF220E-57D1-4DF4-8507-180F3A2AE1A0}">
      <dsp:nvSpPr>
        <dsp:cNvPr id="0" name=""/>
        <dsp:cNvSpPr/>
      </dsp:nvSpPr>
      <dsp:spPr>
        <a:xfrm rot="5400011">
          <a:off x="3033993" y="1831414"/>
          <a:ext cx="358309"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rot="10800000">
        <a:off x="3083760" y="1848003"/>
        <a:ext cx="258775" cy="199067"/>
      </dsp:txXfrm>
    </dsp:sp>
    <dsp:sp modelId="{B14EFDDE-F2EF-4DDB-8CB6-BEBCA900003A}">
      <dsp:nvSpPr>
        <dsp:cNvPr id="0" name=""/>
        <dsp:cNvSpPr/>
      </dsp:nvSpPr>
      <dsp:spPr>
        <a:xfrm>
          <a:off x="2819964" y="2345472"/>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健康</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保険</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組合</a:t>
          </a:r>
          <a:endParaRPr kumimoji="1" lang="ja-JP" altLang="en-US" sz="1400" b="1" kern="1200" dirty="0"/>
        </a:p>
      </dsp:txBody>
      <dsp:txXfrm>
        <a:off x="2935124" y="2460632"/>
        <a:ext cx="556042" cy="556042"/>
      </dsp:txXfrm>
    </dsp:sp>
    <dsp:sp modelId="{612268B1-5392-4180-A784-70722E0A82C1}">
      <dsp:nvSpPr>
        <dsp:cNvPr id="0" name=""/>
        <dsp:cNvSpPr/>
      </dsp:nvSpPr>
      <dsp:spPr>
        <a:xfrm rot="8708524">
          <a:off x="2526753" y="2949576"/>
          <a:ext cx="290797"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rot="10800000">
        <a:off x="2606165" y="2991002"/>
        <a:ext cx="203558" cy="199067"/>
      </dsp:txXfrm>
    </dsp:sp>
    <dsp:sp modelId="{AD03D170-6E37-41CC-875A-2E7AF22CCB4F}">
      <dsp:nvSpPr>
        <dsp:cNvPr id="0" name=""/>
        <dsp:cNvSpPr/>
      </dsp:nvSpPr>
      <dsp:spPr>
        <a:xfrm>
          <a:off x="1724470" y="3108504"/>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日本</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年金</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機構</a:t>
          </a:r>
          <a:endParaRPr kumimoji="1" lang="ja-JP" altLang="en-US" sz="1400" b="1" kern="1200" dirty="0"/>
        </a:p>
      </dsp:txBody>
      <dsp:txXfrm>
        <a:off x="1839630" y="3223664"/>
        <a:ext cx="556042" cy="556042"/>
      </dsp:txXfrm>
    </dsp:sp>
    <dsp:sp modelId="{192D4137-C00F-4BCD-96C0-B2CC759277F9}">
      <dsp:nvSpPr>
        <dsp:cNvPr id="0" name=""/>
        <dsp:cNvSpPr/>
      </dsp:nvSpPr>
      <dsp:spPr>
        <a:xfrm rot="12656672">
          <a:off x="1327681" y="2967807"/>
          <a:ext cx="352379"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rot="10800000">
        <a:off x="1420131" y="3059754"/>
        <a:ext cx="252845" cy="199067"/>
      </dsp:txXfrm>
    </dsp:sp>
    <dsp:sp modelId="{809F2A39-0455-4218-8921-A0E555A12014}">
      <dsp:nvSpPr>
        <dsp:cNvPr id="0" name=""/>
        <dsp:cNvSpPr/>
      </dsp:nvSpPr>
      <dsp:spPr>
        <a:xfrm>
          <a:off x="479802" y="2362271"/>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ハローワーク</a:t>
          </a:r>
          <a:endParaRPr kumimoji="1" lang="ja-JP" altLang="en-US" sz="1400" b="1" kern="1200" dirty="0"/>
        </a:p>
      </dsp:txBody>
      <dsp:txXfrm>
        <a:off x="594962" y="2477431"/>
        <a:ext cx="556042" cy="556042"/>
      </dsp:txXfrm>
    </dsp:sp>
    <dsp:sp modelId="{7A3D634D-DB9D-431B-A758-881230CCF714}">
      <dsp:nvSpPr>
        <dsp:cNvPr id="0" name=""/>
        <dsp:cNvSpPr/>
      </dsp:nvSpPr>
      <dsp:spPr>
        <a:xfrm rot="16200000">
          <a:off x="690385" y="1862193"/>
          <a:ext cx="365195"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740152" y="1978316"/>
        <a:ext cx="265661" cy="199067"/>
      </dsp:txXfrm>
    </dsp:sp>
    <dsp:sp modelId="{96052217-4697-491F-98A7-DA67A2D82062}">
      <dsp:nvSpPr>
        <dsp:cNvPr id="0" name=""/>
        <dsp:cNvSpPr/>
      </dsp:nvSpPr>
      <dsp:spPr>
        <a:xfrm>
          <a:off x="479802" y="886861"/>
          <a:ext cx="786362" cy="78636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独立</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行政</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法人</a:t>
          </a:r>
          <a:endParaRPr kumimoji="1" lang="ja-JP" altLang="en-US" sz="1400" b="1" kern="1200" dirty="0"/>
        </a:p>
      </dsp:txBody>
      <dsp:txXfrm>
        <a:off x="594962" y="1002021"/>
        <a:ext cx="556042" cy="556042"/>
      </dsp:txXfrm>
    </dsp:sp>
    <dsp:sp modelId="{17B638D3-23CF-4F0D-B640-ACE432842202}">
      <dsp:nvSpPr>
        <dsp:cNvPr id="0" name=""/>
        <dsp:cNvSpPr/>
      </dsp:nvSpPr>
      <dsp:spPr>
        <a:xfrm rot="19752538">
          <a:off x="1303080" y="761690"/>
          <a:ext cx="322747" cy="33177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kumimoji="1" lang="ja-JP" altLang="en-US" sz="1400" kern="1200"/>
        </a:p>
      </dsp:txBody>
      <dsp:txXfrm>
        <a:off x="1309904" y="852829"/>
        <a:ext cx="225923" cy="199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41FD-2246-41CB-90EF-734DD27EB52E}">
      <dsp:nvSpPr>
        <dsp:cNvPr id="0" name=""/>
        <dsp:cNvSpPr/>
      </dsp:nvSpPr>
      <dsp:spPr>
        <a:xfrm>
          <a:off x="1415397" y="1144003"/>
          <a:ext cx="1453172" cy="1453172"/>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38100"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kumimoji="1" lang="en-US" altLang="ja-JP" sz="6400" b="1" kern="1200" dirty="0" smtClean="0"/>
        </a:p>
      </dsp:txBody>
      <dsp:txXfrm>
        <a:off x="1628209" y="1356815"/>
        <a:ext cx="1027548" cy="1027548"/>
      </dsp:txXfrm>
    </dsp:sp>
    <dsp:sp modelId="{9F012259-489C-4A5C-8E93-1AE29FDB7D0B}">
      <dsp:nvSpPr>
        <dsp:cNvPr id="0" name=""/>
        <dsp:cNvSpPr/>
      </dsp:nvSpPr>
      <dsp:spPr>
        <a:xfrm rot="16221969">
          <a:off x="1972582" y="946926"/>
          <a:ext cx="350327" cy="43863"/>
        </a:xfrm>
        <a:custGeom>
          <a:avLst/>
          <a:gdLst/>
          <a:ahLst/>
          <a:cxnLst/>
          <a:rect l="0" t="0" r="0" b="0"/>
          <a:pathLst>
            <a:path>
              <a:moveTo>
                <a:pt x="0" y="21931"/>
              </a:moveTo>
              <a:lnTo>
                <a:pt x="350327"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138988" y="960100"/>
        <a:ext cx="17516" cy="17516"/>
      </dsp:txXfrm>
    </dsp:sp>
    <dsp:sp modelId="{2BC81321-B074-4E80-A6AA-ADFB08C18592}">
      <dsp:nvSpPr>
        <dsp:cNvPr id="0" name=""/>
        <dsp:cNvSpPr/>
      </dsp:nvSpPr>
      <dsp:spPr>
        <a:xfrm>
          <a:off x="1763098" y="17209"/>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kumimoji="1" lang="ja-JP" altLang="en-US" sz="1400" b="1" kern="1200" dirty="0" smtClean="0"/>
            <a:t>市町村</a:t>
          </a:r>
          <a:endParaRPr kumimoji="1" lang="ja-JP" altLang="en-US" sz="1400" b="1" kern="1200" dirty="0"/>
        </a:p>
      </dsp:txBody>
      <dsp:txXfrm>
        <a:off x="1876813" y="130924"/>
        <a:ext cx="549067" cy="549067"/>
      </dsp:txXfrm>
    </dsp:sp>
    <dsp:sp modelId="{BDC427EA-6818-4160-966D-2A41AA669716}">
      <dsp:nvSpPr>
        <dsp:cNvPr id="0" name=""/>
        <dsp:cNvSpPr/>
      </dsp:nvSpPr>
      <dsp:spPr>
        <a:xfrm rot="19732358">
          <a:off x="2731362" y="1356030"/>
          <a:ext cx="452757" cy="43863"/>
        </a:xfrm>
        <a:custGeom>
          <a:avLst/>
          <a:gdLst/>
          <a:ahLst/>
          <a:cxnLst/>
          <a:rect l="0" t="0" r="0" b="0"/>
          <a:pathLst>
            <a:path>
              <a:moveTo>
                <a:pt x="0" y="21931"/>
              </a:moveTo>
              <a:lnTo>
                <a:pt x="452757"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946422" y="1366643"/>
        <a:ext cx="22637" cy="22637"/>
      </dsp:txXfrm>
    </dsp:sp>
    <dsp:sp modelId="{90135046-1865-4651-BE93-A33572334FFF}">
      <dsp:nvSpPr>
        <dsp:cNvPr id="0" name=""/>
        <dsp:cNvSpPr/>
      </dsp:nvSpPr>
      <dsp:spPr>
        <a:xfrm>
          <a:off x="3095626" y="671986"/>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都道</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府県</a:t>
          </a:r>
          <a:endParaRPr kumimoji="1" lang="ja-JP" altLang="en-US" sz="1400" b="1" kern="1200" dirty="0"/>
        </a:p>
      </dsp:txBody>
      <dsp:txXfrm>
        <a:off x="3209341" y="785701"/>
        <a:ext cx="549067" cy="549067"/>
      </dsp:txXfrm>
    </dsp:sp>
    <dsp:sp modelId="{8723A97D-EAC3-4CD3-A421-88A0DFC9B486}">
      <dsp:nvSpPr>
        <dsp:cNvPr id="0" name=""/>
        <dsp:cNvSpPr/>
      </dsp:nvSpPr>
      <dsp:spPr>
        <a:xfrm rot="1876020">
          <a:off x="2734468" y="2327874"/>
          <a:ext cx="393421" cy="43863"/>
        </a:xfrm>
        <a:custGeom>
          <a:avLst/>
          <a:gdLst/>
          <a:ahLst/>
          <a:cxnLst/>
          <a:rect l="0" t="0" r="0" b="0"/>
          <a:pathLst>
            <a:path>
              <a:moveTo>
                <a:pt x="0" y="21931"/>
              </a:moveTo>
              <a:lnTo>
                <a:pt x="393421"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921344" y="2339970"/>
        <a:ext cx="19671" cy="19671"/>
      </dsp:txXfrm>
    </dsp:sp>
    <dsp:sp modelId="{764A6711-5247-4463-8C25-19DBB85D41C4}">
      <dsp:nvSpPr>
        <dsp:cNvPr id="0" name=""/>
        <dsp:cNvSpPr/>
      </dsp:nvSpPr>
      <dsp:spPr>
        <a:xfrm>
          <a:off x="3042929" y="2265167"/>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健康</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保険</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組合</a:t>
          </a:r>
          <a:endParaRPr kumimoji="1" lang="ja-JP" altLang="en-US" sz="1400" b="1" kern="1200" dirty="0"/>
        </a:p>
      </dsp:txBody>
      <dsp:txXfrm>
        <a:off x="3156644" y="2378882"/>
        <a:ext cx="549067" cy="549067"/>
      </dsp:txXfrm>
    </dsp:sp>
    <dsp:sp modelId="{EDBD146A-853F-44C2-B8FF-A8D3FE03C626}">
      <dsp:nvSpPr>
        <dsp:cNvPr id="0" name=""/>
        <dsp:cNvSpPr/>
      </dsp:nvSpPr>
      <dsp:spPr>
        <a:xfrm rot="5400000">
          <a:off x="2008236" y="2708992"/>
          <a:ext cx="267495" cy="43863"/>
        </a:xfrm>
        <a:custGeom>
          <a:avLst/>
          <a:gdLst/>
          <a:ahLst/>
          <a:cxnLst/>
          <a:rect l="0" t="0" r="0" b="0"/>
          <a:pathLst>
            <a:path>
              <a:moveTo>
                <a:pt x="0" y="21931"/>
              </a:moveTo>
              <a:lnTo>
                <a:pt x="267495"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135296" y="2724236"/>
        <a:ext cx="13374" cy="13374"/>
      </dsp:txXfrm>
    </dsp:sp>
    <dsp:sp modelId="{A7A10D76-C80C-478F-B712-CB4C1D89829E}">
      <dsp:nvSpPr>
        <dsp:cNvPr id="0" name=""/>
        <dsp:cNvSpPr/>
      </dsp:nvSpPr>
      <dsp:spPr>
        <a:xfrm>
          <a:off x="1753735" y="2864672"/>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日本</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年金</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機構</a:t>
          </a:r>
          <a:endParaRPr kumimoji="1" lang="ja-JP" altLang="en-US" sz="1400" b="1" kern="1200" dirty="0"/>
        </a:p>
      </dsp:txBody>
      <dsp:txXfrm>
        <a:off x="1867450" y="2978387"/>
        <a:ext cx="549067" cy="549067"/>
      </dsp:txXfrm>
    </dsp:sp>
    <dsp:sp modelId="{D510BA81-12CF-4A28-97F5-F4D2B8C6356A}">
      <dsp:nvSpPr>
        <dsp:cNvPr id="0" name=""/>
        <dsp:cNvSpPr/>
      </dsp:nvSpPr>
      <dsp:spPr>
        <a:xfrm rot="8962963">
          <a:off x="1160201" y="2316292"/>
          <a:ext cx="383202" cy="43863"/>
        </a:xfrm>
        <a:custGeom>
          <a:avLst/>
          <a:gdLst/>
          <a:ahLst/>
          <a:cxnLst/>
          <a:rect l="0" t="0" r="0" b="0"/>
          <a:pathLst>
            <a:path>
              <a:moveTo>
                <a:pt x="0" y="21931"/>
              </a:moveTo>
              <a:lnTo>
                <a:pt x="383202"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1342222" y="2328643"/>
        <a:ext cx="19160" cy="19160"/>
      </dsp:txXfrm>
    </dsp:sp>
    <dsp:sp modelId="{52791C95-1515-4796-848B-6E888CBFFAF8}">
      <dsp:nvSpPr>
        <dsp:cNvPr id="0" name=""/>
        <dsp:cNvSpPr/>
      </dsp:nvSpPr>
      <dsp:spPr>
        <a:xfrm>
          <a:off x="464541" y="2245293"/>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ハロー</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ワーク</a:t>
          </a:r>
          <a:endParaRPr kumimoji="1" lang="ja-JP" altLang="en-US" sz="1400" b="1" kern="1200" dirty="0"/>
        </a:p>
      </dsp:txBody>
      <dsp:txXfrm>
        <a:off x="578256" y="2359008"/>
        <a:ext cx="549067" cy="549067"/>
      </dsp:txXfrm>
    </dsp:sp>
    <dsp:sp modelId="{9B307BE9-8A4B-466D-927F-F8178ECE3B83}">
      <dsp:nvSpPr>
        <dsp:cNvPr id="0" name=""/>
        <dsp:cNvSpPr/>
      </dsp:nvSpPr>
      <dsp:spPr>
        <a:xfrm rot="12861425">
          <a:off x="1153195" y="1318365"/>
          <a:ext cx="426137" cy="43863"/>
        </a:xfrm>
        <a:custGeom>
          <a:avLst/>
          <a:gdLst/>
          <a:ahLst/>
          <a:cxnLst/>
          <a:rect l="0" t="0" r="0" b="0"/>
          <a:pathLst>
            <a:path>
              <a:moveTo>
                <a:pt x="0" y="21931"/>
              </a:moveTo>
              <a:lnTo>
                <a:pt x="426137"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10800000">
        <a:off x="1355610" y="1329643"/>
        <a:ext cx="21306" cy="21306"/>
      </dsp:txXfrm>
    </dsp:sp>
    <dsp:sp modelId="{8D98846D-EC7D-432C-AECC-56F5EB120A95}">
      <dsp:nvSpPr>
        <dsp:cNvPr id="0" name=""/>
        <dsp:cNvSpPr/>
      </dsp:nvSpPr>
      <dsp:spPr>
        <a:xfrm>
          <a:off x="481606" y="612695"/>
          <a:ext cx="776497" cy="776497"/>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50000"/>
            </a:lnSpc>
            <a:spcBef>
              <a:spcPct val="0"/>
            </a:spcBef>
            <a:spcAft>
              <a:spcPct val="35000"/>
            </a:spcAft>
          </a:pPr>
          <a:r>
            <a:rPr kumimoji="1" lang="ja-JP" altLang="en-US" sz="1400" b="1" kern="1200" dirty="0" smtClean="0"/>
            <a:t>独立</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行政</a:t>
          </a:r>
          <a:endParaRPr kumimoji="1" lang="en-US" altLang="ja-JP" sz="1400" b="1" kern="1200" dirty="0" smtClean="0"/>
        </a:p>
        <a:p>
          <a:pPr lvl="0" algn="ctr" defTabSz="622300">
            <a:lnSpc>
              <a:spcPct val="50000"/>
            </a:lnSpc>
            <a:spcBef>
              <a:spcPct val="0"/>
            </a:spcBef>
            <a:spcAft>
              <a:spcPct val="35000"/>
            </a:spcAft>
          </a:pPr>
          <a:r>
            <a:rPr kumimoji="1" lang="ja-JP" altLang="en-US" sz="1400" b="1" kern="1200" dirty="0" smtClean="0"/>
            <a:t>法人</a:t>
          </a:r>
          <a:endParaRPr kumimoji="1" lang="ja-JP" altLang="en-US" sz="1400" b="1" kern="1200" dirty="0"/>
        </a:p>
      </dsp:txBody>
      <dsp:txXfrm>
        <a:off x="595321" y="726410"/>
        <a:ext cx="549067" cy="549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209F1-CFA2-493E-9EB6-3EBA5248AE07}">
      <dsp:nvSpPr>
        <dsp:cNvPr id="0" name=""/>
        <dsp:cNvSpPr/>
      </dsp:nvSpPr>
      <dsp:spPr>
        <a:xfrm rot="5400000">
          <a:off x="-289148" y="289148"/>
          <a:ext cx="1927655" cy="1349358"/>
        </a:xfrm>
        <a:prstGeom prst="chevron">
          <a:avLst/>
        </a:prstGeom>
        <a:solidFill>
          <a:schemeClr val="tx2">
            <a:lumMod val="60000"/>
            <a:lumOff val="4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t>指定</a:t>
          </a:r>
          <a:endParaRPr kumimoji="1" lang="ja-JP" altLang="en-US" sz="3500" kern="1200" dirty="0"/>
        </a:p>
      </dsp:txBody>
      <dsp:txXfrm rot="-5400000">
        <a:off x="1" y="674678"/>
        <a:ext cx="1349358" cy="578297"/>
      </dsp:txXfrm>
    </dsp:sp>
    <dsp:sp modelId="{B77B3A97-5C9F-4A32-BAEC-CA23B419EB50}">
      <dsp:nvSpPr>
        <dsp:cNvPr id="0" name=""/>
        <dsp:cNvSpPr/>
      </dsp:nvSpPr>
      <dsp:spPr>
        <a:xfrm rot="5400000">
          <a:off x="3302784" y="-1953425"/>
          <a:ext cx="1252976" cy="5159827"/>
        </a:xfrm>
        <a:prstGeom prst="round2Same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dirty="0" smtClean="0">
              <a:latin typeface="HG丸ｺﾞｼｯｸM-PRO" pitchFamily="50" charset="-128"/>
              <a:ea typeface="HG丸ｺﾞｼｯｸM-PRO" pitchFamily="50" charset="-128"/>
            </a:rPr>
            <a:t>国税庁長官は、①設立登記法人、②国の機関、③</a:t>
          </a:r>
          <a:r>
            <a:rPr kumimoji="1" lang="ja-JP" altLang="en-US" sz="1400" kern="1200" dirty="0" smtClean="0">
              <a:latin typeface="HG丸ｺﾞｼｯｸM-PRO" pitchFamily="50" charset="-128"/>
              <a:ea typeface="HG丸ｺﾞｼｯｸM-PRO" pitchFamily="50" charset="-128"/>
            </a:rPr>
            <a:t>地方公共団体</a:t>
          </a:r>
          <a:r>
            <a:rPr lang="ja-JP" altLang="en-US" sz="1400" kern="1200" dirty="0" smtClean="0">
              <a:latin typeface="HG丸ｺﾞｼｯｸM-PRO" pitchFamily="50" charset="-128"/>
              <a:ea typeface="HG丸ｺﾞｼｯｸM-PRO" pitchFamily="50" charset="-128"/>
            </a:rPr>
            <a:t>、④その他</a:t>
          </a:r>
          <a:r>
            <a:rPr kumimoji="1" lang="ja-JP" altLang="en-US" sz="1400" kern="1200" dirty="0" smtClean="0">
              <a:latin typeface="HG丸ｺﾞｼｯｸM-PRO" pitchFamily="50" charset="-128"/>
              <a:ea typeface="HG丸ｺﾞｼｯｸM-PRO" pitchFamily="50" charset="-128"/>
            </a:rPr>
            <a:t>の法人や</a:t>
          </a:r>
          <a:r>
            <a:rPr kumimoji="1" lang="ja-JP" altLang="en-US" sz="1400" strike="noStrike" kern="1200" dirty="0" smtClean="0">
              <a:solidFill>
                <a:schemeClr val="tx1"/>
              </a:solidFill>
              <a:latin typeface="HG丸ｺﾞｼｯｸM-PRO" pitchFamily="50" charset="-128"/>
              <a:ea typeface="HG丸ｺﾞｼｯｸM-PRO" pitchFamily="50" charset="-128"/>
            </a:rPr>
            <a:t>団体</a:t>
          </a:r>
          <a:r>
            <a:rPr lang="ja-JP" altLang="en-US" sz="1400" kern="1200" dirty="0" smtClean="0">
              <a:latin typeface="HG丸ｺﾞｼｯｸM-PRO" pitchFamily="50" charset="-128"/>
              <a:ea typeface="HG丸ｺﾞｼｯｸM-PRO" pitchFamily="50" charset="-128"/>
            </a:rPr>
            <a:t>に</a:t>
          </a:r>
          <a:r>
            <a:rPr lang="en-US" altLang="ja-JP" sz="1400" kern="1200" dirty="0" smtClean="0">
              <a:latin typeface="HG丸ｺﾞｼｯｸM-PRO" pitchFamily="50" charset="-128"/>
              <a:ea typeface="HG丸ｺﾞｼｯｸM-PRO" pitchFamily="50" charset="-128"/>
            </a:rPr>
            <a:t>13</a:t>
          </a:r>
          <a:r>
            <a:rPr lang="ja-JP" altLang="en-US" sz="1400" kern="1200" dirty="0" smtClean="0">
              <a:latin typeface="HG丸ｺﾞｼｯｸM-PRO" pitchFamily="50" charset="-128"/>
              <a:ea typeface="HG丸ｺﾞｼｯｸM-PRO" pitchFamily="50" charset="-128"/>
            </a:rPr>
            <a:t>桁の法人番号を指定します。</a:t>
          </a:r>
          <a:endParaRPr kumimoji="1" lang="ja-JP" altLang="en-US" sz="1400" kern="1200" dirty="0"/>
        </a:p>
        <a:p>
          <a:pPr marL="114300" lvl="1" indent="-114300" algn="l" defTabSz="622300">
            <a:lnSpc>
              <a:spcPct val="90000"/>
            </a:lnSpc>
            <a:spcBef>
              <a:spcPct val="0"/>
            </a:spcBef>
            <a:spcAft>
              <a:spcPct val="15000"/>
            </a:spcAft>
            <a:buChar char="••"/>
          </a:pPr>
          <a:r>
            <a:rPr lang="ja-JP" altLang="en-US" sz="1400" kern="1200" dirty="0" smtClean="0">
              <a:latin typeface="HG丸ｺﾞｼｯｸM-PRO" pitchFamily="50" charset="-128"/>
              <a:ea typeface="HG丸ｺﾞｼｯｸM-PRO" pitchFamily="50" charset="-128"/>
            </a:rPr>
            <a:t>これら以外の法人等でも一定の要件を満たす場合、届け出ることにより法人番号の指定を受けることができます。</a:t>
          </a:r>
          <a:endParaRPr kumimoji="1" lang="ja-JP" altLang="en-US" sz="1400" kern="1200" dirty="0"/>
        </a:p>
      </dsp:txBody>
      <dsp:txXfrm rot="-5400000">
        <a:off x="1349359" y="61165"/>
        <a:ext cx="5098662" cy="1130646"/>
      </dsp:txXfrm>
    </dsp:sp>
    <dsp:sp modelId="{31A09C6A-96EC-48BA-8765-ECB897323472}">
      <dsp:nvSpPr>
        <dsp:cNvPr id="0" name=""/>
        <dsp:cNvSpPr/>
      </dsp:nvSpPr>
      <dsp:spPr>
        <a:xfrm rot="5400000">
          <a:off x="-289148" y="2025620"/>
          <a:ext cx="1927655" cy="1349358"/>
        </a:xfrm>
        <a:prstGeom prst="chevron">
          <a:avLst/>
        </a:prstGeom>
        <a:solidFill>
          <a:schemeClr val="tx2">
            <a:lumMod val="60000"/>
            <a:lumOff val="4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t>通知</a:t>
          </a:r>
          <a:endParaRPr kumimoji="1" lang="ja-JP" altLang="en-US" sz="3500" kern="1200" dirty="0"/>
        </a:p>
      </dsp:txBody>
      <dsp:txXfrm rot="-5400000">
        <a:off x="1" y="2411150"/>
        <a:ext cx="1349358" cy="578297"/>
      </dsp:txXfrm>
    </dsp:sp>
    <dsp:sp modelId="{68417A15-B08C-40EB-BE0F-C22AEA9B9F9C}">
      <dsp:nvSpPr>
        <dsp:cNvPr id="0" name=""/>
        <dsp:cNvSpPr/>
      </dsp:nvSpPr>
      <dsp:spPr>
        <a:xfrm rot="5400000">
          <a:off x="3302784" y="-222290"/>
          <a:ext cx="1252976" cy="5159827"/>
        </a:xfrm>
        <a:prstGeom prst="round2Same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dirty="0" smtClean="0">
              <a:latin typeface="HG丸ｺﾞｼｯｸM-PRO" pitchFamily="50" charset="-128"/>
              <a:ea typeface="HG丸ｺﾞｼｯｸM-PRO" pitchFamily="50" charset="-128"/>
            </a:rPr>
            <a:t>平成</a:t>
          </a:r>
          <a:r>
            <a:rPr lang="en-US" altLang="ja-JP" sz="1400" kern="1200" dirty="0" smtClean="0">
              <a:latin typeface="HG丸ｺﾞｼｯｸM-PRO" pitchFamily="50" charset="-128"/>
              <a:ea typeface="HG丸ｺﾞｼｯｸM-PRO" pitchFamily="50" charset="-128"/>
            </a:rPr>
            <a:t>27</a:t>
          </a:r>
          <a:r>
            <a:rPr lang="ja-JP" altLang="en-US" sz="1400" kern="1200" dirty="0" smtClean="0">
              <a:latin typeface="HG丸ｺﾞｼｯｸM-PRO" pitchFamily="50" charset="-128"/>
              <a:ea typeface="HG丸ｺﾞｼｯｸM-PRO" pitchFamily="50" charset="-128"/>
            </a:rPr>
            <a:t>年</a:t>
          </a:r>
          <a:r>
            <a:rPr lang="en-US" altLang="ja-JP" sz="1400" kern="1200" dirty="0" smtClean="0">
              <a:latin typeface="HG丸ｺﾞｼｯｸM-PRO" pitchFamily="50" charset="-128"/>
              <a:ea typeface="HG丸ｺﾞｼｯｸM-PRO" pitchFamily="50" charset="-128"/>
            </a:rPr>
            <a:t>10</a:t>
          </a:r>
          <a:r>
            <a:rPr lang="ja-JP" altLang="en-US" sz="1400" kern="1200" dirty="0" smtClean="0">
              <a:latin typeface="HG丸ｺﾞｼｯｸM-PRO" pitchFamily="50" charset="-128"/>
              <a:ea typeface="HG丸ｺﾞｼｯｸM-PRO" pitchFamily="50" charset="-128"/>
            </a:rPr>
            <a:t>月から法人の皆さまに法人番号などを記載した通知書の送付を開始する予定です。</a:t>
          </a:r>
          <a:endParaRPr kumimoji="1" lang="ja-JP" altLang="en-US" sz="1400" kern="1200" dirty="0"/>
        </a:p>
      </dsp:txBody>
      <dsp:txXfrm rot="-5400000">
        <a:off x="1349359" y="1792300"/>
        <a:ext cx="5098662" cy="1130646"/>
      </dsp:txXfrm>
    </dsp:sp>
    <dsp:sp modelId="{8D34C713-475E-4BFB-BFD5-429401DAD27E}">
      <dsp:nvSpPr>
        <dsp:cNvPr id="0" name=""/>
        <dsp:cNvSpPr/>
      </dsp:nvSpPr>
      <dsp:spPr>
        <a:xfrm rot="5400000">
          <a:off x="-289148" y="3604468"/>
          <a:ext cx="1927655" cy="1349358"/>
        </a:xfrm>
        <a:prstGeom prst="chevron">
          <a:avLst/>
        </a:prstGeom>
        <a:solidFill>
          <a:schemeClr val="tx2">
            <a:lumMod val="60000"/>
            <a:lumOff val="4000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kumimoji="1" lang="ja-JP" altLang="en-US" sz="3500" kern="1200" dirty="0" smtClean="0"/>
            <a:t>公表</a:t>
          </a:r>
          <a:endParaRPr kumimoji="1" lang="ja-JP" altLang="en-US" sz="3500" kern="1200" dirty="0"/>
        </a:p>
      </dsp:txBody>
      <dsp:txXfrm rot="-5400000">
        <a:off x="1" y="3989998"/>
        <a:ext cx="1349358" cy="578297"/>
      </dsp:txXfrm>
    </dsp:sp>
    <dsp:sp modelId="{4186F938-CA3C-4419-921D-0DE4113A29C2}">
      <dsp:nvSpPr>
        <dsp:cNvPr id="0" name=""/>
        <dsp:cNvSpPr/>
      </dsp:nvSpPr>
      <dsp:spPr>
        <a:xfrm rot="5400000">
          <a:off x="3302784" y="1583025"/>
          <a:ext cx="1252976" cy="5159827"/>
        </a:xfrm>
        <a:prstGeom prst="round2SameRect">
          <a:avLst/>
        </a:prstGeom>
        <a:gradFill flip="none" rotWithShape="0">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5400000" scaled="1"/>
          <a:tileRect/>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ja-JP" altLang="en-US" sz="1400" kern="1200" dirty="0" smtClean="0">
              <a:latin typeface="HG丸ｺﾞｼｯｸM-PRO" pitchFamily="50" charset="-128"/>
              <a:ea typeface="HG丸ｺﾞｼｯｸM-PRO" pitchFamily="50" charset="-128"/>
            </a:rPr>
            <a:t>法人番号を指定した法人等の</a:t>
          </a:r>
          <a:r>
            <a:rPr kumimoji="1" lang="ja-JP" altLang="en-US" sz="1400" kern="1200" dirty="0" smtClean="0">
              <a:latin typeface="HG丸ｺﾞｼｯｸM-PRO" pitchFamily="50" charset="-128"/>
              <a:ea typeface="HG丸ｺﾞｼｯｸM-PRO" pitchFamily="50" charset="-128"/>
            </a:rPr>
            <a:t>①名称、②所在地、③法人番号をインターネットを通じて公表します。</a:t>
          </a:r>
          <a:endParaRPr kumimoji="1" lang="ja-JP" altLang="en-US" sz="1400" kern="1200" dirty="0"/>
        </a:p>
      </dsp:txBody>
      <dsp:txXfrm rot="-5400000">
        <a:off x="1349359" y="3597616"/>
        <a:ext cx="5098662" cy="113064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1419" tIns="45708" rIns="91419"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6967"/>
          </a:xfrm>
          <a:prstGeom prst="rect">
            <a:avLst/>
          </a:prstGeom>
        </p:spPr>
        <p:txBody>
          <a:bodyPr vert="horz" lIns="91419" tIns="45708" rIns="91419" bIns="45708" rtlCol="0"/>
          <a:lstStyle>
            <a:lvl1pPr algn="r">
              <a:defRPr sz="1200"/>
            </a:lvl1pPr>
          </a:lstStyle>
          <a:p>
            <a:fld id="{CAA83CFF-9EB6-4BC4-9D2A-45D8B9E59CE4}" type="datetimeFigureOut">
              <a:rPr kumimoji="1" lang="ja-JP" altLang="en-US" smtClean="0"/>
              <a:pPr/>
              <a:t>2015/6/15</a:t>
            </a:fld>
            <a:endParaRPr kumimoji="1" lang="ja-JP" altLang="en-US"/>
          </a:p>
        </p:txBody>
      </p:sp>
      <p:sp>
        <p:nvSpPr>
          <p:cNvPr id="4" name="スライド イメージ プレースホルダー 3"/>
          <p:cNvSpPr>
            <a:spLocks noGrp="1" noRot="1" noChangeAspect="1"/>
          </p:cNvSpPr>
          <p:nvPr>
            <p:ph type="sldImg" idx="2"/>
          </p:nvPr>
        </p:nvSpPr>
        <p:spPr>
          <a:xfrm>
            <a:off x="-34925" y="217488"/>
            <a:ext cx="6842125" cy="4737100"/>
          </a:xfrm>
          <a:prstGeom prst="rect">
            <a:avLst/>
          </a:prstGeom>
          <a:noFill/>
          <a:ln w="12700">
            <a:solidFill>
              <a:prstClr val="black"/>
            </a:solidFill>
          </a:ln>
        </p:spPr>
        <p:txBody>
          <a:bodyPr vert="horz" lIns="91419" tIns="45708" rIns="91419" bIns="45708" rtlCol="0" anchor="ctr"/>
          <a:lstStyle/>
          <a:p>
            <a:endParaRPr lang="ja-JP" altLang="en-US"/>
          </a:p>
        </p:txBody>
      </p:sp>
      <p:sp>
        <p:nvSpPr>
          <p:cNvPr id="5" name="ノート プレースホルダー 4"/>
          <p:cNvSpPr>
            <a:spLocks noGrp="1"/>
          </p:cNvSpPr>
          <p:nvPr>
            <p:ph type="body" sz="quarter" idx="3"/>
          </p:nvPr>
        </p:nvSpPr>
        <p:spPr>
          <a:xfrm>
            <a:off x="226908" y="5216428"/>
            <a:ext cx="6318245" cy="4433761"/>
          </a:xfrm>
          <a:prstGeom prst="rect">
            <a:avLst/>
          </a:prstGeom>
        </p:spPr>
        <p:txBody>
          <a:bodyPr vert="horz" lIns="91419" tIns="45708" rIns="91419"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1419" tIns="45708" rIns="91419" bIns="45708"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0" y="9440647"/>
            <a:ext cx="2949787" cy="496967"/>
          </a:xfrm>
          <a:prstGeom prst="rect">
            <a:avLst/>
          </a:prstGeom>
        </p:spPr>
        <p:txBody>
          <a:bodyPr vert="horz" lIns="91419" tIns="45708" rIns="91419" bIns="45708" rtlCol="0" anchor="b"/>
          <a:lstStyle>
            <a:lvl1pPr algn="r">
              <a:defRPr sz="1200"/>
            </a:lvl1pPr>
          </a:lstStyle>
          <a:p>
            <a:fld id="{7FCB9D1C-6187-4BF0-941C-9839D6B1B94B}" type="slidenum">
              <a:rPr kumimoji="1" lang="ja-JP" altLang="en-US" smtClean="0"/>
              <a:pPr/>
              <a:t>‹#›</a:t>
            </a:fld>
            <a:endParaRPr kumimoji="1" lang="ja-JP" altLang="en-US"/>
          </a:p>
        </p:txBody>
      </p:sp>
    </p:spTree>
    <p:extLst>
      <p:ext uri="{BB962C8B-B14F-4D97-AF65-F5344CB8AC3E}">
        <p14:creationId xmlns:p14="http://schemas.microsoft.com/office/powerpoint/2010/main" val="33192616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0"/>
            <a:ext cx="6840538" cy="4737100"/>
          </a:xfrm>
        </p:spPr>
      </p:sp>
      <p:sp>
        <p:nvSpPr>
          <p:cNvPr id="3" name="ノート プレースホルダー 2"/>
          <p:cNvSpPr>
            <a:spLocks noGrp="1"/>
          </p:cNvSpPr>
          <p:nvPr>
            <p:ph type="body" idx="1"/>
          </p:nvPr>
        </p:nvSpPr>
        <p:spPr>
          <a:xfrm>
            <a:off x="-1" y="4750722"/>
            <a:ext cx="6805627" cy="5043484"/>
          </a:xfrm>
        </p:spPr>
        <p:txBody>
          <a:bodyPr/>
          <a:lstStyle/>
          <a:p>
            <a:endParaRPr lang="en-US" altLang="ja-JP" sz="1600"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0</a:t>
            </a:fld>
            <a:endParaRPr kumimoji="1" lang="ja-JP" altLang="en-US"/>
          </a:p>
        </p:txBody>
      </p:sp>
    </p:spTree>
    <p:extLst>
      <p:ext uri="{BB962C8B-B14F-4D97-AF65-F5344CB8AC3E}">
        <p14:creationId xmlns:p14="http://schemas.microsoft.com/office/powerpoint/2010/main" val="5878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 y="1588"/>
            <a:ext cx="6761163" cy="46799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9237A83-5C04-4001-B568-2BDFF7466FAC}" type="slidenum">
              <a:rPr kumimoji="1" lang="ja-JP" altLang="en-US" smtClean="0"/>
              <a:t>9</a:t>
            </a:fld>
            <a:endParaRPr kumimoji="1" lang="ja-JP" altLang="en-US"/>
          </a:p>
        </p:txBody>
      </p:sp>
    </p:spTree>
    <p:extLst>
      <p:ext uri="{BB962C8B-B14F-4D97-AF65-F5344CB8AC3E}">
        <p14:creationId xmlns:p14="http://schemas.microsoft.com/office/powerpoint/2010/main" val="1491313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10</a:t>
            </a:fld>
            <a:endParaRPr kumimoji="1" lang="ja-JP" altLang="en-US"/>
          </a:p>
        </p:txBody>
      </p:sp>
    </p:spTree>
    <p:extLst>
      <p:ext uri="{BB962C8B-B14F-4D97-AF65-F5344CB8AC3E}">
        <p14:creationId xmlns:p14="http://schemas.microsoft.com/office/powerpoint/2010/main" val="725091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750" y="217488"/>
            <a:ext cx="6708775" cy="4643437"/>
          </a:xfrm>
        </p:spPr>
      </p:sp>
      <p:sp>
        <p:nvSpPr>
          <p:cNvPr id="3" name="ノート プレースホルダー 2"/>
          <p:cNvSpPr>
            <a:spLocks noGrp="1"/>
          </p:cNvSpPr>
          <p:nvPr>
            <p:ph type="body" idx="1"/>
          </p:nvPr>
        </p:nvSpPr>
        <p:spPr>
          <a:xfrm>
            <a:off x="0" y="4987421"/>
            <a:ext cx="6805627" cy="4823928"/>
          </a:xfrm>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11</a:t>
            </a:fld>
            <a:endParaRPr kumimoji="1" lang="ja-JP" altLang="en-US"/>
          </a:p>
        </p:txBody>
      </p:sp>
    </p:spTree>
    <p:extLst>
      <p:ext uri="{BB962C8B-B14F-4D97-AF65-F5344CB8AC3E}">
        <p14:creationId xmlns:p14="http://schemas.microsoft.com/office/powerpoint/2010/main" val="629928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3025" y="-3175"/>
            <a:ext cx="6840538" cy="4737100"/>
          </a:xfrm>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12</a:t>
            </a:fld>
            <a:endParaRPr kumimoji="1" lang="ja-JP" altLang="en-US"/>
          </a:p>
        </p:txBody>
      </p:sp>
      <p:sp>
        <p:nvSpPr>
          <p:cNvPr id="5" name="ノート プレースホルダー 2"/>
          <p:cNvSpPr>
            <a:spLocks noGrp="1"/>
          </p:cNvSpPr>
          <p:nvPr>
            <p:ph type="body" idx="3"/>
          </p:nvPr>
        </p:nvSpPr>
        <p:spPr>
          <a:xfrm>
            <a:off x="-12379" y="4806442"/>
            <a:ext cx="6805627" cy="5076308"/>
          </a:xfrm>
        </p:spPr>
        <p:txBody>
          <a:bodyPr/>
          <a:lstStyle/>
          <a:p>
            <a:endParaRPr lang="en-US" altLang="ja-JP" sz="1600" dirty="0"/>
          </a:p>
          <a:p>
            <a:r>
              <a:rPr lang="ja-JP" altLang="en-US" sz="1600" dirty="0" smtClean="0"/>
              <a:t>　</a:t>
            </a:r>
            <a:endParaRPr lang="en-US" altLang="ja-JP" sz="1600" dirty="0" smtClean="0"/>
          </a:p>
        </p:txBody>
      </p:sp>
    </p:spTree>
    <p:extLst>
      <p:ext uri="{BB962C8B-B14F-4D97-AF65-F5344CB8AC3E}">
        <p14:creationId xmlns:p14="http://schemas.microsoft.com/office/powerpoint/2010/main" val="134274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0" y="5034219"/>
            <a:ext cx="6805627" cy="4687978"/>
          </a:xfrm>
        </p:spPr>
        <p:txBody>
          <a:bodyPr/>
          <a:lstStyle/>
          <a:p>
            <a:pPr>
              <a:spcBef>
                <a:spcPts val="600"/>
              </a:spcBef>
            </a:pPr>
            <a:endParaRPr lang="en-US" altLang="ja-JP" sz="12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4356FA58-5E0F-40A7-8AB3-440DBDAEB629}" type="slidenum">
              <a:rPr lang="en-US" altLang="ja-JP" smtClean="0"/>
              <a:pPr/>
              <a:t>13</a:t>
            </a:fld>
            <a:endParaRPr lang="en-US" altLang="ja-JP"/>
          </a:p>
        </p:txBody>
      </p:sp>
    </p:spTree>
    <p:extLst>
      <p:ext uri="{BB962C8B-B14F-4D97-AF65-F5344CB8AC3E}">
        <p14:creationId xmlns:p14="http://schemas.microsoft.com/office/powerpoint/2010/main" val="4278468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0" y="4954588"/>
            <a:ext cx="6805627" cy="4983026"/>
          </a:xfrm>
        </p:spPr>
        <p:txBody>
          <a:bodyPr/>
          <a:lstStyle/>
          <a:p>
            <a:endParaRPr kumimoji="1" lang="ja-JP" altLang="en-US" sz="1800"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14</a:t>
            </a:fld>
            <a:endParaRPr kumimoji="1" lang="ja-JP" altLang="en-US"/>
          </a:p>
        </p:txBody>
      </p:sp>
    </p:spTree>
    <p:extLst>
      <p:ext uri="{BB962C8B-B14F-4D97-AF65-F5344CB8AC3E}">
        <p14:creationId xmlns:p14="http://schemas.microsoft.com/office/powerpoint/2010/main" val="1044041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217488"/>
            <a:ext cx="6842125" cy="4737100"/>
          </a:xfrm>
        </p:spPr>
      </p:sp>
      <p:sp>
        <p:nvSpPr>
          <p:cNvPr id="3" name="ノート プレースホルダー 2"/>
          <p:cNvSpPr>
            <a:spLocks noGrp="1"/>
          </p:cNvSpPr>
          <p:nvPr>
            <p:ph type="body" idx="1"/>
          </p:nvPr>
        </p:nvSpPr>
        <p:spPr/>
        <p:txBody>
          <a:bodyPr/>
          <a:lstStyle/>
          <a:p>
            <a:endParaRPr lang="en-US" altLang="ja-JP" sz="1800" dirty="0" smtClean="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84569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16</a:t>
            </a:fld>
            <a:endParaRPr kumimoji="1" lang="ja-JP" altLang="en-US"/>
          </a:p>
        </p:txBody>
      </p:sp>
      <p:sp>
        <p:nvSpPr>
          <p:cNvPr id="5" name="ノート プレースホルダー 2"/>
          <p:cNvSpPr>
            <a:spLocks noGrp="1"/>
          </p:cNvSpPr>
          <p:nvPr>
            <p:ph type="body" idx="3"/>
          </p:nvPr>
        </p:nvSpPr>
        <p:spPr>
          <a:xfrm>
            <a:off x="-17651" y="4954589"/>
            <a:ext cx="6805627" cy="4734542"/>
          </a:xfrm>
        </p:spPr>
        <p:txBody>
          <a:bodyPr/>
          <a:lstStyle/>
          <a:p>
            <a:endParaRPr lang="en-US" altLang="ja-JP" sz="1800" dirty="0" smtClean="0"/>
          </a:p>
        </p:txBody>
      </p:sp>
    </p:spTree>
    <p:extLst>
      <p:ext uri="{BB962C8B-B14F-4D97-AF65-F5344CB8AC3E}">
        <p14:creationId xmlns:p14="http://schemas.microsoft.com/office/powerpoint/2010/main" val="100696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217488"/>
            <a:ext cx="6842125" cy="4737100"/>
          </a:xfrm>
        </p:spPr>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17</a:t>
            </a:fld>
            <a:endParaRPr lang="ja-JP" altLang="en-US">
              <a:solidFill>
                <a:prstClr val="black"/>
              </a:solidFill>
            </a:endParaRPr>
          </a:p>
        </p:txBody>
      </p:sp>
      <p:sp>
        <p:nvSpPr>
          <p:cNvPr id="5" name="ノート プレースホルダー 2"/>
          <p:cNvSpPr>
            <a:spLocks noGrp="1"/>
          </p:cNvSpPr>
          <p:nvPr>
            <p:ph type="body" idx="3"/>
          </p:nvPr>
        </p:nvSpPr>
        <p:spPr>
          <a:xfrm>
            <a:off x="-17651" y="5000404"/>
            <a:ext cx="6805627" cy="4937210"/>
          </a:xfrm>
        </p:spPr>
        <p:txBody>
          <a:bodyPr/>
          <a:lstStyle/>
          <a:p>
            <a:endParaRPr lang="en-US" altLang="ja-JP" sz="1800" dirty="0" smtClean="0"/>
          </a:p>
        </p:txBody>
      </p:sp>
    </p:spTree>
    <p:extLst>
      <p:ext uri="{BB962C8B-B14F-4D97-AF65-F5344CB8AC3E}">
        <p14:creationId xmlns:p14="http://schemas.microsoft.com/office/powerpoint/2010/main" val="395965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217488"/>
            <a:ext cx="6842125" cy="4737100"/>
          </a:xfrm>
        </p:spPr>
      </p:sp>
      <p:sp>
        <p:nvSpPr>
          <p:cNvPr id="3" name="ノート プレースホルダー 2"/>
          <p:cNvSpPr>
            <a:spLocks noGrp="1"/>
          </p:cNvSpPr>
          <p:nvPr>
            <p:ph type="body" idx="1"/>
          </p:nvPr>
        </p:nvSpPr>
        <p:spPr>
          <a:xfrm>
            <a:off x="19224" y="5216428"/>
            <a:ext cx="6787976" cy="4433761"/>
          </a:xfrm>
        </p:spPr>
        <p:txBody>
          <a:bodyPr/>
          <a:lstStyle/>
          <a:p>
            <a:pPr defTabSz="883402">
              <a:defRPr/>
            </a:pPr>
            <a:endParaRPr lang="en-US" altLang="ja-JP" sz="1800" dirty="0" smtClean="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176410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3038" y="0"/>
            <a:ext cx="7153276" cy="4953000"/>
          </a:xfrm>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a:t>
            </a:fld>
            <a:endParaRPr kumimoji="1" lang="ja-JP" altLang="en-US"/>
          </a:p>
        </p:txBody>
      </p:sp>
      <p:sp>
        <p:nvSpPr>
          <p:cNvPr id="5" name="ノート プレースホルダー 2"/>
          <p:cNvSpPr>
            <a:spLocks noGrp="1"/>
          </p:cNvSpPr>
          <p:nvPr>
            <p:ph type="body" idx="3"/>
          </p:nvPr>
        </p:nvSpPr>
        <p:spPr>
          <a:xfrm>
            <a:off x="0" y="5003957"/>
            <a:ext cx="6805627" cy="4825653"/>
          </a:xfrm>
        </p:spPr>
        <p:txBody>
          <a:bodyPr/>
          <a:lstStyle/>
          <a:p>
            <a:endParaRPr lang="en-US" altLang="ja-JP" sz="1600" dirty="0" smtClean="0"/>
          </a:p>
        </p:txBody>
      </p:sp>
    </p:spTree>
    <p:extLst>
      <p:ext uri="{BB962C8B-B14F-4D97-AF65-F5344CB8AC3E}">
        <p14:creationId xmlns:p14="http://schemas.microsoft.com/office/powerpoint/2010/main" val="2913591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19</a:t>
            </a:fld>
            <a:endParaRPr kumimoji="1" lang="ja-JP" altLang="en-US"/>
          </a:p>
        </p:txBody>
      </p:sp>
      <p:sp>
        <p:nvSpPr>
          <p:cNvPr id="5" name="ノート プレースホルダー 2"/>
          <p:cNvSpPr>
            <a:spLocks noGrp="1"/>
          </p:cNvSpPr>
          <p:nvPr>
            <p:ph type="body" idx="3"/>
          </p:nvPr>
        </p:nvSpPr>
        <p:spPr>
          <a:xfrm>
            <a:off x="-17651" y="5255369"/>
            <a:ext cx="6805627" cy="4433761"/>
          </a:xfrm>
        </p:spPr>
        <p:txBody>
          <a:bodyPr/>
          <a:lstStyle/>
          <a:p>
            <a:endParaRPr lang="en-US" altLang="ja-JP" sz="1800" dirty="0" smtClean="0"/>
          </a:p>
        </p:txBody>
      </p:sp>
    </p:spTree>
    <p:extLst>
      <p:ext uri="{BB962C8B-B14F-4D97-AF65-F5344CB8AC3E}">
        <p14:creationId xmlns:p14="http://schemas.microsoft.com/office/powerpoint/2010/main" val="2223736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20</a:t>
            </a:fld>
            <a:endParaRPr kumimoji="1" lang="ja-JP" altLang="en-US"/>
          </a:p>
        </p:txBody>
      </p:sp>
      <p:sp>
        <p:nvSpPr>
          <p:cNvPr id="5" name="ノート プレースホルダー 2"/>
          <p:cNvSpPr>
            <a:spLocks noGrp="1"/>
          </p:cNvSpPr>
          <p:nvPr>
            <p:ph type="body" idx="3"/>
          </p:nvPr>
        </p:nvSpPr>
        <p:spPr>
          <a:xfrm>
            <a:off x="-17651" y="5255369"/>
            <a:ext cx="6805627" cy="4433761"/>
          </a:xfrm>
        </p:spPr>
        <p:txBody>
          <a:bodyPr/>
          <a:lstStyle/>
          <a:p>
            <a:endParaRPr lang="en-US" altLang="ja-JP" sz="1800" dirty="0" smtClean="0"/>
          </a:p>
        </p:txBody>
      </p:sp>
    </p:spTree>
    <p:extLst>
      <p:ext uri="{BB962C8B-B14F-4D97-AF65-F5344CB8AC3E}">
        <p14:creationId xmlns:p14="http://schemas.microsoft.com/office/powerpoint/2010/main" val="1565202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xfrm>
            <a:off x="-6350" y="1588"/>
            <a:ext cx="6811963" cy="4716462"/>
          </a:xfrm>
          <a:ln/>
        </p:spPr>
      </p:sp>
      <p:sp>
        <p:nvSpPr>
          <p:cNvPr id="4" name="ノート プレースホルダー 2"/>
          <p:cNvSpPr>
            <a:spLocks noGrp="1"/>
          </p:cNvSpPr>
          <p:nvPr>
            <p:ph type="body" idx="3"/>
          </p:nvPr>
        </p:nvSpPr>
        <p:spPr>
          <a:xfrm>
            <a:off x="-26656" y="4753645"/>
            <a:ext cx="6805627" cy="4433761"/>
          </a:xfrm>
        </p:spPr>
        <p:txBody>
          <a:bodyPr/>
          <a:lstStyle/>
          <a:p>
            <a:endParaRPr lang="en-US" altLang="ja-JP" sz="1600" dirty="0" smtClean="0"/>
          </a:p>
        </p:txBody>
      </p:sp>
    </p:spTree>
    <p:extLst>
      <p:ext uri="{BB962C8B-B14F-4D97-AF65-F5344CB8AC3E}">
        <p14:creationId xmlns:p14="http://schemas.microsoft.com/office/powerpoint/2010/main" val="3376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663" y="0"/>
            <a:ext cx="7013576" cy="4856163"/>
          </a:xfrm>
        </p:spPr>
      </p:sp>
      <p:sp>
        <p:nvSpPr>
          <p:cNvPr id="3" name="ノート プレースホルダー 2"/>
          <p:cNvSpPr>
            <a:spLocks noGrp="1"/>
          </p:cNvSpPr>
          <p:nvPr>
            <p:ph type="body" idx="1"/>
          </p:nvPr>
        </p:nvSpPr>
        <p:spPr>
          <a:xfrm>
            <a:off x="0" y="5041676"/>
            <a:ext cx="6805627" cy="4895937"/>
          </a:xfrm>
        </p:spPr>
        <p:txBody>
          <a:bodyPr/>
          <a:lstStyle/>
          <a:p>
            <a:endParaRPr lang="en-US" altLang="ja-JP" sz="1800" dirty="0" smtClean="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22</a:t>
            </a:fld>
            <a:endParaRPr kumimoji="1" lang="ja-JP" altLang="en-US"/>
          </a:p>
        </p:txBody>
      </p:sp>
    </p:spTree>
    <p:extLst>
      <p:ext uri="{BB962C8B-B14F-4D97-AF65-F5344CB8AC3E}">
        <p14:creationId xmlns:p14="http://schemas.microsoft.com/office/powerpoint/2010/main" val="1914589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863" y="19050"/>
            <a:ext cx="6837363" cy="4733925"/>
          </a:xfrm>
        </p:spPr>
      </p:sp>
      <p:sp>
        <p:nvSpPr>
          <p:cNvPr id="3" name="ノート プレースホルダー 2"/>
          <p:cNvSpPr>
            <a:spLocks noGrp="1"/>
          </p:cNvSpPr>
          <p:nvPr>
            <p:ph type="body" idx="1"/>
          </p:nvPr>
        </p:nvSpPr>
        <p:spPr>
          <a:xfrm>
            <a:off x="0" y="5216428"/>
            <a:ext cx="6805627" cy="4721186"/>
          </a:xfrm>
        </p:spPr>
        <p:txBody>
          <a:bodyPr/>
          <a:lstStyle/>
          <a:p>
            <a:endParaRPr lang="en-US" altLang="ja-JP" sz="1800" dirty="0" smtClean="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23</a:t>
            </a:fld>
            <a:endParaRPr kumimoji="1" lang="ja-JP" altLang="en-US"/>
          </a:p>
        </p:txBody>
      </p:sp>
    </p:spTree>
    <p:extLst>
      <p:ext uri="{BB962C8B-B14F-4D97-AF65-F5344CB8AC3E}">
        <p14:creationId xmlns:p14="http://schemas.microsoft.com/office/powerpoint/2010/main" val="2613564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0" y="5216428"/>
            <a:ext cx="6805627" cy="4433761"/>
          </a:xfrm>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24</a:t>
            </a:fld>
            <a:endParaRPr kumimoji="1" lang="ja-JP" altLang="en-US"/>
          </a:p>
        </p:txBody>
      </p:sp>
    </p:spTree>
    <p:extLst>
      <p:ext uri="{BB962C8B-B14F-4D97-AF65-F5344CB8AC3E}">
        <p14:creationId xmlns:p14="http://schemas.microsoft.com/office/powerpoint/2010/main" val="1439270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31750"/>
            <a:ext cx="6807200" cy="4713288"/>
          </a:xfrm>
        </p:spPr>
      </p:sp>
      <p:sp>
        <p:nvSpPr>
          <p:cNvPr id="3" name="ノート プレースホルダー 2"/>
          <p:cNvSpPr>
            <a:spLocks noGrp="1"/>
          </p:cNvSpPr>
          <p:nvPr>
            <p:ph type="body" idx="1"/>
          </p:nvPr>
        </p:nvSpPr>
        <p:spPr>
          <a:xfrm>
            <a:off x="0" y="5216428"/>
            <a:ext cx="6545153" cy="4433761"/>
          </a:xfrm>
        </p:spPr>
        <p:txBody>
          <a:bodyPr/>
          <a:lstStyle/>
          <a:p>
            <a:endParaRPr lang="en-US" altLang="ja-JP" sz="1800" dirty="0" smtClean="0">
              <a:latin typeface="+mn-ea"/>
            </a:endParaRPr>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25</a:t>
            </a:fld>
            <a:endParaRPr kumimoji="1" lang="ja-JP" altLang="en-US"/>
          </a:p>
        </p:txBody>
      </p:sp>
    </p:spTree>
    <p:extLst>
      <p:ext uri="{BB962C8B-B14F-4D97-AF65-F5344CB8AC3E}">
        <p14:creationId xmlns:p14="http://schemas.microsoft.com/office/powerpoint/2010/main" val="1883606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163" y="1588"/>
            <a:ext cx="6757987" cy="4679950"/>
          </a:xfrm>
        </p:spPr>
      </p:sp>
      <p:sp>
        <p:nvSpPr>
          <p:cNvPr id="3" name="ノート プレースホルダー 2"/>
          <p:cNvSpPr>
            <a:spLocks noGrp="1"/>
          </p:cNvSpPr>
          <p:nvPr>
            <p:ph type="body" idx="1"/>
          </p:nvPr>
        </p:nvSpPr>
        <p:spPr>
          <a:xfrm>
            <a:off x="0" y="4825653"/>
            <a:ext cx="6787976" cy="4968552"/>
          </a:xfrm>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26</a:t>
            </a:fld>
            <a:endParaRPr kumimoji="1" lang="ja-JP" altLang="en-US"/>
          </a:p>
        </p:txBody>
      </p:sp>
    </p:spTree>
    <p:extLst>
      <p:ext uri="{BB962C8B-B14F-4D97-AF65-F5344CB8AC3E}">
        <p14:creationId xmlns:p14="http://schemas.microsoft.com/office/powerpoint/2010/main" val="9019248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0" y="17463"/>
            <a:ext cx="6838950" cy="4735512"/>
          </a:xfrm>
        </p:spPr>
      </p:sp>
      <p:sp>
        <p:nvSpPr>
          <p:cNvPr id="3" name="ノート プレースホルダ 2"/>
          <p:cNvSpPr>
            <a:spLocks noGrp="1"/>
          </p:cNvSpPr>
          <p:nvPr>
            <p:ph type="body" idx="1"/>
          </p:nvPr>
        </p:nvSpPr>
        <p:spPr>
          <a:xfrm>
            <a:off x="0" y="4997643"/>
            <a:ext cx="6318245" cy="4433761"/>
          </a:xfrm>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520E29D-90DC-4BB8-A343-51E8FD59AF3C}" type="slidenum">
              <a:rPr kumimoji="1" lang="ja-JP" altLang="en-US" smtClean="0"/>
              <a:pPr/>
              <a:t>27</a:t>
            </a:fld>
            <a:endParaRPr kumimoji="1" lang="ja-JP" altLang="en-US"/>
          </a:p>
        </p:txBody>
      </p:sp>
    </p:spTree>
    <p:extLst>
      <p:ext uri="{BB962C8B-B14F-4D97-AF65-F5344CB8AC3E}">
        <p14:creationId xmlns:p14="http://schemas.microsoft.com/office/powerpoint/2010/main" val="1109042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0" y="0"/>
            <a:ext cx="6759575" cy="4681538"/>
          </a:xfrm>
        </p:spPr>
      </p:sp>
      <p:sp>
        <p:nvSpPr>
          <p:cNvPr id="3" name="ノート プレースホルダ 2"/>
          <p:cNvSpPr>
            <a:spLocks noGrp="1"/>
          </p:cNvSpPr>
          <p:nvPr>
            <p:ph type="body" idx="1"/>
          </p:nvPr>
        </p:nvSpPr>
        <p:spPr>
          <a:xfrm>
            <a:off x="8197" y="4771159"/>
            <a:ext cx="6805627" cy="4879030"/>
          </a:xfrm>
        </p:spPr>
        <p:txBody>
          <a:bodyPr>
            <a:noAutofit/>
          </a:bodyPr>
          <a:lstStyle/>
          <a:p>
            <a:endParaRPr kumimoji="1" lang="en-US" altLang="ja-JP" sz="1400" kern="1200" dirty="0" smtClean="0">
              <a:solidFill>
                <a:schemeClr val="tx1"/>
              </a:solidFill>
            </a:endParaRPr>
          </a:p>
        </p:txBody>
      </p:sp>
      <p:sp>
        <p:nvSpPr>
          <p:cNvPr id="4" name="スライド番号プレースホルダ 3"/>
          <p:cNvSpPr>
            <a:spLocks noGrp="1"/>
          </p:cNvSpPr>
          <p:nvPr>
            <p:ph type="sldNum" sz="quarter" idx="10"/>
          </p:nvPr>
        </p:nvSpPr>
        <p:spPr/>
        <p:txBody>
          <a:bodyPr/>
          <a:lstStyle/>
          <a:p>
            <a:fld id="{6520E29D-90DC-4BB8-A343-51E8FD59AF3C}" type="slidenum">
              <a:rPr kumimoji="1" lang="ja-JP" altLang="en-US" smtClean="0"/>
              <a:pPr/>
              <a:t>28</a:t>
            </a:fld>
            <a:endParaRPr kumimoji="1" lang="ja-JP" altLang="en-US" dirty="0"/>
          </a:p>
        </p:txBody>
      </p:sp>
    </p:spTree>
    <p:extLst>
      <p:ext uri="{BB962C8B-B14F-4D97-AF65-F5344CB8AC3E}">
        <p14:creationId xmlns:p14="http://schemas.microsoft.com/office/powerpoint/2010/main" val="222591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xfrm>
            <a:off x="15875" y="22225"/>
            <a:ext cx="6791325" cy="4702175"/>
          </a:xfrm>
          <a:ln/>
        </p:spPr>
      </p:sp>
      <p:sp>
        <p:nvSpPr>
          <p:cNvPr id="4" name="ノート プレースホルダー 2"/>
          <p:cNvSpPr>
            <a:spLocks noGrp="1"/>
          </p:cNvSpPr>
          <p:nvPr>
            <p:ph type="body" idx="3"/>
          </p:nvPr>
        </p:nvSpPr>
        <p:spPr>
          <a:xfrm>
            <a:off x="15712" y="4753518"/>
            <a:ext cx="6805627" cy="4433761"/>
          </a:xfrm>
        </p:spPr>
        <p:txBody>
          <a:bodyPr/>
          <a:lstStyle/>
          <a:p>
            <a:endParaRPr lang="en-US" altLang="ja-JP" sz="1600" dirty="0" smtClean="0"/>
          </a:p>
        </p:txBody>
      </p:sp>
    </p:spTree>
    <p:extLst>
      <p:ext uri="{BB962C8B-B14F-4D97-AF65-F5344CB8AC3E}">
        <p14:creationId xmlns:p14="http://schemas.microsoft.com/office/powerpoint/2010/main" val="2281784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34925" y="217488"/>
            <a:ext cx="6842125" cy="4737100"/>
          </a:xfrm>
          <a:noFill/>
          <a:ln>
            <a:solidFill>
              <a:srgbClr val="000000"/>
            </a:solidFill>
            <a:miter lim="800000"/>
            <a:headEnd/>
            <a:tailEnd/>
          </a:ln>
        </p:spPr>
      </p:sp>
      <p:sp>
        <p:nvSpPr>
          <p:cNvPr id="97283" name="ノート プレースホルダ 2"/>
          <p:cNvSpPr>
            <a:spLocks noGrp="1"/>
          </p:cNvSpPr>
          <p:nvPr>
            <p:ph type="body" idx="1"/>
          </p:nvPr>
        </p:nvSpPr>
        <p:spPr bwMode="auto">
          <a:xfrm>
            <a:off x="-34925" y="5137704"/>
            <a:ext cx="6840551" cy="4440238"/>
          </a:xfrm>
        </p:spPr>
        <p:txBody>
          <a:bodyPr wrap="square" numCol="1" anchor="t" anchorCtr="0" compatLnSpc="1">
            <a:prstTxWarp prst="textNoShape">
              <a:avLst/>
            </a:prstTxWarp>
          </a:bodyPr>
          <a:lstStyle/>
          <a:p>
            <a:pPr algn="just">
              <a:defRPr/>
            </a:pPr>
            <a:r>
              <a:rPr lang="ja-JP" altLang="en-US" dirty="0" smtClean="0">
                <a:latin typeface="ＭＳ ゴシック" pitchFamily="49" charset="-128"/>
                <a:ea typeface="ＭＳ ゴシック" pitchFamily="49" charset="-128"/>
              </a:rPr>
              <a:t>　</a:t>
            </a:r>
            <a:endParaRPr lang="en-US" altLang="ja-JP" sz="1600" dirty="0" smtClean="0">
              <a:latin typeface="ＭＳ ゴシック" pitchFamily="49" charset="-128"/>
              <a:ea typeface="ＭＳ ゴシック" pitchFamily="49" charset="-128"/>
            </a:endParaRPr>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FFE11-8D13-4BBB-A54D-5C22EB027ED7}" type="slidenum">
              <a:rPr lang="ja-JP" altLang="en-US" smtClean="0">
                <a:ea typeface="ＭＳ Ｐゴシック" pitchFamily="50" charset="-128"/>
              </a:rPr>
              <a:pPr/>
              <a:t>29</a:t>
            </a:fld>
            <a:endParaRPr lang="ja-JP" altLang="en-US" smtClean="0">
              <a:ea typeface="ＭＳ Ｐゴシック" pitchFamily="50" charset="-128"/>
            </a:endParaRPr>
          </a:p>
        </p:txBody>
      </p:sp>
    </p:spTree>
    <p:extLst>
      <p:ext uri="{BB962C8B-B14F-4D97-AF65-F5344CB8AC3E}">
        <p14:creationId xmlns:p14="http://schemas.microsoft.com/office/powerpoint/2010/main" val="2162094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xfrm>
            <a:off x="-34925" y="217488"/>
            <a:ext cx="6842125" cy="4737100"/>
          </a:xfrm>
          <a:noFill/>
          <a:ln>
            <a:solidFill>
              <a:srgbClr val="000000"/>
            </a:solidFill>
            <a:miter lim="800000"/>
            <a:headEnd/>
            <a:tailEnd/>
          </a:ln>
        </p:spPr>
      </p:sp>
      <p:sp>
        <p:nvSpPr>
          <p:cNvPr id="97283" name="ノート プレースホルダ 2"/>
          <p:cNvSpPr>
            <a:spLocks noGrp="1"/>
          </p:cNvSpPr>
          <p:nvPr>
            <p:ph type="body" idx="1"/>
          </p:nvPr>
        </p:nvSpPr>
        <p:spPr bwMode="auto">
          <a:xfrm>
            <a:off x="-24869" y="5058831"/>
            <a:ext cx="6830496" cy="4639344"/>
          </a:xfrm>
        </p:spPr>
        <p:txBody>
          <a:bodyPr wrap="square" numCol="1" anchor="t" anchorCtr="0" compatLnSpc="1">
            <a:prstTxWarp prst="textNoShape">
              <a:avLst/>
            </a:prstTxWarp>
            <a:normAutofit/>
          </a:bodyPr>
          <a:lstStyle/>
          <a:p>
            <a:endParaRPr lang="en-US" altLang="ja-JP" sz="1400" dirty="0" smtClean="0">
              <a:latin typeface="ＭＳ ゴシック" pitchFamily="49" charset="-128"/>
              <a:ea typeface="ＭＳ ゴシック" pitchFamily="49" charset="-128"/>
            </a:endParaRPr>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FFE11-8D13-4BBB-A54D-5C22EB027ED7}" type="slidenum">
              <a:rPr lang="ja-JP" altLang="en-US" smtClean="0">
                <a:ea typeface="ＭＳ Ｐゴシック" pitchFamily="50" charset="-128"/>
              </a:rPr>
              <a:pPr/>
              <a:t>30</a:t>
            </a:fld>
            <a:endParaRPr lang="ja-JP" altLang="en-US" smtClean="0">
              <a:ea typeface="ＭＳ Ｐゴシック" pitchFamily="50" charset="-128"/>
            </a:endParaRPr>
          </a:p>
        </p:txBody>
      </p:sp>
    </p:spTree>
    <p:extLst>
      <p:ext uri="{BB962C8B-B14F-4D97-AF65-F5344CB8AC3E}">
        <p14:creationId xmlns:p14="http://schemas.microsoft.com/office/powerpoint/2010/main" val="1303813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52388" y="1588"/>
            <a:ext cx="6861176" cy="4751387"/>
          </a:xfrm>
        </p:spPr>
      </p:sp>
      <p:sp>
        <p:nvSpPr>
          <p:cNvPr id="3" name="ノート プレースホルダ 2"/>
          <p:cNvSpPr>
            <a:spLocks noGrp="1"/>
          </p:cNvSpPr>
          <p:nvPr>
            <p:ph type="body" idx="1"/>
          </p:nvPr>
        </p:nvSpPr>
        <p:spPr>
          <a:xfrm>
            <a:off x="6592" y="4845427"/>
            <a:ext cx="6807200" cy="5092187"/>
          </a:xfrm>
        </p:spPr>
        <p:txBody>
          <a:bodyPr>
            <a:noAutofit/>
          </a:bodyPr>
          <a:lstStyle/>
          <a:p>
            <a:endParaRPr lang="en-US" altLang="ja-JP" sz="1000" dirty="0">
              <a:latin typeface="+mj-ea"/>
            </a:endParaRPr>
          </a:p>
        </p:txBody>
      </p:sp>
      <p:sp>
        <p:nvSpPr>
          <p:cNvPr id="4" name="スライド番号プレースホルダ 3"/>
          <p:cNvSpPr>
            <a:spLocks noGrp="1"/>
          </p:cNvSpPr>
          <p:nvPr>
            <p:ph type="sldNum" sz="quarter" idx="10"/>
          </p:nvPr>
        </p:nvSpPr>
        <p:spPr/>
        <p:txBody>
          <a:bodyPr/>
          <a:lstStyle/>
          <a:p>
            <a:fld id="{6520E29D-90DC-4BB8-A343-51E8FD59AF3C}"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054906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0" y="0"/>
            <a:ext cx="6759575" cy="4681538"/>
          </a:xfrm>
        </p:spPr>
      </p:sp>
      <p:sp>
        <p:nvSpPr>
          <p:cNvPr id="3" name="ノート プレースホルダー 2"/>
          <p:cNvSpPr>
            <a:spLocks noGrp="1"/>
          </p:cNvSpPr>
          <p:nvPr>
            <p:ph type="body" idx="1"/>
          </p:nvPr>
        </p:nvSpPr>
        <p:spPr>
          <a:xfrm>
            <a:off x="24928" y="4854450"/>
            <a:ext cx="6318245" cy="4433761"/>
          </a:xfrm>
        </p:spPr>
        <p:txBody>
          <a:bodyPr/>
          <a:lstStyle/>
          <a:p>
            <a:endParaRPr kumimoji="1" lang="en-US" altLang="ja-JP" sz="1400" dirty="0" smtClean="0"/>
          </a:p>
        </p:txBody>
      </p:sp>
      <p:sp>
        <p:nvSpPr>
          <p:cNvPr id="4" name="スライド番号プレースホルダー 3"/>
          <p:cNvSpPr>
            <a:spLocks noGrp="1"/>
          </p:cNvSpPr>
          <p:nvPr>
            <p:ph type="sldNum" sz="quarter" idx="10"/>
          </p:nvPr>
        </p:nvSpPr>
        <p:spPr/>
        <p:txBody>
          <a:bodyPr/>
          <a:lstStyle/>
          <a:p>
            <a:fld id="{010B2385-6ED4-4635-949A-8998E0B3D854}" type="slidenum">
              <a:rPr kumimoji="1" lang="ja-JP" altLang="en-US" smtClean="0"/>
              <a:pPr/>
              <a:t>32</a:t>
            </a:fld>
            <a:endParaRPr kumimoji="1" lang="ja-JP" altLang="en-US"/>
          </a:p>
        </p:txBody>
      </p:sp>
    </p:spTree>
    <p:extLst>
      <p:ext uri="{BB962C8B-B14F-4D97-AF65-F5344CB8AC3E}">
        <p14:creationId xmlns:p14="http://schemas.microsoft.com/office/powerpoint/2010/main" val="2011160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15875"/>
            <a:ext cx="6842125" cy="4737100"/>
          </a:xfrm>
        </p:spPr>
      </p:sp>
      <p:sp>
        <p:nvSpPr>
          <p:cNvPr id="3" name="ノート プレースホルダー 2"/>
          <p:cNvSpPr>
            <a:spLocks noGrp="1"/>
          </p:cNvSpPr>
          <p:nvPr>
            <p:ph type="body" idx="1"/>
          </p:nvPr>
        </p:nvSpPr>
        <p:spPr>
          <a:xfrm>
            <a:off x="1573" y="4752925"/>
            <a:ext cx="6805627" cy="4715311"/>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2616538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763" y="0"/>
            <a:ext cx="6762751" cy="4681538"/>
          </a:xfrm>
        </p:spPr>
      </p:sp>
      <p:sp>
        <p:nvSpPr>
          <p:cNvPr id="3" name="ノート プレースホルダー 2"/>
          <p:cNvSpPr>
            <a:spLocks noGrp="1"/>
          </p:cNvSpPr>
          <p:nvPr>
            <p:ph type="body" idx="1"/>
          </p:nvPr>
        </p:nvSpPr>
        <p:spPr>
          <a:xfrm>
            <a:off x="0" y="5006886"/>
            <a:ext cx="6805627" cy="4787319"/>
          </a:xfrm>
        </p:spPr>
        <p:txBody>
          <a:bodyPr/>
          <a:lstStyle/>
          <a:p>
            <a:endParaRPr kumimoji="1" lang="ja-JP" altLang="en-US" sz="1600" dirty="0"/>
          </a:p>
        </p:txBody>
      </p:sp>
      <p:sp>
        <p:nvSpPr>
          <p:cNvPr id="4" name="スライド番号プレースホルダー 3"/>
          <p:cNvSpPr>
            <a:spLocks noGrp="1"/>
          </p:cNvSpPr>
          <p:nvPr>
            <p:ph type="sldNum" sz="quarter" idx="10"/>
          </p:nvPr>
        </p:nvSpPr>
        <p:spPr/>
        <p:txBody>
          <a:bodyPr/>
          <a:lstStyle/>
          <a:p>
            <a:fld id="{010B2385-6ED4-4635-949A-8998E0B3D854}" type="slidenum">
              <a:rPr kumimoji="1" lang="ja-JP" altLang="en-US" smtClean="0"/>
              <a:pPr/>
              <a:t>34</a:t>
            </a:fld>
            <a:endParaRPr kumimoji="1" lang="ja-JP" altLang="en-US"/>
          </a:p>
        </p:txBody>
      </p:sp>
    </p:spTree>
    <p:extLst>
      <p:ext uri="{BB962C8B-B14F-4D97-AF65-F5344CB8AC3E}">
        <p14:creationId xmlns:p14="http://schemas.microsoft.com/office/powerpoint/2010/main" val="20946489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5738" y="73025"/>
            <a:ext cx="7219951" cy="4999038"/>
          </a:xfrm>
        </p:spPr>
      </p:sp>
      <p:sp>
        <p:nvSpPr>
          <p:cNvPr id="3" name="ノート プレースホルダー 2"/>
          <p:cNvSpPr>
            <a:spLocks noGrp="1"/>
          </p:cNvSpPr>
          <p:nvPr>
            <p:ph type="body" idx="1"/>
          </p:nvPr>
        </p:nvSpPr>
        <p:spPr>
          <a:xfrm>
            <a:off x="34080" y="5240406"/>
            <a:ext cx="6318245" cy="4433761"/>
          </a:xfrm>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010B2385-6ED4-4635-949A-8998E0B3D854}" type="slidenum">
              <a:rPr kumimoji="1" lang="ja-JP" altLang="en-US" smtClean="0"/>
              <a:pPr/>
              <a:t>35</a:t>
            </a:fld>
            <a:endParaRPr kumimoji="1" lang="ja-JP" altLang="en-US"/>
          </a:p>
        </p:txBody>
      </p:sp>
    </p:spTree>
    <p:extLst>
      <p:ext uri="{BB962C8B-B14F-4D97-AF65-F5344CB8AC3E}">
        <p14:creationId xmlns:p14="http://schemas.microsoft.com/office/powerpoint/2010/main" val="32296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8" y="42863"/>
            <a:ext cx="6804026" cy="4710112"/>
          </a:xfrm>
        </p:spPr>
      </p:sp>
      <p:sp>
        <p:nvSpPr>
          <p:cNvPr id="3" name="ノート プレースホルダー 2"/>
          <p:cNvSpPr>
            <a:spLocks noGrp="1"/>
          </p:cNvSpPr>
          <p:nvPr>
            <p:ph type="body" idx="1"/>
          </p:nvPr>
        </p:nvSpPr>
        <p:spPr>
          <a:xfrm>
            <a:off x="1573" y="4792585"/>
            <a:ext cx="6805627" cy="4896545"/>
          </a:xfrm>
        </p:spPr>
        <p:txBody>
          <a:bodyPr/>
          <a:lstStyle/>
          <a:p>
            <a:pPr defTabSz="970332">
              <a:defRPr/>
            </a:pPr>
            <a:endParaRPr lang="en-US" altLang="ja-JP" sz="1400" dirty="0" smtClean="0">
              <a:latin typeface="+mj-ea"/>
              <a:ea typeface="+mj-ea"/>
            </a:endParaRPr>
          </a:p>
          <a:p>
            <a:pPr defTabSz="970332">
              <a:defRPr/>
            </a:pPr>
            <a:endParaRPr lang="en-US" altLang="ja-JP" dirty="0" smtClean="0">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10B2385-6ED4-4635-949A-8998E0B3D854}" type="slidenum">
              <a:rPr kumimoji="1" lang="ja-JP" altLang="en-US" smtClean="0"/>
              <a:pPr/>
              <a:t>36</a:t>
            </a:fld>
            <a:endParaRPr kumimoji="1" lang="ja-JP" altLang="en-US"/>
          </a:p>
        </p:txBody>
      </p:sp>
    </p:spTree>
    <p:extLst>
      <p:ext uri="{BB962C8B-B14F-4D97-AF65-F5344CB8AC3E}">
        <p14:creationId xmlns:p14="http://schemas.microsoft.com/office/powerpoint/2010/main" val="3418479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37</a:t>
            </a:fld>
            <a:endParaRPr kumimoji="1" lang="ja-JP" altLang="en-US"/>
          </a:p>
        </p:txBody>
      </p:sp>
    </p:spTree>
    <p:extLst>
      <p:ext uri="{BB962C8B-B14F-4D97-AF65-F5344CB8AC3E}">
        <p14:creationId xmlns:p14="http://schemas.microsoft.com/office/powerpoint/2010/main" val="1089214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5425" y="114300"/>
            <a:ext cx="7219950" cy="49990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38</a:t>
            </a:fld>
            <a:endParaRPr kumimoji="1" lang="ja-JP" altLang="en-US"/>
          </a:p>
        </p:txBody>
      </p:sp>
    </p:spTree>
    <p:extLst>
      <p:ext uri="{BB962C8B-B14F-4D97-AF65-F5344CB8AC3E}">
        <p14:creationId xmlns:p14="http://schemas.microsoft.com/office/powerpoint/2010/main" val="228652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3</a:t>
            </a:fld>
            <a:endParaRPr kumimoji="1" lang="ja-JP" altLang="en-US"/>
          </a:p>
        </p:txBody>
      </p:sp>
      <p:sp>
        <p:nvSpPr>
          <p:cNvPr id="5" name="ノート プレースホルダー 2"/>
          <p:cNvSpPr>
            <a:spLocks noGrp="1"/>
          </p:cNvSpPr>
          <p:nvPr>
            <p:ph type="body" idx="3"/>
          </p:nvPr>
        </p:nvSpPr>
        <p:spPr>
          <a:xfrm>
            <a:off x="-17651" y="5255369"/>
            <a:ext cx="6805627" cy="4433761"/>
          </a:xfrm>
        </p:spPr>
        <p:txBody>
          <a:bodyPr/>
          <a:lstStyle/>
          <a:p>
            <a:endParaRPr lang="en-US" altLang="ja-JP" sz="1600" dirty="0"/>
          </a:p>
        </p:txBody>
      </p:sp>
    </p:spTree>
    <p:extLst>
      <p:ext uri="{BB962C8B-B14F-4D97-AF65-F5344CB8AC3E}">
        <p14:creationId xmlns:p14="http://schemas.microsoft.com/office/powerpoint/2010/main" val="3317597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53988" y="114300"/>
            <a:ext cx="7218363" cy="49990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39</a:t>
            </a:fld>
            <a:endParaRPr kumimoji="1" lang="ja-JP" altLang="en-US"/>
          </a:p>
        </p:txBody>
      </p:sp>
    </p:spTree>
    <p:extLst>
      <p:ext uri="{BB962C8B-B14F-4D97-AF65-F5344CB8AC3E}">
        <p14:creationId xmlns:p14="http://schemas.microsoft.com/office/powerpoint/2010/main" val="38691221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25" y="144463"/>
            <a:ext cx="7219950" cy="499903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40</a:t>
            </a:fld>
            <a:endParaRPr kumimoji="1" lang="ja-JP" altLang="en-US"/>
          </a:p>
        </p:txBody>
      </p:sp>
    </p:spTree>
    <p:extLst>
      <p:ext uri="{BB962C8B-B14F-4D97-AF65-F5344CB8AC3E}">
        <p14:creationId xmlns:p14="http://schemas.microsoft.com/office/powerpoint/2010/main" val="546639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61925" y="1588"/>
            <a:ext cx="7153275" cy="4953000"/>
          </a:xfrm>
        </p:spPr>
      </p:sp>
      <p:sp>
        <p:nvSpPr>
          <p:cNvPr id="3" name="ノート プレースホルダー 2"/>
          <p:cNvSpPr>
            <a:spLocks noGrp="1"/>
          </p:cNvSpPr>
          <p:nvPr>
            <p:ph type="body" idx="1"/>
          </p:nvPr>
        </p:nvSpPr>
        <p:spPr>
          <a:xfrm>
            <a:off x="228601" y="4969669"/>
            <a:ext cx="6318245" cy="4937817"/>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41</a:t>
            </a:fld>
            <a:endParaRPr kumimoji="1" lang="ja-JP" altLang="en-US"/>
          </a:p>
        </p:txBody>
      </p:sp>
    </p:spTree>
    <p:extLst>
      <p:ext uri="{BB962C8B-B14F-4D97-AF65-F5344CB8AC3E}">
        <p14:creationId xmlns:p14="http://schemas.microsoft.com/office/powerpoint/2010/main" val="1595012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7325" y="73025"/>
            <a:ext cx="7219950" cy="49990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42</a:t>
            </a:fld>
            <a:endParaRPr kumimoji="1" lang="ja-JP" altLang="en-US"/>
          </a:p>
        </p:txBody>
      </p:sp>
    </p:spTree>
    <p:extLst>
      <p:ext uri="{BB962C8B-B14F-4D97-AF65-F5344CB8AC3E}">
        <p14:creationId xmlns:p14="http://schemas.microsoft.com/office/powerpoint/2010/main" val="785135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58750" y="142875"/>
            <a:ext cx="7073900" cy="4899025"/>
          </a:xfrm>
        </p:spPr>
      </p:sp>
      <p:sp>
        <p:nvSpPr>
          <p:cNvPr id="3" name="ノート プレースホルダ 2"/>
          <p:cNvSpPr>
            <a:spLocks noGrp="1"/>
          </p:cNvSpPr>
          <p:nvPr>
            <p:ph type="body" idx="1"/>
          </p:nvPr>
        </p:nvSpPr>
        <p:spPr/>
        <p:txBody>
          <a:bodyPr>
            <a:normAutofit/>
          </a:bodyPr>
          <a:lstStyle/>
          <a:p>
            <a:pPr defTabSz="906297">
              <a:defRPr/>
            </a:pPr>
            <a:endParaRPr lang="en-US" altLang="ja-JP" dirty="0"/>
          </a:p>
        </p:txBody>
      </p:sp>
      <p:sp>
        <p:nvSpPr>
          <p:cNvPr id="4" name="スライド番号プレースホルダ 3"/>
          <p:cNvSpPr>
            <a:spLocks noGrp="1"/>
          </p:cNvSpPr>
          <p:nvPr>
            <p:ph type="sldNum" sz="quarter" idx="10"/>
          </p:nvPr>
        </p:nvSpPr>
        <p:spPr/>
        <p:txBody>
          <a:bodyPr/>
          <a:lstStyle/>
          <a:p>
            <a:fld id="{0E654B01-6D93-472F-B28B-AD32D3FFE240}" type="slidenum">
              <a:rPr kumimoji="1" lang="ja-JP" altLang="en-US" smtClean="0"/>
              <a:pPr/>
              <a:t>43</a:t>
            </a:fld>
            <a:endParaRPr kumimoji="1" lang="ja-JP" altLang="en-US" dirty="0"/>
          </a:p>
        </p:txBody>
      </p:sp>
    </p:spTree>
    <p:extLst>
      <p:ext uri="{BB962C8B-B14F-4D97-AF65-F5344CB8AC3E}">
        <p14:creationId xmlns:p14="http://schemas.microsoft.com/office/powerpoint/2010/main" val="27261756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85738" y="73025"/>
            <a:ext cx="7219951" cy="4999038"/>
          </a:xfrm>
        </p:spPr>
      </p:sp>
      <p:sp>
        <p:nvSpPr>
          <p:cNvPr id="3" name="ノート プレースホルダ 2"/>
          <p:cNvSpPr>
            <a:spLocks noGrp="1"/>
          </p:cNvSpPr>
          <p:nvPr>
            <p:ph type="body" idx="1"/>
          </p:nvPr>
        </p:nvSpPr>
        <p:spPr/>
        <p:txBody>
          <a:bodyPr>
            <a:normAutofit/>
          </a:bodyPr>
          <a:lstStyle/>
          <a:p>
            <a:pPr defTabSz="906297">
              <a:defRPr/>
            </a:pPr>
            <a:endParaRPr lang="en-US" altLang="ja-JP" dirty="0"/>
          </a:p>
        </p:txBody>
      </p:sp>
      <p:sp>
        <p:nvSpPr>
          <p:cNvPr id="4" name="スライド番号プレースホルダ 3"/>
          <p:cNvSpPr>
            <a:spLocks noGrp="1"/>
          </p:cNvSpPr>
          <p:nvPr>
            <p:ph type="sldNum" sz="quarter" idx="10"/>
          </p:nvPr>
        </p:nvSpPr>
        <p:spPr/>
        <p:txBody>
          <a:bodyPr/>
          <a:lstStyle/>
          <a:p>
            <a:fld id="{7FCB9D1C-6187-4BF0-941C-9839D6B1B94B}" type="slidenum">
              <a:rPr kumimoji="1" lang="ja-JP" altLang="en-US" smtClean="0"/>
              <a:pPr/>
              <a:t>44</a:t>
            </a:fld>
            <a:endParaRPr kumimoji="1" lang="ja-JP" altLang="en-US"/>
          </a:p>
        </p:txBody>
      </p:sp>
    </p:spTree>
    <p:extLst>
      <p:ext uri="{BB962C8B-B14F-4D97-AF65-F5344CB8AC3E}">
        <p14:creationId xmlns:p14="http://schemas.microsoft.com/office/powerpoint/2010/main" val="4183705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84150" y="73025"/>
            <a:ext cx="7218363" cy="49990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45</a:t>
            </a:fld>
            <a:endParaRPr kumimoji="1" lang="ja-JP" altLang="en-US"/>
          </a:p>
        </p:txBody>
      </p:sp>
    </p:spTree>
    <p:extLst>
      <p:ext uri="{BB962C8B-B14F-4D97-AF65-F5344CB8AC3E}">
        <p14:creationId xmlns:p14="http://schemas.microsoft.com/office/powerpoint/2010/main" val="9239054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38941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48</a:t>
            </a:fld>
            <a:endParaRPr kumimoji="1" lang="ja-JP" altLang="en-US"/>
          </a:p>
        </p:txBody>
      </p:sp>
    </p:spTree>
    <p:extLst>
      <p:ext uri="{BB962C8B-B14F-4D97-AF65-F5344CB8AC3E}">
        <p14:creationId xmlns:p14="http://schemas.microsoft.com/office/powerpoint/2010/main" val="14737568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49</a:t>
            </a:fld>
            <a:endParaRPr lang="ja-JP" altLang="en-US">
              <a:solidFill>
                <a:prstClr val="black"/>
              </a:solidFill>
            </a:endParaRPr>
          </a:p>
        </p:txBody>
      </p:sp>
    </p:spTree>
    <p:extLst>
      <p:ext uri="{BB962C8B-B14F-4D97-AF65-F5344CB8AC3E}">
        <p14:creationId xmlns:p14="http://schemas.microsoft.com/office/powerpoint/2010/main" val="320200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4</a:t>
            </a:fld>
            <a:endParaRPr kumimoji="1" lang="ja-JP" altLang="en-US"/>
          </a:p>
        </p:txBody>
      </p:sp>
      <p:sp>
        <p:nvSpPr>
          <p:cNvPr id="5" name="ノート プレースホルダー 2"/>
          <p:cNvSpPr>
            <a:spLocks noGrp="1"/>
          </p:cNvSpPr>
          <p:nvPr>
            <p:ph type="body" idx="3"/>
          </p:nvPr>
        </p:nvSpPr>
        <p:spPr>
          <a:xfrm>
            <a:off x="-16677" y="5255369"/>
            <a:ext cx="6805627" cy="4433761"/>
          </a:xfrm>
        </p:spPr>
        <p:txBody>
          <a:bodyPr/>
          <a:lstStyle/>
          <a:p>
            <a:endParaRPr lang="en-US" altLang="ja-JP" sz="1600" dirty="0" smtClean="0"/>
          </a:p>
        </p:txBody>
      </p:sp>
    </p:spTree>
    <p:extLst>
      <p:ext uri="{BB962C8B-B14F-4D97-AF65-F5344CB8AC3E}">
        <p14:creationId xmlns:p14="http://schemas.microsoft.com/office/powerpoint/2010/main" val="20621210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50</a:t>
            </a:fld>
            <a:endParaRPr kumimoji="1" lang="ja-JP" altLang="en-US"/>
          </a:p>
        </p:txBody>
      </p:sp>
    </p:spTree>
    <p:extLst>
      <p:ext uri="{BB962C8B-B14F-4D97-AF65-F5344CB8AC3E}">
        <p14:creationId xmlns:p14="http://schemas.microsoft.com/office/powerpoint/2010/main" val="1848457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283343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42231928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53</a:t>
            </a:fld>
            <a:endParaRPr lang="ja-JP" altLang="en-US">
              <a:solidFill>
                <a:prstClr val="black"/>
              </a:solidFill>
            </a:endParaRPr>
          </a:p>
        </p:txBody>
      </p:sp>
    </p:spTree>
    <p:extLst>
      <p:ext uri="{BB962C8B-B14F-4D97-AF65-F5344CB8AC3E}">
        <p14:creationId xmlns:p14="http://schemas.microsoft.com/office/powerpoint/2010/main" val="4192966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54</a:t>
            </a:fld>
            <a:endParaRPr lang="ja-JP" altLang="en-US">
              <a:solidFill>
                <a:prstClr val="black"/>
              </a:solidFill>
            </a:endParaRPr>
          </a:p>
        </p:txBody>
      </p:sp>
    </p:spTree>
    <p:extLst>
      <p:ext uri="{BB962C8B-B14F-4D97-AF65-F5344CB8AC3E}">
        <p14:creationId xmlns:p14="http://schemas.microsoft.com/office/powerpoint/2010/main" val="1627590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14787223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2952668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solidFill>
                <a:prstClr val="black"/>
              </a:solidFill>
              <a:latin typeface="+mn-ea"/>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57</a:t>
            </a:fld>
            <a:endParaRPr lang="ja-JP" altLang="en-US">
              <a:solidFill>
                <a:prstClr val="black"/>
              </a:solidFill>
            </a:endParaRPr>
          </a:p>
        </p:txBody>
      </p:sp>
    </p:spTree>
    <p:extLst>
      <p:ext uri="{BB962C8B-B14F-4D97-AF65-F5344CB8AC3E}">
        <p14:creationId xmlns:p14="http://schemas.microsoft.com/office/powerpoint/2010/main" val="2606482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58</a:t>
            </a:fld>
            <a:endParaRPr lang="ja-JP" altLang="en-US">
              <a:solidFill>
                <a:prstClr val="black"/>
              </a:solidFill>
            </a:endParaRPr>
          </a:p>
        </p:txBody>
      </p:sp>
    </p:spTree>
    <p:extLst>
      <p:ext uri="{BB962C8B-B14F-4D97-AF65-F5344CB8AC3E}">
        <p14:creationId xmlns:p14="http://schemas.microsoft.com/office/powerpoint/2010/main" val="2303381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CB9D1C-6187-4BF0-941C-9839D6B1B94B}" type="slidenum">
              <a:rPr lang="ja-JP" altLang="en-US" smtClean="0">
                <a:solidFill>
                  <a:prstClr val="black"/>
                </a:solidFill>
              </a:rPr>
              <a:pPr/>
              <a:t>59</a:t>
            </a:fld>
            <a:endParaRPr lang="ja-JP" altLang="en-US">
              <a:solidFill>
                <a:prstClr val="black"/>
              </a:solidFill>
            </a:endParaRPr>
          </a:p>
        </p:txBody>
      </p:sp>
    </p:spTree>
    <p:extLst>
      <p:ext uri="{BB962C8B-B14F-4D97-AF65-F5344CB8AC3E}">
        <p14:creationId xmlns:p14="http://schemas.microsoft.com/office/powerpoint/2010/main" val="181046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463" y="-3175"/>
            <a:ext cx="6840538" cy="4737100"/>
          </a:xfrm>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5</a:t>
            </a:fld>
            <a:endParaRPr kumimoji="1" lang="ja-JP" altLang="en-US"/>
          </a:p>
        </p:txBody>
      </p:sp>
      <p:sp>
        <p:nvSpPr>
          <p:cNvPr id="5" name="ノート プレースホルダー 2"/>
          <p:cNvSpPr>
            <a:spLocks noGrp="1"/>
          </p:cNvSpPr>
          <p:nvPr>
            <p:ph type="body" idx="3"/>
          </p:nvPr>
        </p:nvSpPr>
        <p:spPr>
          <a:xfrm>
            <a:off x="-17651" y="5255369"/>
            <a:ext cx="6805627" cy="4433761"/>
          </a:xfrm>
        </p:spPr>
        <p:txBody>
          <a:bodyPr/>
          <a:lstStyle/>
          <a:p>
            <a:endParaRPr lang="en-US" altLang="ja-JP" sz="1600" dirty="0" smtClean="0"/>
          </a:p>
        </p:txBody>
      </p:sp>
    </p:spTree>
    <p:extLst>
      <p:ext uri="{BB962C8B-B14F-4D97-AF65-F5344CB8AC3E}">
        <p14:creationId xmlns:p14="http://schemas.microsoft.com/office/powerpoint/2010/main" val="38653365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t>60</a:t>
            </a:fld>
            <a:endParaRPr kumimoji="1" lang="ja-JP" altLang="en-US"/>
          </a:p>
        </p:txBody>
      </p:sp>
    </p:spTree>
    <p:extLst>
      <p:ext uri="{BB962C8B-B14F-4D97-AF65-F5344CB8AC3E}">
        <p14:creationId xmlns:p14="http://schemas.microsoft.com/office/powerpoint/2010/main" val="12732203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a:xfrm>
            <a:off x="-4763" y="42863"/>
            <a:ext cx="6802438" cy="4710112"/>
          </a:xfrm>
          <a:ln/>
        </p:spPr>
      </p:sp>
      <p:sp>
        <p:nvSpPr>
          <p:cNvPr id="4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ea typeface="ＭＳ Ｐ明朝" charset="-128"/>
            </a:endParaRPr>
          </a:p>
          <a:p>
            <a:endParaRPr lang="ja-JP" altLang="en-US" dirty="0" smtClean="0">
              <a:ea typeface="ＭＳ Ｐ明朝" charset="-128"/>
            </a:endParaRPr>
          </a:p>
        </p:txBody>
      </p:sp>
    </p:spTree>
    <p:extLst>
      <p:ext uri="{BB962C8B-B14F-4D97-AF65-F5344CB8AC3E}">
        <p14:creationId xmlns:p14="http://schemas.microsoft.com/office/powerpoint/2010/main" val="392409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62</a:t>
            </a:fld>
            <a:endParaRPr kumimoji="1" lang="ja-JP" altLang="en-US"/>
          </a:p>
        </p:txBody>
      </p:sp>
    </p:spTree>
    <p:extLst>
      <p:ext uri="{BB962C8B-B14F-4D97-AF65-F5344CB8AC3E}">
        <p14:creationId xmlns:p14="http://schemas.microsoft.com/office/powerpoint/2010/main" val="11581241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63</a:t>
            </a:fld>
            <a:endParaRPr kumimoji="1" lang="ja-JP" altLang="en-US"/>
          </a:p>
        </p:txBody>
      </p:sp>
    </p:spTree>
    <p:extLst>
      <p:ext uri="{BB962C8B-B14F-4D97-AF65-F5344CB8AC3E}">
        <p14:creationId xmlns:p14="http://schemas.microsoft.com/office/powerpoint/2010/main" val="112253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64</a:t>
            </a:fld>
            <a:endParaRPr kumimoji="1" lang="ja-JP" altLang="en-US"/>
          </a:p>
        </p:txBody>
      </p:sp>
    </p:spTree>
    <p:extLst>
      <p:ext uri="{BB962C8B-B14F-4D97-AF65-F5344CB8AC3E}">
        <p14:creationId xmlns:p14="http://schemas.microsoft.com/office/powerpoint/2010/main" val="13416646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65</a:t>
            </a:fld>
            <a:endParaRPr kumimoji="1" lang="ja-JP" altLang="en-US"/>
          </a:p>
        </p:txBody>
      </p:sp>
    </p:spTree>
    <p:extLst>
      <p:ext uri="{BB962C8B-B14F-4D97-AF65-F5344CB8AC3E}">
        <p14:creationId xmlns:p14="http://schemas.microsoft.com/office/powerpoint/2010/main" val="22238314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66</a:t>
            </a:fld>
            <a:endParaRPr kumimoji="1" lang="ja-JP" altLang="en-US"/>
          </a:p>
        </p:txBody>
      </p:sp>
    </p:spTree>
    <p:extLst>
      <p:ext uri="{BB962C8B-B14F-4D97-AF65-F5344CB8AC3E}">
        <p14:creationId xmlns:p14="http://schemas.microsoft.com/office/powerpoint/2010/main" val="17917914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67</a:t>
            </a:fld>
            <a:endParaRPr kumimoji="1" lang="ja-JP" altLang="en-US"/>
          </a:p>
        </p:txBody>
      </p:sp>
    </p:spTree>
    <p:extLst>
      <p:ext uri="{BB962C8B-B14F-4D97-AF65-F5344CB8AC3E}">
        <p14:creationId xmlns:p14="http://schemas.microsoft.com/office/powerpoint/2010/main" val="16530935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68</a:t>
            </a:fld>
            <a:endParaRPr kumimoji="1" lang="ja-JP" altLang="en-US"/>
          </a:p>
        </p:txBody>
      </p:sp>
    </p:spTree>
    <p:extLst>
      <p:ext uri="{BB962C8B-B14F-4D97-AF65-F5344CB8AC3E}">
        <p14:creationId xmlns:p14="http://schemas.microsoft.com/office/powerpoint/2010/main" val="27882226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69</a:t>
            </a:fld>
            <a:endParaRPr kumimoji="1" lang="ja-JP" altLang="en-US"/>
          </a:p>
        </p:txBody>
      </p:sp>
    </p:spTree>
    <p:extLst>
      <p:ext uri="{BB962C8B-B14F-4D97-AF65-F5344CB8AC3E}">
        <p14:creationId xmlns:p14="http://schemas.microsoft.com/office/powerpoint/2010/main" val="83969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6</a:t>
            </a:fld>
            <a:endParaRPr kumimoji="1" lang="ja-JP" altLang="en-US"/>
          </a:p>
        </p:txBody>
      </p:sp>
      <p:sp>
        <p:nvSpPr>
          <p:cNvPr id="5" name="ノート プレースホルダー 2"/>
          <p:cNvSpPr>
            <a:spLocks noGrp="1"/>
          </p:cNvSpPr>
          <p:nvPr>
            <p:ph type="body" idx="3"/>
          </p:nvPr>
        </p:nvSpPr>
        <p:spPr>
          <a:xfrm>
            <a:off x="-16677" y="5036507"/>
            <a:ext cx="6805627" cy="4901107"/>
          </a:xfrm>
        </p:spPr>
        <p:txBody>
          <a:bodyPr/>
          <a:lstStyle/>
          <a:p>
            <a:endParaRPr lang="en-US" altLang="ja-JP" sz="1600" dirty="0" smtClean="0"/>
          </a:p>
        </p:txBody>
      </p:sp>
    </p:spTree>
    <p:extLst>
      <p:ext uri="{BB962C8B-B14F-4D97-AF65-F5344CB8AC3E}">
        <p14:creationId xmlns:p14="http://schemas.microsoft.com/office/powerpoint/2010/main" val="1463789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8" y="9525"/>
            <a:ext cx="6862763" cy="4752975"/>
          </a:xfrm>
        </p:spPr>
      </p:sp>
      <p:sp>
        <p:nvSpPr>
          <p:cNvPr id="3" name="ノート プレースホルダー 2"/>
          <p:cNvSpPr>
            <a:spLocks noGrp="1"/>
          </p:cNvSpPr>
          <p:nvPr>
            <p:ph type="body" idx="1"/>
          </p:nvPr>
        </p:nvSpPr>
        <p:spPr>
          <a:xfrm>
            <a:off x="166688" y="4897661"/>
            <a:ext cx="6378465" cy="4896543"/>
          </a:xfrm>
        </p:spPr>
        <p:txBody>
          <a:bodyPr/>
          <a:lstStyle/>
          <a:p>
            <a:endParaRPr lang="en-US" altLang="ja-JP" sz="1600" dirty="0" smtClean="0"/>
          </a:p>
        </p:txBody>
      </p:sp>
    </p:spTree>
    <p:extLst>
      <p:ext uri="{BB962C8B-B14F-4D97-AF65-F5344CB8AC3E}">
        <p14:creationId xmlns:p14="http://schemas.microsoft.com/office/powerpoint/2010/main" val="361739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3" y="-3175"/>
            <a:ext cx="6840538" cy="4737100"/>
          </a:xfrm>
        </p:spPr>
      </p:sp>
      <p:sp>
        <p:nvSpPr>
          <p:cNvPr id="4" name="スライド番号プレースホルダー 3"/>
          <p:cNvSpPr>
            <a:spLocks noGrp="1"/>
          </p:cNvSpPr>
          <p:nvPr>
            <p:ph type="sldNum" sz="quarter" idx="10"/>
          </p:nvPr>
        </p:nvSpPr>
        <p:spPr/>
        <p:txBody>
          <a:bodyPr/>
          <a:lstStyle/>
          <a:p>
            <a:fld id="{7FCB9D1C-6187-4BF0-941C-9839D6B1B94B}" type="slidenum">
              <a:rPr kumimoji="1" lang="ja-JP" altLang="en-US" smtClean="0"/>
              <a:pPr/>
              <a:t>8</a:t>
            </a:fld>
            <a:endParaRPr kumimoji="1" lang="ja-JP" altLang="en-US"/>
          </a:p>
        </p:txBody>
      </p:sp>
      <p:sp>
        <p:nvSpPr>
          <p:cNvPr id="5" name="ノート プレースホルダー 2"/>
          <p:cNvSpPr>
            <a:spLocks noGrp="1"/>
          </p:cNvSpPr>
          <p:nvPr>
            <p:ph type="body" idx="3"/>
          </p:nvPr>
        </p:nvSpPr>
        <p:spPr>
          <a:xfrm>
            <a:off x="-17651" y="5216428"/>
            <a:ext cx="6805627" cy="4433761"/>
          </a:xfrm>
        </p:spPr>
        <p:txBody>
          <a:bodyPr/>
          <a:lstStyle/>
          <a:p>
            <a:endParaRPr kumimoji="1" lang="en-US" altLang="ja-JP" sz="1600" dirty="0" smtClean="0"/>
          </a:p>
        </p:txBody>
      </p:sp>
    </p:spTree>
    <p:extLst>
      <p:ext uri="{BB962C8B-B14F-4D97-AF65-F5344CB8AC3E}">
        <p14:creationId xmlns:p14="http://schemas.microsoft.com/office/powerpoint/2010/main" val="3421499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37" indent="0" algn="ctr">
              <a:buNone/>
              <a:defRPr>
                <a:solidFill>
                  <a:schemeClr val="tx1">
                    <a:tint val="75000"/>
                  </a:schemeClr>
                </a:solidFill>
              </a:defRPr>
            </a:lvl2pPr>
            <a:lvl3pPr marL="844073" indent="0" algn="ctr">
              <a:buNone/>
              <a:defRPr>
                <a:solidFill>
                  <a:schemeClr val="tx1">
                    <a:tint val="75000"/>
                  </a:schemeClr>
                </a:solidFill>
              </a:defRPr>
            </a:lvl3pPr>
            <a:lvl4pPr marL="1266110" indent="0" algn="ctr">
              <a:buNone/>
              <a:defRPr>
                <a:solidFill>
                  <a:schemeClr val="tx1">
                    <a:tint val="75000"/>
                  </a:schemeClr>
                </a:solidFill>
              </a:defRPr>
            </a:lvl4pPr>
            <a:lvl5pPr marL="1688145" indent="0" algn="ctr">
              <a:buNone/>
              <a:defRPr>
                <a:solidFill>
                  <a:schemeClr val="tx1">
                    <a:tint val="75000"/>
                  </a:schemeClr>
                </a:solidFill>
              </a:defRPr>
            </a:lvl5pPr>
            <a:lvl6pPr marL="2110183" indent="0" algn="ctr">
              <a:buNone/>
              <a:defRPr>
                <a:solidFill>
                  <a:schemeClr val="tx1">
                    <a:tint val="75000"/>
                  </a:schemeClr>
                </a:solidFill>
              </a:defRPr>
            </a:lvl6pPr>
            <a:lvl7pPr marL="2532218" indent="0" algn="ctr">
              <a:buNone/>
              <a:defRPr>
                <a:solidFill>
                  <a:schemeClr val="tx1">
                    <a:tint val="75000"/>
                  </a:schemeClr>
                </a:solidFill>
              </a:defRPr>
            </a:lvl7pPr>
            <a:lvl8pPr marL="2954255" indent="0" algn="ctr">
              <a:buNone/>
              <a:defRPr>
                <a:solidFill>
                  <a:schemeClr val="tx1">
                    <a:tint val="75000"/>
                  </a:schemeClr>
                </a:solidFill>
              </a:defRPr>
            </a:lvl8pPr>
            <a:lvl9pPr marL="337629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EAF2BE2-191A-4FC3-9DFD-4DC7D690DB31}"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22073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B8E737F-2ADF-4983-9A45-C64C0FC5750B}"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6949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71"/>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71"/>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0276001-55C7-4056-ABCF-3E9A5981BE64}"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1301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4472" y="158429"/>
            <a:ext cx="9361041" cy="6408713"/>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26490453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4DF0571-EDE4-4838-B223-75ED95077A7F}"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4047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1B9096-3557-47C8-A429-EB92C3CBD9DD}"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832218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5852A19-CC96-4019-A77B-796C567F50E9}"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79139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73230E5-2F10-415B-BEB7-D03E592DC06E}"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73452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ADE027-611C-444A-B68C-D67BCBBCEA1B}"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86437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CC06F8E-443E-4E9B-B2BA-C90C39F2075C}"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322513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F7576A9-7AC0-4548-93FB-280416092D68}"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45128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E272E2-A1B2-4A95-86A3-62433DACB5F8}"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78196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2EA800B-3A59-4B09-A70A-4F3DE8B38893}"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2927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537A2F7-BE5C-4E06-AE02-6893B28540D6}"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736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3B6C7D8-7FA7-4446-8078-1AEE47BFA2C1}"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9765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D735AC-C3FE-4743-9BF4-62445728CDB4}"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376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344507" y="1312885"/>
            <a:ext cx="9217025" cy="2836863"/>
          </a:xfrm>
          <a:prstGeom prst="rect">
            <a:avLst/>
          </a:prstGeom>
          <a:solidFill>
            <a:srgbClr val="000099"/>
          </a:solidFill>
          <a:ln>
            <a:noFill/>
          </a:ln>
          <a:extLst>
            <a:ext uri="{91240B29-F687-4F45-9708-019B960494DF}">
              <a14:hiddenLine xmlns:a14="http://schemas.microsoft.com/office/drawing/2010/main" w="57150">
                <a:solidFill>
                  <a:srgbClr val="000000"/>
                </a:solidFill>
                <a:miter lim="800000"/>
                <a:headEnd/>
                <a:tailEnd/>
              </a14:hiddenLine>
            </a:ext>
          </a:extLst>
        </p:spPr>
        <p:txBody>
          <a:bodyPr lIns="0" tIns="45709" rIns="0" bIns="45709" anchor="ctr"/>
          <a:lstStyle/>
          <a:p>
            <a:pPr algn="ctr" eaLnBrk="0" fontAlgn="base" hangingPunct="0">
              <a:spcBef>
                <a:spcPct val="0"/>
              </a:spcBef>
              <a:spcAft>
                <a:spcPct val="0"/>
              </a:spcAft>
            </a:pPr>
            <a:endParaRPr lang="ja-JP" altLang="ja-JP" sz="3200" b="1" dirty="0">
              <a:solidFill>
                <a:srgbClr val="000000"/>
              </a:solidFill>
              <a:latin typeface="HG丸ｺﾞｼｯｸM-PRO" pitchFamily="50" charset="-128"/>
              <a:ea typeface="HG丸ｺﾞｼｯｸM-PRO" pitchFamily="50" charset="-128"/>
            </a:endParaRPr>
          </a:p>
        </p:txBody>
      </p:sp>
      <p:sp>
        <p:nvSpPr>
          <p:cNvPr id="5" name="AutoShape 8"/>
          <p:cNvSpPr>
            <a:spLocks noChangeArrowheads="1"/>
          </p:cNvSpPr>
          <p:nvPr userDrawn="1"/>
        </p:nvSpPr>
        <p:spPr bwMode="auto">
          <a:xfrm>
            <a:off x="776288" y="1841525"/>
            <a:ext cx="8280400" cy="1781175"/>
          </a:xfrm>
          <a:prstGeom prst="roundRect">
            <a:avLst>
              <a:gd name="adj" fmla="val 50000"/>
            </a:avLst>
          </a:prstGeom>
          <a:solidFill>
            <a:srgbClr val="FFFFFF"/>
          </a:solidFill>
          <a:ln>
            <a:noFill/>
          </a:ln>
          <a:extLst/>
        </p:spPr>
        <p:txBody>
          <a:bodyPr lIns="0" tIns="45709" rIns="0" bIns="45709" anchor="ctr"/>
          <a:lstStyle/>
          <a:p>
            <a:pPr algn="ctr" eaLnBrk="0" fontAlgn="base" hangingPunct="0">
              <a:spcBef>
                <a:spcPct val="0"/>
              </a:spcBef>
              <a:spcAft>
                <a:spcPct val="0"/>
              </a:spcAft>
              <a:defRPr/>
            </a:pPr>
            <a:endParaRPr lang="ja-JP" altLang="ja-JP" sz="2600" dirty="0">
              <a:solidFill>
                <a:srgbClr val="000099"/>
              </a:solidFill>
              <a:effectLst>
                <a:outerShdw blurRad="38100" dist="38100" dir="2700000" algn="tl">
                  <a:srgbClr val="C0C0C0"/>
                </a:outerShdw>
              </a:effectLst>
              <a:latin typeface="HGS創英角ｺﾞｼｯｸUB" pitchFamily="50" charset="-128"/>
              <a:ea typeface="HGS創英角ｺﾞｼｯｸUB" pitchFamily="50" charset="-128"/>
            </a:endParaRPr>
          </a:p>
        </p:txBody>
      </p:sp>
      <p:pic>
        <p:nvPicPr>
          <p:cNvPr id="6" name="Picture 7" descr="kante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3051" y="4221199"/>
            <a:ext cx="3357563"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742950" y="198886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4547974" y="4469607"/>
            <a:ext cx="5013559" cy="1752600"/>
          </a:xfrm>
        </p:spPr>
        <p:txBody>
          <a:bodyPr/>
          <a:lstStyle>
            <a:lvl1pPr marL="0" indent="0" algn="l">
              <a:buNone/>
              <a:defRPr>
                <a:solidFill>
                  <a:schemeClr val="tx1"/>
                </a:solidFill>
              </a:defRPr>
            </a:lvl1pPr>
            <a:lvl2pPr marL="456978" indent="0" algn="ctr">
              <a:buNone/>
              <a:defRPr>
                <a:solidFill>
                  <a:schemeClr val="tx1">
                    <a:tint val="75000"/>
                  </a:schemeClr>
                </a:solidFill>
              </a:defRPr>
            </a:lvl2pPr>
            <a:lvl3pPr marL="913958" indent="0" algn="ctr">
              <a:buNone/>
              <a:defRPr>
                <a:solidFill>
                  <a:schemeClr val="tx1">
                    <a:tint val="75000"/>
                  </a:schemeClr>
                </a:solidFill>
              </a:defRPr>
            </a:lvl3pPr>
            <a:lvl4pPr marL="1370937" indent="0" algn="ctr">
              <a:buNone/>
              <a:defRPr>
                <a:solidFill>
                  <a:schemeClr val="tx1">
                    <a:tint val="75000"/>
                  </a:schemeClr>
                </a:solidFill>
              </a:defRPr>
            </a:lvl4pPr>
            <a:lvl5pPr marL="1827917" indent="0" algn="ctr">
              <a:buNone/>
              <a:defRPr>
                <a:solidFill>
                  <a:schemeClr val="tx1">
                    <a:tint val="75000"/>
                  </a:schemeClr>
                </a:solidFill>
              </a:defRPr>
            </a:lvl5pPr>
            <a:lvl6pPr marL="2284896" indent="0" algn="ctr">
              <a:buNone/>
              <a:defRPr>
                <a:solidFill>
                  <a:schemeClr val="tx1">
                    <a:tint val="75000"/>
                  </a:schemeClr>
                </a:solidFill>
              </a:defRPr>
            </a:lvl6pPr>
            <a:lvl7pPr marL="2741874" indent="0" algn="ctr">
              <a:buNone/>
              <a:defRPr>
                <a:solidFill>
                  <a:schemeClr val="tx1">
                    <a:tint val="75000"/>
                  </a:schemeClr>
                </a:solidFill>
              </a:defRPr>
            </a:lvl7pPr>
            <a:lvl8pPr marL="3198855" indent="0" algn="ctr">
              <a:buNone/>
              <a:defRPr>
                <a:solidFill>
                  <a:schemeClr val="tx1">
                    <a:tint val="75000"/>
                  </a:schemeClr>
                </a:solidFill>
              </a:defRPr>
            </a:lvl8pPr>
            <a:lvl9pPr marL="3655833" indent="0" algn="ctr">
              <a:buNone/>
              <a:defRPr>
                <a:solidFill>
                  <a:schemeClr val="tx1">
                    <a:tint val="75000"/>
                  </a:schemeClr>
                </a:solidFill>
              </a:defRPr>
            </a:lvl9pPr>
          </a:lstStyle>
          <a:p>
            <a:r>
              <a:rPr lang="ja-JP" altLang="en-US" smtClean="0"/>
              <a:t>マスタ サブタイトルの書式設定</a:t>
            </a:r>
            <a:endParaRPr lang="ja-JP" altLang="en-US" dirty="0"/>
          </a:p>
        </p:txBody>
      </p:sp>
      <p:sp>
        <p:nvSpPr>
          <p:cNvPr id="7" name="日付プレースホルダ 3"/>
          <p:cNvSpPr>
            <a:spLocks noGrp="1"/>
          </p:cNvSpPr>
          <p:nvPr>
            <p:ph type="dt" sz="half" idx="10"/>
          </p:nvPr>
        </p:nvSpPr>
        <p:spPr>
          <a:xfrm>
            <a:off x="3175" y="6578636"/>
            <a:ext cx="2311400" cy="271463"/>
          </a:xfrm>
        </p:spPr>
        <p:txBody>
          <a:bodyPr/>
          <a:lstStyle>
            <a:lvl1pPr>
              <a:defRPr b="1"/>
            </a:lvl1pPr>
          </a:lstStyle>
          <a:p>
            <a:pPr>
              <a:defRPr/>
            </a:pPr>
            <a:fld id="{CCC45CA2-35D1-466E-BA2E-D23832F5DBBB}" type="datetime1">
              <a:rPr lang="ja-JP" altLang="en-US" smtClean="0"/>
              <a:pPr>
                <a:defRPr/>
              </a:pPr>
              <a:t>2015/6/15</a:t>
            </a:fld>
            <a:endParaRPr lang="ja-JP" altLang="en-US" dirty="0"/>
          </a:p>
        </p:txBody>
      </p:sp>
      <p:sp>
        <p:nvSpPr>
          <p:cNvPr id="8" name="フッター プレースホルダ 4"/>
          <p:cNvSpPr>
            <a:spLocks noGrp="1"/>
          </p:cNvSpPr>
          <p:nvPr>
            <p:ph type="ftr" sz="quarter" idx="11"/>
          </p:nvPr>
        </p:nvSpPr>
        <p:spPr>
          <a:xfrm>
            <a:off x="3384550" y="6578636"/>
            <a:ext cx="3136900" cy="271463"/>
          </a:xfrm>
        </p:spPr>
        <p:txBody>
          <a:bodyPr/>
          <a:lstStyle>
            <a:lvl1pPr>
              <a:defRPr b="1"/>
            </a:lvl1pPr>
          </a:lstStyle>
          <a:p>
            <a:pPr>
              <a:defRPr/>
            </a:pPr>
            <a:endParaRPr lang="ja-JP" altLang="en-US" dirty="0"/>
          </a:p>
        </p:txBody>
      </p:sp>
      <p:sp>
        <p:nvSpPr>
          <p:cNvPr id="9" name="スライド番号プレースホルダ 5"/>
          <p:cNvSpPr>
            <a:spLocks noGrp="1"/>
          </p:cNvSpPr>
          <p:nvPr>
            <p:ph type="sldNum" sz="quarter" idx="12"/>
          </p:nvPr>
        </p:nvSpPr>
        <p:spPr>
          <a:xfrm>
            <a:off x="7591425" y="6578636"/>
            <a:ext cx="2311400" cy="271463"/>
          </a:xfrm>
        </p:spPr>
        <p:txBody>
          <a:bodyPr/>
          <a:lstStyle>
            <a:lvl1pPr>
              <a:defRPr b="1"/>
            </a:lvl1pPr>
          </a:lstStyle>
          <a:p>
            <a:pPr>
              <a:defRPr/>
            </a:pPr>
            <a:fld id="{2D445476-B57F-464F-8319-C26E69740EC0}" type="slidenum">
              <a:rPr lang="ja-JP" altLang="en-US"/>
              <a:pPr>
                <a:defRPr/>
              </a:pPr>
              <a:t>‹#›</a:t>
            </a:fld>
            <a:endParaRPr lang="ja-JP" altLang="en-US" dirty="0"/>
          </a:p>
        </p:txBody>
      </p:sp>
    </p:spTree>
    <p:extLst>
      <p:ext uri="{BB962C8B-B14F-4D97-AF65-F5344CB8AC3E}">
        <p14:creationId xmlns:p14="http://schemas.microsoft.com/office/powerpoint/2010/main" val="2574118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485775"/>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9255"/>
            <a:ext cx="8915400" cy="565675"/>
          </a:xfrm>
        </p:spPr>
        <p:txBody>
          <a:bodyPr/>
          <a:lstStyle>
            <a:lvl1pPr>
              <a:defRPr sz="320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95300" y="638712"/>
            <a:ext cx="8915400" cy="4525963"/>
          </a:xfrm>
        </p:spPr>
        <p:txBody>
          <a:bodyPr/>
          <a:lstStyle>
            <a:lvl1pPr>
              <a:defRPr sz="23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7" name="日付プレースホルダ 3"/>
          <p:cNvSpPr>
            <a:spLocks noGrp="1"/>
          </p:cNvSpPr>
          <p:nvPr>
            <p:ph type="dt" sz="half" idx="10"/>
          </p:nvPr>
        </p:nvSpPr>
        <p:spPr/>
        <p:txBody>
          <a:bodyPr/>
          <a:lstStyle>
            <a:lvl1pPr>
              <a:defRPr b="1"/>
            </a:lvl1pPr>
          </a:lstStyle>
          <a:p>
            <a:pPr>
              <a:defRPr/>
            </a:pPr>
            <a:fld id="{25B5BDC9-CFA5-468C-B561-931F7A156858}" type="datetime1">
              <a:rPr lang="ja-JP" altLang="en-US" smtClean="0"/>
              <a:pPr>
                <a:defRPr/>
              </a:pPr>
              <a:t>2015/6/15</a:t>
            </a:fld>
            <a:endParaRPr lang="ja-JP" altLang="en-US" dirty="0"/>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1"/>
            </a:lvl1pPr>
          </a:lstStyle>
          <a:p>
            <a:pPr>
              <a:defRPr/>
            </a:pPr>
            <a:fld id="{10AC68E9-93AC-4EE7-A0E0-E98C161A901A}" type="slidenum">
              <a:rPr lang="ja-JP" altLang="en-US"/>
              <a:pPr>
                <a:defRPr/>
              </a:pPr>
              <a:t>‹#›</a:t>
            </a:fld>
            <a:endParaRPr lang="ja-JP" altLang="en-US" dirty="0"/>
          </a:p>
        </p:txBody>
      </p:sp>
    </p:spTree>
    <p:extLst>
      <p:ext uri="{BB962C8B-B14F-4D97-AF65-F5344CB8AC3E}">
        <p14:creationId xmlns:p14="http://schemas.microsoft.com/office/powerpoint/2010/main" val="3564753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4" name="正方形/長方形 5"/>
          <p:cNvGrpSpPr>
            <a:grpSpLocks/>
          </p:cNvGrpSpPr>
          <p:nvPr userDrawn="1"/>
        </p:nvGrpSpPr>
        <p:grpSpPr bwMode="auto">
          <a:xfrm>
            <a:off x="0" y="5094288"/>
            <a:ext cx="9906000" cy="177800"/>
            <a:chOff x="-4" y="276"/>
            <a:chExt cx="5764" cy="112"/>
          </a:xfrm>
        </p:grpSpPr>
        <p:pic>
          <p:nvPicPr>
            <p:cNvPr id="5"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782506" y="4406947"/>
            <a:ext cx="8420100" cy="687273"/>
          </a:xfrm>
        </p:spPr>
        <p:txBody>
          <a:bodyPr anchor="t"/>
          <a:lstStyle>
            <a:lvl1pPr algn="l">
              <a:defRPr sz="4000" b="1" cap="all"/>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1307595" y="5272008"/>
            <a:ext cx="7895011" cy="707871"/>
          </a:xfrm>
        </p:spPr>
        <p:txBody>
          <a:bodyPr/>
          <a:lstStyle>
            <a:lvl1pPr marL="0" indent="0">
              <a:buNone/>
              <a:defRPr sz="2000">
                <a:solidFill>
                  <a:schemeClr val="tx1">
                    <a:tint val="75000"/>
                  </a:schemeClr>
                </a:solidFill>
              </a:defRPr>
            </a:lvl1pPr>
            <a:lvl2pPr marL="456978" indent="0">
              <a:buNone/>
              <a:defRPr sz="1800">
                <a:solidFill>
                  <a:schemeClr val="tx1">
                    <a:tint val="75000"/>
                  </a:schemeClr>
                </a:solidFill>
              </a:defRPr>
            </a:lvl2pPr>
            <a:lvl3pPr marL="913958" indent="0">
              <a:buNone/>
              <a:defRPr sz="1600">
                <a:solidFill>
                  <a:schemeClr val="tx1">
                    <a:tint val="75000"/>
                  </a:schemeClr>
                </a:solidFill>
              </a:defRPr>
            </a:lvl3pPr>
            <a:lvl4pPr marL="1370937" indent="0">
              <a:buNone/>
              <a:defRPr sz="1400">
                <a:solidFill>
                  <a:schemeClr val="tx1">
                    <a:tint val="75000"/>
                  </a:schemeClr>
                </a:solidFill>
              </a:defRPr>
            </a:lvl4pPr>
            <a:lvl5pPr marL="1827917" indent="0">
              <a:buNone/>
              <a:defRPr sz="1400">
                <a:solidFill>
                  <a:schemeClr val="tx1">
                    <a:tint val="75000"/>
                  </a:schemeClr>
                </a:solidFill>
              </a:defRPr>
            </a:lvl5pPr>
            <a:lvl6pPr marL="2284896" indent="0">
              <a:buNone/>
              <a:defRPr sz="1400">
                <a:solidFill>
                  <a:schemeClr val="tx1">
                    <a:tint val="75000"/>
                  </a:schemeClr>
                </a:solidFill>
              </a:defRPr>
            </a:lvl6pPr>
            <a:lvl7pPr marL="2741874" indent="0">
              <a:buNone/>
              <a:defRPr sz="1400">
                <a:solidFill>
                  <a:schemeClr val="tx1">
                    <a:tint val="75000"/>
                  </a:schemeClr>
                </a:solidFill>
              </a:defRPr>
            </a:lvl7pPr>
            <a:lvl8pPr marL="3198855" indent="0">
              <a:buNone/>
              <a:defRPr sz="1400">
                <a:solidFill>
                  <a:schemeClr val="tx1">
                    <a:tint val="75000"/>
                  </a:schemeClr>
                </a:solidFill>
              </a:defRPr>
            </a:lvl8pPr>
            <a:lvl9pPr marL="3655833" indent="0">
              <a:buNone/>
              <a:defRPr sz="1400">
                <a:solidFill>
                  <a:schemeClr val="tx1">
                    <a:tint val="75000"/>
                  </a:schemeClr>
                </a:solidFill>
              </a:defRPr>
            </a:lvl9pPr>
          </a:lstStyle>
          <a:p>
            <a:pPr lvl="0"/>
            <a:r>
              <a:rPr lang="ja-JP" altLang="en-US" smtClean="0"/>
              <a:t>マスタ テキストの書式設定</a:t>
            </a:r>
          </a:p>
        </p:txBody>
      </p:sp>
      <p:sp>
        <p:nvSpPr>
          <p:cNvPr id="7" name="日付プレースホルダ 3"/>
          <p:cNvSpPr>
            <a:spLocks noGrp="1"/>
          </p:cNvSpPr>
          <p:nvPr>
            <p:ph type="dt" sz="half" idx="10"/>
          </p:nvPr>
        </p:nvSpPr>
        <p:spPr/>
        <p:txBody>
          <a:bodyPr/>
          <a:lstStyle>
            <a:lvl1pPr>
              <a:defRPr b="1"/>
            </a:lvl1pPr>
          </a:lstStyle>
          <a:p>
            <a:pPr>
              <a:defRPr/>
            </a:pPr>
            <a:fld id="{D6103456-2B4F-45A1-A149-B14B0F209FE1}" type="datetime1">
              <a:rPr lang="ja-JP" altLang="en-US" smtClean="0"/>
              <a:pPr>
                <a:defRPr/>
              </a:pPr>
              <a:t>2015/6/15</a:t>
            </a:fld>
            <a:endParaRPr lang="ja-JP" altLang="en-US" dirty="0"/>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dirty="0"/>
          </a:p>
        </p:txBody>
      </p:sp>
      <p:sp>
        <p:nvSpPr>
          <p:cNvPr id="9" name="スライド番号プレースホルダ 5"/>
          <p:cNvSpPr>
            <a:spLocks noGrp="1"/>
          </p:cNvSpPr>
          <p:nvPr>
            <p:ph type="sldNum" sz="quarter" idx="12"/>
          </p:nvPr>
        </p:nvSpPr>
        <p:spPr/>
        <p:txBody>
          <a:bodyPr/>
          <a:lstStyle>
            <a:lvl1pPr>
              <a:defRPr b="1"/>
            </a:lvl1pPr>
          </a:lstStyle>
          <a:p>
            <a:pPr>
              <a:defRPr/>
            </a:pPr>
            <a:fld id="{DBE5BC0F-9075-43EC-BDF5-BA527F928988}" type="slidenum">
              <a:rPr lang="ja-JP" altLang="en-US"/>
              <a:pPr>
                <a:defRPr/>
              </a:pPr>
              <a:t>‹#›</a:t>
            </a:fld>
            <a:endParaRPr lang="ja-JP" altLang="en-US" dirty="0"/>
          </a:p>
        </p:txBody>
      </p:sp>
    </p:spTree>
    <p:extLst>
      <p:ext uri="{BB962C8B-B14F-4D97-AF65-F5344CB8AC3E}">
        <p14:creationId xmlns:p14="http://schemas.microsoft.com/office/powerpoint/2010/main" val="4121674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5" name="正方形/長方形 5"/>
          <p:cNvGrpSpPr>
            <a:grpSpLocks/>
          </p:cNvGrpSpPr>
          <p:nvPr userDrawn="1"/>
        </p:nvGrpSpPr>
        <p:grpSpPr bwMode="auto">
          <a:xfrm>
            <a:off x="0" y="485775"/>
            <a:ext cx="9906000" cy="177800"/>
            <a:chOff x="-4" y="276"/>
            <a:chExt cx="5764" cy="112"/>
          </a:xfrm>
        </p:grpSpPr>
        <p:pic>
          <p:nvPicPr>
            <p:cNvPr id="6"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41"/>
            <a:ext cx="8915400" cy="521605"/>
          </a:xfrm>
        </p:spPr>
        <p:txBody>
          <a:bodyPr/>
          <a:lstStyle>
            <a:lvl1pPr>
              <a:defRPr sz="3200"/>
            </a:lvl1pPr>
          </a:lstStyle>
          <a:p>
            <a:r>
              <a:rPr lang="ja-JP" altLang="en-US" smtClean="0"/>
              <a:t>マスタ タイトルの書式設定</a:t>
            </a:r>
            <a:endParaRPr lang="ja-JP" altLang="en-US" dirty="0"/>
          </a:p>
        </p:txBody>
      </p:sp>
      <p:sp>
        <p:nvSpPr>
          <p:cNvPr id="3" name="コンテンツ プレースホルダ 2"/>
          <p:cNvSpPr>
            <a:spLocks noGrp="1"/>
          </p:cNvSpPr>
          <p:nvPr>
            <p:ph sz="half" idx="1"/>
          </p:nvPr>
        </p:nvSpPr>
        <p:spPr>
          <a:xfrm>
            <a:off x="317505" y="61325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5035569" y="613254"/>
            <a:ext cx="4642975" cy="4525963"/>
          </a:xfrm>
        </p:spPr>
        <p:txBody>
          <a:bodyPr/>
          <a:lstStyle>
            <a:lvl1pPr>
              <a:defRPr sz="23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 3"/>
          <p:cNvSpPr>
            <a:spLocks noGrp="1"/>
          </p:cNvSpPr>
          <p:nvPr>
            <p:ph type="dt" sz="half" idx="10"/>
          </p:nvPr>
        </p:nvSpPr>
        <p:spPr/>
        <p:txBody>
          <a:bodyPr/>
          <a:lstStyle>
            <a:lvl1pPr>
              <a:defRPr b="1"/>
            </a:lvl1pPr>
          </a:lstStyle>
          <a:p>
            <a:pPr>
              <a:defRPr/>
            </a:pPr>
            <a:fld id="{6A58AB3A-6228-4BAF-A864-3C0FA5F5B749}" type="datetime1">
              <a:rPr lang="ja-JP" altLang="en-US" smtClean="0"/>
              <a:pPr>
                <a:defRPr/>
              </a:pPr>
              <a:t>2015/6/15</a:t>
            </a:fld>
            <a:endParaRPr lang="ja-JP" altLang="en-US" dirty="0"/>
          </a:p>
        </p:txBody>
      </p:sp>
      <p:sp>
        <p:nvSpPr>
          <p:cNvPr id="9" name="フッター プレースホルダ 4"/>
          <p:cNvSpPr>
            <a:spLocks noGrp="1"/>
          </p:cNvSpPr>
          <p:nvPr>
            <p:ph type="ftr" sz="quarter" idx="11"/>
          </p:nvPr>
        </p:nvSpPr>
        <p:spPr/>
        <p:txBody>
          <a:bodyPr/>
          <a:lstStyle>
            <a:lvl1pPr>
              <a:defRPr b="1"/>
            </a:lvl1pPr>
          </a:lstStyle>
          <a:p>
            <a:pPr>
              <a:defRPr/>
            </a:pPr>
            <a:endParaRPr lang="ja-JP" altLang="en-US" dirty="0"/>
          </a:p>
        </p:txBody>
      </p:sp>
      <p:sp>
        <p:nvSpPr>
          <p:cNvPr id="10" name="スライド番号プレースホルダ 5"/>
          <p:cNvSpPr>
            <a:spLocks noGrp="1"/>
          </p:cNvSpPr>
          <p:nvPr>
            <p:ph type="sldNum" sz="quarter" idx="12"/>
          </p:nvPr>
        </p:nvSpPr>
        <p:spPr/>
        <p:txBody>
          <a:bodyPr/>
          <a:lstStyle>
            <a:lvl1pPr>
              <a:defRPr b="1"/>
            </a:lvl1pPr>
          </a:lstStyle>
          <a:p>
            <a:pPr>
              <a:defRPr/>
            </a:pPr>
            <a:fld id="{CAF41D7E-C796-4F52-A3A2-46F66FD8B4E9}" type="slidenum">
              <a:rPr lang="ja-JP" altLang="en-US"/>
              <a:pPr>
                <a:defRPr/>
              </a:pPr>
              <a:t>‹#›</a:t>
            </a:fld>
            <a:endParaRPr lang="ja-JP" altLang="en-US" dirty="0"/>
          </a:p>
        </p:txBody>
      </p:sp>
    </p:spTree>
    <p:extLst>
      <p:ext uri="{BB962C8B-B14F-4D97-AF65-F5344CB8AC3E}">
        <p14:creationId xmlns:p14="http://schemas.microsoft.com/office/powerpoint/2010/main" val="14010868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grpSp>
        <p:nvGrpSpPr>
          <p:cNvPr id="3" name="正方形/長方形 5"/>
          <p:cNvGrpSpPr>
            <a:grpSpLocks/>
          </p:cNvGrpSpPr>
          <p:nvPr userDrawn="1"/>
        </p:nvGrpSpPr>
        <p:grpSpPr bwMode="auto">
          <a:xfrm>
            <a:off x="0" y="485775"/>
            <a:ext cx="9906000" cy="177800"/>
            <a:chOff x="-4" y="276"/>
            <a:chExt cx="5764" cy="112"/>
          </a:xfrm>
        </p:grpSpPr>
        <p:pic>
          <p:nvPicPr>
            <p:cNvPr id="4"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2" name="タイトル 1"/>
          <p:cNvSpPr>
            <a:spLocks noGrp="1"/>
          </p:cNvSpPr>
          <p:nvPr>
            <p:ph type="title"/>
          </p:nvPr>
        </p:nvSpPr>
        <p:spPr>
          <a:xfrm>
            <a:off x="495300" y="8643"/>
            <a:ext cx="8915400" cy="521605"/>
          </a:xfrm>
        </p:spPr>
        <p:txBody>
          <a:bodyPr/>
          <a:lstStyle>
            <a:lvl1pPr>
              <a:defRPr sz="3200"/>
            </a:lvl1pPr>
          </a:lstStyle>
          <a:p>
            <a:r>
              <a:rPr lang="ja-JP" altLang="en-US" smtClean="0"/>
              <a:t>マスタ タイトルの書式設定</a:t>
            </a:r>
            <a:endParaRPr lang="ja-JP" altLang="en-US" dirty="0"/>
          </a:p>
        </p:txBody>
      </p:sp>
      <p:sp>
        <p:nvSpPr>
          <p:cNvPr id="6" name="日付プレースホルダ 3"/>
          <p:cNvSpPr>
            <a:spLocks noGrp="1"/>
          </p:cNvSpPr>
          <p:nvPr>
            <p:ph type="dt" sz="half" idx="10"/>
          </p:nvPr>
        </p:nvSpPr>
        <p:spPr/>
        <p:txBody>
          <a:bodyPr/>
          <a:lstStyle>
            <a:lvl1pPr>
              <a:defRPr b="1"/>
            </a:lvl1pPr>
          </a:lstStyle>
          <a:p>
            <a:pPr>
              <a:defRPr/>
            </a:pPr>
            <a:fld id="{DBCD0384-7C97-4756-B47C-C6A116224186}" type="datetime1">
              <a:rPr lang="ja-JP" altLang="en-US" smtClean="0"/>
              <a:pPr>
                <a:defRPr/>
              </a:pPr>
              <a:t>2015/6/15</a:t>
            </a:fld>
            <a:endParaRPr lang="ja-JP" altLang="en-US" dirty="0"/>
          </a:p>
        </p:txBody>
      </p:sp>
      <p:sp>
        <p:nvSpPr>
          <p:cNvPr id="7" name="フッター プレースホルダ 4"/>
          <p:cNvSpPr>
            <a:spLocks noGrp="1"/>
          </p:cNvSpPr>
          <p:nvPr>
            <p:ph type="ftr" sz="quarter" idx="11"/>
          </p:nvPr>
        </p:nvSpPr>
        <p:spPr/>
        <p:txBody>
          <a:bodyPr/>
          <a:lstStyle>
            <a:lvl1pPr>
              <a:defRPr b="1"/>
            </a:lvl1pPr>
          </a:lstStyle>
          <a:p>
            <a:pPr>
              <a:defRPr/>
            </a:pPr>
            <a:endParaRPr lang="ja-JP" altLang="en-US" dirty="0"/>
          </a:p>
        </p:txBody>
      </p:sp>
      <p:sp>
        <p:nvSpPr>
          <p:cNvPr id="8" name="スライド番号プレースホルダ 5"/>
          <p:cNvSpPr>
            <a:spLocks noGrp="1"/>
          </p:cNvSpPr>
          <p:nvPr>
            <p:ph type="sldNum" sz="quarter" idx="12"/>
          </p:nvPr>
        </p:nvSpPr>
        <p:spPr/>
        <p:txBody>
          <a:bodyPr/>
          <a:lstStyle>
            <a:lvl1pPr>
              <a:defRPr b="1"/>
            </a:lvl1pPr>
          </a:lstStyle>
          <a:p>
            <a:pPr>
              <a:defRPr/>
            </a:pPr>
            <a:fld id="{067EFC52-C34A-4A1B-879C-F7681BFACCAD}" type="slidenum">
              <a:rPr lang="ja-JP" altLang="en-US"/>
              <a:pPr>
                <a:defRPr/>
              </a:pPr>
              <a:t>‹#›</a:t>
            </a:fld>
            <a:endParaRPr lang="ja-JP" altLang="en-US" dirty="0"/>
          </a:p>
        </p:txBody>
      </p:sp>
    </p:spTree>
    <p:extLst>
      <p:ext uri="{BB962C8B-B14F-4D97-AF65-F5344CB8AC3E}">
        <p14:creationId xmlns:p14="http://schemas.microsoft.com/office/powerpoint/2010/main" val="1658836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98E4E200-FD44-43D4-BCB3-7D01ECEC8FD9}" type="datetime1">
              <a:rPr lang="ja-JP" altLang="en-US" smtClean="0"/>
              <a:pPr>
                <a:defRPr/>
              </a:pPr>
              <a:t>2015/6/15</a:t>
            </a:fld>
            <a:endParaRPr lang="ja-JP" altLang="en-US" dirty="0"/>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dirty="0"/>
          </a:p>
        </p:txBody>
      </p:sp>
      <p:sp>
        <p:nvSpPr>
          <p:cNvPr id="4" name="スライド番号プレースホルダ 5"/>
          <p:cNvSpPr>
            <a:spLocks noGrp="1"/>
          </p:cNvSpPr>
          <p:nvPr>
            <p:ph type="sldNum" sz="quarter" idx="12"/>
          </p:nvPr>
        </p:nvSpPr>
        <p:spPr/>
        <p:txBody>
          <a:bodyPr/>
          <a:lstStyle>
            <a:lvl1pPr>
              <a:defRPr b="1"/>
            </a:lvl1pPr>
          </a:lstStyle>
          <a:p>
            <a:pPr>
              <a:defRPr/>
            </a:pPr>
            <a:fld id="{9BE91C65-3B68-4B3B-A815-6062B9331FB3}" type="slidenum">
              <a:rPr lang="ja-JP" altLang="en-US"/>
              <a:pPr>
                <a:defRPr/>
              </a:pPr>
              <a:t>‹#›</a:t>
            </a:fld>
            <a:endParaRPr lang="ja-JP" altLang="en-US" dirty="0"/>
          </a:p>
        </p:txBody>
      </p:sp>
    </p:spTree>
    <p:extLst>
      <p:ext uri="{BB962C8B-B14F-4D97-AF65-F5344CB8AC3E}">
        <p14:creationId xmlns:p14="http://schemas.microsoft.com/office/powerpoint/2010/main" val="388356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3"/>
            <a:ext cx="8420100" cy="1362075"/>
          </a:xfrm>
        </p:spPr>
        <p:txBody>
          <a:bodyPr anchor="t"/>
          <a:lstStyle>
            <a:lvl1pPr algn="l">
              <a:defRPr sz="369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1846">
                <a:solidFill>
                  <a:schemeClr val="tx1">
                    <a:tint val="75000"/>
                  </a:schemeClr>
                </a:solidFill>
              </a:defRPr>
            </a:lvl1pPr>
            <a:lvl2pPr marL="422037" indent="0">
              <a:buNone/>
              <a:defRPr sz="1662">
                <a:solidFill>
                  <a:schemeClr val="tx1">
                    <a:tint val="75000"/>
                  </a:schemeClr>
                </a:solidFill>
              </a:defRPr>
            </a:lvl2pPr>
            <a:lvl3pPr marL="844073" indent="0">
              <a:buNone/>
              <a:defRPr sz="1477">
                <a:solidFill>
                  <a:schemeClr val="tx1">
                    <a:tint val="75000"/>
                  </a:schemeClr>
                </a:solidFill>
              </a:defRPr>
            </a:lvl3pPr>
            <a:lvl4pPr marL="1266110" indent="0">
              <a:buNone/>
              <a:defRPr sz="1292">
                <a:solidFill>
                  <a:schemeClr val="tx1">
                    <a:tint val="75000"/>
                  </a:schemeClr>
                </a:solidFill>
              </a:defRPr>
            </a:lvl4pPr>
            <a:lvl5pPr marL="1688145" indent="0">
              <a:buNone/>
              <a:defRPr sz="1292">
                <a:solidFill>
                  <a:schemeClr val="tx1">
                    <a:tint val="75000"/>
                  </a:schemeClr>
                </a:solidFill>
              </a:defRPr>
            </a:lvl5pPr>
            <a:lvl6pPr marL="2110183" indent="0">
              <a:buNone/>
              <a:defRPr sz="1292">
                <a:solidFill>
                  <a:schemeClr val="tx1">
                    <a:tint val="75000"/>
                  </a:schemeClr>
                </a:solidFill>
              </a:defRPr>
            </a:lvl6pPr>
            <a:lvl7pPr marL="2532218" indent="0">
              <a:buNone/>
              <a:defRPr sz="1292">
                <a:solidFill>
                  <a:schemeClr val="tx1">
                    <a:tint val="75000"/>
                  </a:schemeClr>
                </a:solidFill>
              </a:defRPr>
            </a:lvl7pPr>
            <a:lvl8pPr marL="2954255" indent="0">
              <a:buNone/>
              <a:defRPr sz="1292">
                <a:solidFill>
                  <a:schemeClr val="tx1">
                    <a:tint val="75000"/>
                  </a:schemeClr>
                </a:solidFill>
              </a:defRPr>
            </a:lvl8pPr>
            <a:lvl9pPr marL="3376292"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723DFE2-6971-42E4-B9BF-6FA6B28AEFD3}"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60356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fld id="{DBCB4022-A140-44AB-9319-77F3F7506D76}" type="datetime1">
              <a:rPr lang="ja-JP" altLang="en-US" smtClean="0"/>
              <a:pPr>
                <a:defRPr/>
              </a:pPr>
              <a:t>2015/6/15</a:t>
            </a:fld>
            <a:endParaRPr lang="ja-JP" altLang="en-US" dirty="0"/>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dirty="0"/>
          </a:p>
        </p:txBody>
      </p:sp>
    </p:spTree>
    <p:extLst>
      <p:ext uri="{BB962C8B-B14F-4D97-AF65-F5344CB8AC3E}">
        <p14:creationId xmlns:p14="http://schemas.microsoft.com/office/powerpoint/2010/main" val="365783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grpSp>
        <p:nvGrpSpPr>
          <p:cNvPr id="2" name="正方形/長方形 5"/>
          <p:cNvGrpSpPr>
            <a:grpSpLocks/>
          </p:cNvGrpSpPr>
          <p:nvPr userDrawn="1"/>
        </p:nvGrpSpPr>
        <p:grpSpPr bwMode="auto">
          <a:xfrm>
            <a:off x="0" y="485775"/>
            <a:ext cx="9906000" cy="177800"/>
            <a:chOff x="-4" y="276"/>
            <a:chExt cx="5764" cy="112"/>
          </a:xfrm>
        </p:grpSpPr>
        <p:pic>
          <p:nvPicPr>
            <p:cNvPr id="3" name="正方形/長方形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76"/>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base">
                <a:spcBef>
                  <a:spcPct val="0"/>
                </a:spcBef>
                <a:spcAft>
                  <a:spcPct val="0"/>
                </a:spcAft>
                <a:defRPr/>
              </a:pPr>
              <a:endParaRPr lang="ja-JP" altLang="en-US" sz="2100" b="0" dirty="0">
                <a:solidFill>
                  <a:srgbClr val="000000"/>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5" name="日付プレースホルダー 2"/>
          <p:cNvSpPr>
            <a:spLocks noGrp="1"/>
          </p:cNvSpPr>
          <p:nvPr>
            <p:ph type="dt" sz="half" idx="10"/>
          </p:nvPr>
        </p:nvSpPr>
        <p:spPr/>
        <p:txBody>
          <a:bodyPr/>
          <a:lstStyle>
            <a:lvl1pPr>
              <a:defRPr/>
            </a:lvl1pPr>
          </a:lstStyle>
          <a:p>
            <a:pPr>
              <a:defRPr/>
            </a:pPr>
            <a:fld id="{2B08C0C6-FACA-4681-8C50-E96B197F180E}" type="datetime1">
              <a:rPr lang="ja-JP" altLang="en-US" smtClean="0"/>
              <a:pPr>
                <a:defRPr/>
              </a:pPr>
              <a:t>2015/6/15</a:t>
            </a:fld>
            <a:endParaRPr lang="ja-JP" altLang="en-US" dirty="0"/>
          </a:p>
        </p:txBody>
      </p:sp>
      <p:sp>
        <p:nvSpPr>
          <p:cNvPr id="6"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7" name="スライド番号プレースホルダー 4"/>
          <p:cNvSpPr>
            <a:spLocks noGrp="1"/>
          </p:cNvSpPr>
          <p:nvPr>
            <p:ph type="sldNum" sz="quarter" idx="12"/>
          </p:nvPr>
        </p:nvSpPr>
        <p:spPr/>
        <p:txBody>
          <a:bodyPr/>
          <a:lstStyle>
            <a:lvl1pPr>
              <a:defRPr/>
            </a:lvl1pPr>
          </a:lstStyle>
          <a:p>
            <a:pPr>
              <a:defRPr/>
            </a:pPr>
            <a:fld id="{1687948E-1AE4-4E84-BE0C-E2D0D99BBCA7}" type="slidenum">
              <a:rPr lang="ja-JP" altLang="en-US"/>
              <a:pPr>
                <a:defRPr/>
              </a:pPr>
              <a:t>‹#›</a:t>
            </a:fld>
            <a:endParaRPr lang="ja-JP" altLang="en-US" dirty="0"/>
          </a:p>
        </p:txBody>
      </p:sp>
    </p:spTree>
    <p:extLst>
      <p:ext uri="{BB962C8B-B14F-4D97-AF65-F5344CB8AC3E}">
        <p14:creationId xmlns:p14="http://schemas.microsoft.com/office/powerpoint/2010/main" val="157988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A94191-28D3-4FB7-BAF6-392F38317A3A}"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86934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215" b="1"/>
            </a:lvl1pPr>
            <a:lvl2pPr marL="422037" indent="0">
              <a:buNone/>
              <a:defRPr sz="1846" b="1"/>
            </a:lvl2pPr>
            <a:lvl3pPr marL="844073" indent="0">
              <a:buNone/>
              <a:defRPr sz="1662" b="1"/>
            </a:lvl3pPr>
            <a:lvl4pPr marL="1266110" indent="0">
              <a:buNone/>
              <a:defRPr sz="1477" b="1"/>
            </a:lvl4pPr>
            <a:lvl5pPr marL="1688145" indent="0">
              <a:buNone/>
              <a:defRPr sz="1477" b="1"/>
            </a:lvl5pPr>
            <a:lvl6pPr marL="2110183" indent="0">
              <a:buNone/>
              <a:defRPr sz="1477" b="1"/>
            </a:lvl6pPr>
            <a:lvl7pPr marL="2532218" indent="0">
              <a:buNone/>
              <a:defRPr sz="1477" b="1"/>
            </a:lvl7pPr>
            <a:lvl8pPr marL="2954255" indent="0">
              <a:buNone/>
              <a:defRPr sz="1477" b="1"/>
            </a:lvl8pPr>
            <a:lvl9pPr marL="3376292"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215" b="1"/>
            </a:lvl1pPr>
            <a:lvl2pPr marL="422037" indent="0">
              <a:buNone/>
              <a:defRPr sz="1846" b="1"/>
            </a:lvl2pPr>
            <a:lvl3pPr marL="844073" indent="0">
              <a:buNone/>
              <a:defRPr sz="1662" b="1"/>
            </a:lvl3pPr>
            <a:lvl4pPr marL="1266110" indent="0">
              <a:buNone/>
              <a:defRPr sz="1477" b="1"/>
            </a:lvl4pPr>
            <a:lvl5pPr marL="1688145" indent="0">
              <a:buNone/>
              <a:defRPr sz="1477" b="1"/>
            </a:lvl5pPr>
            <a:lvl6pPr marL="2110183" indent="0">
              <a:buNone/>
              <a:defRPr sz="1477" b="1"/>
            </a:lvl6pPr>
            <a:lvl7pPr marL="2532218" indent="0">
              <a:buNone/>
              <a:defRPr sz="1477" b="1"/>
            </a:lvl7pPr>
            <a:lvl8pPr marL="2954255" indent="0">
              <a:buNone/>
              <a:defRPr sz="1477" b="1"/>
            </a:lvl8pPr>
            <a:lvl9pPr marL="3376292"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B35C5C8-2653-425B-89A1-62F0B78A87AB}"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42919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176A46F-A189-457D-9D88-70B1DA8BE6D4}"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3687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5904E7D-F32E-4479-A6FD-5C838E1D6C18}"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8455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83"/>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5" indent="0">
              <a:buNone/>
              <a:defRPr sz="831"/>
            </a:lvl5pPr>
            <a:lvl6pPr marL="2110183" indent="0">
              <a:buNone/>
              <a:defRPr sz="831"/>
            </a:lvl6pPr>
            <a:lvl7pPr marL="2532218" indent="0">
              <a:buNone/>
              <a:defRPr sz="831"/>
            </a:lvl7pPr>
            <a:lvl8pPr marL="2954255" indent="0">
              <a:buNone/>
              <a:defRPr sz="831"/>
            </a:lvl8pPr>
            <a:lvl9pPr marL="3376292"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A332CD-3E7C-45F6-BD2B-9BBB25A3E211}"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3449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2954"/>
            </a:lvl1pPr>
            <a:lvl2pPr marL="422037" indent="0">
              <a:buNone/>
              <a:defRPr sz="2585"/>
            </a:lvl2pPr>
            <a:lvl3pPr marL="844073" indent="0">
              <a:buNone/>
              <a:defRPr sz="2215"/>
            </a:lvl3pPr>
            <a:lvl4pPr marL="1266110" indent="0">
              <a:buNone/>
              <a:defRPr sz="1846"/>
            </a:lvl4pPr>
            <a:lvl5pPr marL="1688145" indent="0">
              <a:buNone/>
              <a:defRPr sz="1846"/>
            </a:lvl5pPr>
            <a:lvl6pPr marL="2110183" indent="0">
              <a:buNone/>
              <a:defRPr sz="1846"/>
            </a:lvl6pPr>
            <a:lvl7pPr marL="2532218" indent="0">
              <a:buNone/>
              <a:defRPr sz="1846"/>
            </a:lvl7pPr>
            <a:lvl8pPr marL="2954255" indent="0">
              <a:buNone/>
              <a:defRPr sz="1846"/>
            </a:lvl8pPr>
            <a:lvl9pPr marL="3376292" indent="0">
              <a:buNone/>
              <a:defRPr sz="1846"/>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292"/>
            </a:lvl1pPr>
            <a:lvl2pPr marL="422037" indent="0">
              <a:buNone/>
              <a:defRPr sz="1108"/>
            </a:lvl2pPr>
            <a:lvl3pPr marL="844073" indent="0">
              <a:buNone/>
              <a:defRPr sz="923"/>
            </a:lvl3pPr>
            <a:lvl4pPr marL="1266110" indent="0">
              <a:buNone/>
              <a:defRPr sz="831"/>
            </a:lvl4pPr>
            <a:lvl5pPr marL="1688145" indent="0">
              <a:buNone/>
              <a:defRPr sz="831"/>
            </a:lvl5pPr>
            <a:lvl6pPr marL="2110183" indent="0">
              <a:buNone/>
              <a:defRPr sz="831"/>
            </a:lvl6pPr>
            <a:lvl7pPr marL="2532218" indent="0">
              <a:buNone/>
              <a:defRPr sz="831"/>
            </a:lvl7pPr>
            <a:lvl8pPr marL="2954255" indent="0">
              <a:buNone/>
              <a:defRPr sz="831"/>
            </a:lvl8pPr>
            <a:lvl9pPr marL="3376292"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8BC1975-A51C-4FE8-B363-C5BF83481328}"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2409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3"/>
            <a:ext cx="2311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AEC83194-8CE5-4CD2-B741-39742D36420B}" type="datetime1">
              <a:rPr lang="ja-JP" altLang="en-US" smtClean="0">
                <a:solidFill>
                  <a:prstClr val="black">
                    <a:tint val="75000"/>
                  </a:prstClr>
                </a:solidFill>
              </a:rPr>
              <a:pPr/>
              <a:t>2015/6/15</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83"/>
            <a:ext cx="31369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594600" y="6492907"/>
            <a:ext cx="2311400" cy="365125"/>
          </a:xfrm>
          <a:prstGeom prst="rect">
            <a:avLst/>
          </a:prstGeom>
        </p:spPr>
        <p:txBody>
          <a:bodyPr vert="horz" lIns="91440" tIns="45720" rIns="91440" bIns="45720" rtlCol="0" anchor="ctr"/>
          <a:lstStyle>
            <a:lvl1pPr algn="r">
              <a:defRPr sz="2215" b="1">
                <a:solidFill>
                  <a:schemeClr val="tx1"/>
                </a:solidFill>
              </a:defRPr>
            </a:lvl1pPr>
          </a:lstStyle>
          <a:p>
            <a:fld id="{14C864F5-BEDD-4D7B-A348-1A52084909A4}"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353614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19" r:id="rId12"/>
  </p:sldLayoutIdLst>
  <p:hf hdr="0" ftr="0" dt="0"/>
  <p:txStyles>
    <p:titleStyle>
      <a:lvl1pPr algn="ctr" defTabSz="844073" rtl="0" eaLnBrk="1" latinLnBrk="0" hangingPunct="1">
        <a:spcBef>
          <a:spcPct val="0"/>
        </a:spcBef>
        <a:buNone/>
        <a:defRPr kumimoji="1" sz="4062" kern="1200">
          <a:solidFill>
            <a:schemeClr val="tx1"/>
          </a:solidFill>
          <a:latin typeface="+mj-lt"/>
          <a:ea typeface="+mj-ea"/>
          <a:cs typeface="+mj-cs"/>
        </a:defRPr>
      </a:lvl1pPr>
    </p:titleStyle>
    <p:bodyStyle>
      <a:lvl1pPr marL="316527" indent="-316527" algn="l" defTabSz="84407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09" indent="-263773" algn="l" defTabSz="84407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091" indent="-211019" algn="l" defTabSz="84407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27"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64"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00"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37"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273"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10" indent="-211019" algn="l" defTabSz="84407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73" rtl="0" eaLnBrk="1" latinLnBrk="0" hangingPunct="1">
        <a:defRPr kumimoji="1" sz="1662" kern="1200">
          <a:solidFill>
            <a:schemeClr val="tx1"/>
          </a:solidFill>
          <a:latin typeface="+mn-lt"/>
          <a:ea typeface="+mn-ea"/>
          <a:cs typeface="+mn-cs"/>
        </a:defRPr>
      </a:lvl1pPr>
      <a:lvl2pPr marL="422037" algn="l" defTabSz="844073" rtl="0" eaLnBrk="1" latinLnBrk="0" hangingPunct="1">
        <a:defRPr kumimoji="1" sz="1662" kern="1200">
          <a:solidFill>
            <a:schemeClr val="tx1"/>
          </a:solidFill>
          <a:latin typeface="+mn-lt"/>
          <a:ea typeface="+mn-ea"/>
          <a:cs typeface="+mn-cs"/>
        </a:defRPr>
      </a:lvl2pPr>
      <a:lvl3pPr marL="844073" algn="l" defTabSz="844073" rtl="0" eaLnBrk="1" latinLnBrk="0" hangingPunct="1">
        <a:defRPr kumimoji="1" sz="1662" kern="1200">
          <a:solidFill>
            <a:schemeClr val="tx1"/>
          </a:solidFill>
          <a:latin typeface="+mn-lt"/>
          <a:ea typeface="+mn-ea"/>
          <a:cs typeface="+mn-cs"/>
        </a:defRPr>
      </a:lvl3pPr>
      <a:lvl4pPr marL="1266110" algn="l" defTabSz="844073" rtl="0" eaLnBrk="1" latinLnBrk="0" hangingPunct="1">
        <a:defRPr kumimoji="1" sz="1662" kern="1200">
          <a:solidFill>
            <a:schemeClr val="tx1"/>
          </a:solidFill>
          <a:latin typeface="+mn-lt"/>
          <a:ea typeface="+mn-ea"/>
          <a:cs typeface="+mn-cs"/>
        </a:defRPr>
      </a:lvl4pPr>
      <a:lvl5pPr marL="1688145" algn="l" defTabSz="844073" rtl="0" eaLnBrk="1" latinLnBrk="0" hangingPunct="1">
        <a:defRPr kumimoji="1" sz="1662" kern="1200">
          <a:solidFill>
            <a:schemeClr val="tx1"/>
          </a:solidFill>
          <a:latin typeface="+mn-lt"/>
          <a:ea typeface="+mn-ea"/>
          <a:cs typeface="+mn-cs"/>
        </a:defRPr>
      </a:lvl5pPr>
      <a:lvl6pPr marL="2110183" algn="l" defTabSz="844073" rtl="0" eaLnBrk="1" latinLnBrk="0" hangingPunct="1">
        <a:defRPr kumimoji="1" sz="1662" kern="1200">
          <a:solidFill>
            <a:schemeClr val="tx1"/>
          </a:solidFill>
          <a:latin typeface="+mn-lt"/>
          <a:ea typeface="+mn-ea"/>
          <a:cs typeface="+mn-cs"/>
        </a:defRPr>
      </a:lvl6pPr>
      <a:lvl7pPr marL="2532218" algn="l" defTabSz="844073" rtl="0" eaLnBrk="1" latinLnBrk="0" hangingPunct="1">
        <a:defRPr kumimoji="1" sz="1662" kern="1200">
          <a:solidFill>
            <a:schemeClr val="tx1"/>
          </a:solidFill>
          <a:latin typeface="+mn-lt"/>
          <a:ea typeface="+mn-ea"/>
          <a:cs typeface="+mn-cs"/>
        </a:defRPr>
      </a:lvl7pPr>
      <a:lvl8pPr marL="2954255" algn="l" defTabSz="844073" rtl="0" eaLnBrk="1" latinLnBrk="0" hangingPunct="1">
        <a:defRPr kumimoji="1" sz="1662" kern="1200">
          <a:solidFill>
            <a:schemeClr val="tx1"/>
          </a:solidFill>
          <a:latin typeface="+mn-lt"/>
          <a:ea typeface="+mn-ea"/>
          <a:cs typeface="+mn-cs"/>
        </a:defRPr>
      </a:lvl8pPr>
      <a:lvl9pPr marL="3376292" algn="l" defTabSz="84407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E01F7-EC8F-447D-ABB4-70B040BCB6BC}" type="datetime1">
              <a:rPr lang="ja-JP" altLang="en-US" smtClean="0">
                <a:solidFill>
                  <a:prstClr val="black">
                    <a:tint val="75000"/>
                  </a:prstClr>
                </a:solidFill>
              </a:rPr>
              <a:pPr/>
              <a:t>2015/6/15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54419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7"/>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3175" y="6616735"/>
            <a:ext cx="2311400" cy="233363"/>
          </a:xfrm>
          <a:prstGeom prst="rect">
            <a:avLst/>
          </a:prstGeom>
        </p:spPr>
        <p:txBody>
          <a:bodyPr vert="horz" lIns="91395" tIns="45699" rIns="91395" bIns="45699" rtlCol="0" anchor="ctr"/>
          <a:lstStyle>
            <a:lvl1pPr algn="l" fontAlgn="auto">
              <a:spcBef>
                <a:spcPts val="0"/>
              </a:spcBef>
              <a:spcAft>
                <a:spcPts val="0"/>
              </a:spcAft>
              <a:defRPr sz="1200" b="0">
                <a:solidFill>
                  <a:prstClr val="black">
                    <a:tint val="75000"/>
                  </a:prstClr>
                </a:solidFill>
                <a:latin typeface="+mn-lt"/>
                <a:ea typeface="+mn-ea"/>
              </a:defRPr>
            </a:lvl1pPr>
          </a:lstStyle>
          <a:p>
            <a:pPr>
              <a:defRPr/>
            </a:pPr>
            <a:fld id="{C4CE9E1B-317D-4D9B-8397-537C1961DFB1}" type="datetime1">
              <a:rPr lang="ja-JP" altLang="en-US" smtClean="0"/>
              <a:pPr>
                <a:defRPr/>
              </a:pPr>
              <a:t>2015/6/15</a:t>
            </a:fld>
            <a:endParaRPr lang="ja-JP" altLang="en-US" dirty="0"/>
          </a:p>
        </p:txBody>
      </p:sp>
      <p:sp>
        <p:nvSpPr>
          <p:cNvPr id="5" name="フッター プレースホルダ 4"/>
          <p:cNvSpPr>
            <a:spLocks noGrp="1"/>
          </p:cNvSpPr>
          <p:nvPr>
            <p:ph type="ftr" sz="quarter" idx="3"/>
          </p:nvPr>
        </p:nvSpPr>
        <p:spPr>
          <a:xfrm>
            <a:off x="3384550" y="6616735"/>
            <a:ext cx="3136900" cy="233363"/>
          </a:xfrm>
          <a:prstGeom prst="rect">
            <a:avLst/>
          </a:prstGeom>
        </p:spPr>
        <p:txBody>
          <a:bodyPr vert="horz" lIns="91395" tIns="45699" rIns="91395" bIns="45699" rtlCol="0" anchor="ctr"/>
          <a:lstStyle>
            <a:lvl1pPr algn="ctr" fontAlgn="auto">
              <a:spcBef>
                <a:spcPts val="0"/>
              </a:spcBef>
              <a:spcAft>
                <a:spcPts val="0"/>
              </a:spcAft>
              <a:defRPr sz="1200" b="0">
                <a:solidFill>
                  <a:prstClr val="black">
                    <a:tint val="75000"/>
                  </a:prstClr>
                </a:solidFill>
                <a:latin typeface="+mn-lt"/>
                <a:ea typeface="+mn-ea"/>
              </a:defRPr>
            </a:lvl1pPr>
          </a:lstStyle>
          <a:p>
            <a:pPr>
              <a:defRPr/>
            </a:pPr>
            <a:endParaRPr lang="ja-JP" altLang="en-US" dirty="0"/>
          </a:p>
        </p:txBody>
      </p:sp>
      <p:sp>
        <p:nvSpPr>
          <p:cNvPr id="6" name="スライド番号プレースホルダ 5"/>
          <p:cNvSpPr>
            <a:spLocks noGrp="1"/>
          </p:cNvSpPr>
          <p:nvPr>
            <p:ph type="sldNum" sz="quarter" idx="4"/>
          </p:nvPr>
        </p:nvSpPr>
        <p:spPr>
          <a:xfrm>
            <a:off x="7591425" y="6616735"/>
            <a:ext cx="2311400" cy="233363"/>
          </a:xfrm>
          <a:prstGeom prst="rect">
            <a:avLst/>
          </a:prstGeom>
        </p:spPr>
        <p:txBody>
          <a:bodyPr vert="horz" lIns="91395" tIns="45699" rIns="91395" bIns="45699" rtlCol="0" anchor="ctr"/>
          <a:lstStyle>
            <a:lvl1pPr algn="r" fontAlgn="auto">
              <a:spcBef>
                <a:spcPts val="0"/>
              </a:spcBef>
              <a:spcAft>
                <a:spcPts val="0"/>
              </a:spcAft>
              <a:defRPr sz="1200" b="0">
                <a:solidFill>
                  <a:prstClr val="black">
                    <a:tint val="75000"/>
                  </a:prstClr>
                </a:solidFill>
                <a:latin typeface="+mn-lt"/>
                <a:ea typeface="+mn-ea"/>
              </a:defRPr>
            </a:lvl1pPr>
          </a:lstStyle>
          <a:p>
            <a:pPr>
              <a:defRPr/>
            </a:pPr>
            <a:fld id="{03107573-41B3-4804-A7D3-1E2DB8777170}" type="slidenum">
              <a:rPr lang="ja-JP" altLang="en-US"/>
              <a:pPr>
                <a:defRPr/>
              </a:pPr>
              <a:t>‹#›</a:t>
            </a:fld>
            <a:endParaRPr lang="ja-JP" altLang="en-US" dirty="0"/>
          </a:p>
        </p:txBody>
      </p:sp>
    </p:spTree>
    <p:extLst>
      <p:ext uri="{BB962C8B-B14F-4D97-AF65-F5344CB8AC3E}">
        <p14:creationId xmlns:p14="http://schemas.microsoft.com/office/powerpoint/2010/main" val="6387292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Lst>
  <p:hf hdr="0" ftr="0" dt="0"/>
  <p:txStyles>
    <p:titleStyle>
      <a:lvl1pPr algn="ctr" rtl="0" eaLnBrk="1" fontAlgn="base" hangingPunct="1">
        <a:spcBef>
          <a:spcPct val="0"/>
        </a:spcBef>
        <a:spcAft>
          <a:spcPct val="0"/>
        </a:spcAft>
        <a:defRPr kumimoji="1" sz="4300" kern="1200">
          <a:solidFill>
            <a:schemeClr val="tx1"/>
          </a:solidFill>
          <a:latin typeface="+mj-lt"/>
          <a:ea typeface="+mj-ea"/>
          <a:cs typeface="+mj-cs"/>
        </a:defRPr>
      </a:lvl1pPr>
      <a:lvl2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5pPr>
      <a:lvl6pPr marL="456978" algn="ctr" rtl="0" eaLnBrk="1" fontAlgn="base" hangingPunct="1">
        <a:spcBef>
          <a:spcPct val="0"/>
        </a:spcBef>
        <a:spcAft>
          <a:spcPct val="0"/>
        </a:spcAft>
        <a:defRPr kumimoji="1" sz="4300">
          <a:solidFill>
            <a:schemeClr val="tx1"/>
          </a:solidFill>
          <a:latin typeface="Calibri" pitchFamily="34" charset="0"/>
          <a:ea typeface="ＭＳ Ｐゴシック" charset="-128"/>
        </a:defRPr>
      </a:lvl6pPr>
      <a:lvl7pPr marL="913958" algn="ctr" rtl="0" eaLnBrk="1" fontAlgn="base" hangingPunct="1">
        <a:spcBef>
          <a:spcPct val="0"/>
        </a:spcBef>
        <a:spcAft>
          <a:spcPct val="0"/>
        </a:spcAft>
        <a:defRPr kumimoji="1" sz="4300">
          <a:solidFill>
            <a:schemeClr val="tx1"/>
          </a:solidFill>
          <a:latin typeface="Calibri" pitchFamily="34" charset="0"/>
          <a:ea typeface="ＭＳ Ｐゴシック" charset="-128"/>
        </a:defRPr>
      </a:lvl7pPr>
      <a:lvl8pPr marL="1370937" algn="ctr" rtl="0" eaLnBrk="1" fontAlgn="base" hangingPunct="1">
        <a:spcBef>
          <a:spcPct val="0"/>
        </a:spcBef>
        <a:spcAft>
          <a:spcPct val="0"/>
        </a:spcAft>
        <a:defRPr kumimoji="1" sz="4300">
          <a:solidFill>
            <a:schemeClr val="tx1"/>
          </a:solidFill>
          <a:latin typeface="Calibri" pitchFamily="34" charset="0"/>
          <a:ea typeface="ＭＳ Ｐゴシック" charset="-128"/>
        </a:defRPr>
      </a:lvl8pPr>
      <a:lvl9pPr marL="1827917" algn="ctr" rtl="0" eaLnBrk="1" fontAlgn="base" hangingPunct="1">
        <a:spcBef>
          <a:spcPct val="0"/>
        </a:spcBef>
        <a:spcAft>
          <a:spcPct val="0"/>
        </a:spcAft>
        <a:defRPr kumimoji="1" sz="4300">
          <a:solidFill>
            <a:schemeClr val="tx1"/>
          </a:solidFill>
          <a:latin typeface="Calibri" pitchFamily="34" charset="0"/>
          <a:ea typeface="ＭＳ Ｐゴシック" charset="-128"/>
        </a:defRPr>
      </a:lvl9pPr>
    </p:titleStyle>
    <p:bodyStyle>
      <a:lvl1pPr marL="341274" indent="-341274" algn="l" rtl="0" eaLnBrk="1" fontAlgn="base" hangingPunct="1">
        <a:spcBef>
          <a:spcPct val="20000"/>
        </a:spcBef>
        <a:spcAft>
          <a:spcPct val="0"/>
        </a:spcAft>
        <a:buFont typeface="Wingdings" pitchFamily="2" charset="2"/>
        <a:buChar char="n"/>
        <a:defRPr kumimoji="1" sz="3200" kern="1200">
          <a:solidFill>
            <a:schemeClr val="tx1"/>
          </a:solidFill>
          <a:latin typeface="+mn-lt"/>
          <a:ea typeface="+mn-ea"/>
          <a:cs typeface="+mn-cs"/>
        </a:defRPr>
      </a:lvl1pPr>
      <a:lvl2pPr marL="741279" indent="-284131" algn="l" rtl="0" eaLnBrk="1" fontAlgn="base" hangingPunct="1">
        <a:spcBef>
          <a:spcPct val="20000"/>
        </a:spcBef>
        <a:spcAft>
          <a:spcPct val="0"/>
        </a:spcAft>
        <a:buFont typeface="Wingdings" pitchFamily="2" charset="2"/>
        <a:buChar char="Ø"/>
        <a:defRPr kumimoji="1" sz="2800" kern="1200">
          <a:solidFill>
            <a:schemeClr val="tx1"/>
          </a:solidFill>
          <a:latin typeface="+mn-lt"/>
          <a:ea typeface="+mn-ea"/>
          <a:cs typeface="+mn-cs"/>
        </a:defRPr>
      </a:lvl2pPr>
      <a:lvl3pPr marL="1141283" indent="-226987" algn="l" rtl="0" eaLnBrk="1" fontAlgn="base" hangingPunct="1">
        <a:spcBef>
          <a:spcPct val="20000"/>
        </a:spcBef>
        <a:spcAft>
          <a:spcPct val="0"/>
        </a:spcAft>
        <a:buFont typeface="Arial" charset="0"/>
        <a:buChar char="•"/>
        <a:defRPr kumimoji="1" sz="2300" kern="1200">
          <a:solidFill>
            <a:schemeClr val="tx1"/>
          </a:solidFill>
          <a:latin typeface="+mn-lt"/>
          <a:ea typeface="+mn-ea"/>
          <a:cs typeface="+mn-cs"/>
        </a:defRPr>
      </a:lvl3pPr>
      <a:lvl4pPr marL="1598431" indent="-226987"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5579" indent="-226987"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3385" indent="-228490" algn="l" defTabSz="91395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364" indent="-228490" algn="l" defTabSz="91395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343" indent="-228490" algn="l" defTabSz="91395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322" indent="-228490" algn="l" defTabSz="91395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958" rtl="0" eaLnBrk="1" latinLnBrk="0" hangingPunct="1">
        <a:defRPr kumimoji="1" sz="1800" kern="1200">
          <a:solidFill>
            <a:schemeClr val="tx1"/>
          </a:solidFill>
          <a:latin typeface="+mn-lt"/>
          <a:ea typeface="+mn-ea"/>
          <a:cs typeface="+mn-cs"/>
        </a:defRPr>
      </a:lvl1pPr>
      <a:lvl2pPr marL="456978" algn="l" defTabSz="913958" rtl="0" eaLnBrk="1" latinLnBrk="0" hangingPunct="1">
        <a:defRPr kumimoji="1" sz="1800" kern="1200">
          <a:solidFill>
            <a:schemeClr val="tx1"/>
          </a:solidFill>
          <a:latin typeface="+mn-lt"/>
          <a:ea typeface="+mn-ea"/>
          <a:cs typeface="+mn-cs"/>
        </a:defRPr>
      </a:lvl2pPr>
      <a:lvl3pPr marL="913958" algn="l" defTabSz="913958" rtl="0" eaLnBrk="1" latinLnBrk="0" hangingPunct="1">
        <a:defRPr kumimoji="1" sz="1800" kern="1200">
          <a:solidFill>
            <a:schemeClr val="tx1"/>
          </a:solidFill>
          <a:latin typeface="+mn-lt"/>
          <a:ea typeface="+mn-ea"/>
          <a:cs typeface="+mn-cs"/>
        </a:defRPr>
      </a:lvl3pPr>
      <a:lvl4pPr marL="1370937" algn="l" defTabSz="913958" rtl="0" eaLnBrk="1" latinLnBrk="0" hangingPunct="1">
        <a:defRPr kumimoji="1" sz="1800" kern="1200">
          <a:solidFill>
            <a:schemeClr val="tx1"/>
          </a:solidFill>
          <a:latin typeface="+mn-lt"/>
          <a:ea typeface="+mn-ea"/>
          <a:cs typeface="+mn-cs"/>
        </a:defRPr>
      </a:lvl4pPr>
      <a:lvl5pPr marL="1827917" algn="l" defTabSz="913958" rtl="0" eaLnBrk="1" latinLnBrk="0" hangingPunct="1">
        <a:defRPr kumimoji="1" sz="1800" kern="1200">
          <a:solidFill>
            <a:schemeClr val="tx1"/>
          </a:solidFill>
          <a:latin typeface="+mn-lt"/>
          <a:ea typeface="+mn-ea"/>
          <a:cs typeface="+mn-cs"/>
        </a:defRPr>
      </a:lvl5pPr>
      <a:lvl6pPr marL="2284896" algn="l" defTabSz="913958" rtl="0" eaLnBrk="1" latinLnBrk="0" hangingPunct="1">
        <a:defRPr kumimoji="1" sz="1800" kern="1200">
          <a:solidFill>
            <a:schemeClr val="tx1"/>
          </a:solidFill>
          <a:latin typeface="+mn-lt"/>
          <a:ea typeface="+mn-ea"/>
          <a:cs typeface="+mn-cs"/>
        </a:defRPr>
      </a:lvl6pPr>
      <a:lvl7pPr marL="2741874" algn="l" defTabSz="913958" rtl="0" eaLnBrk="1" latinLnBrk="0" hangingPunct="1">
        <a:defRPr kumimoji="1" sz="1800" kern="1200">
          <a:solidFill>
            <a:schemeClr val="tx1"/>
          </a:solidFill>
          <a:latin typeface="+mn-lt"/>
          <a:ea typeface="+mn-ea"/>
          <a:cs typeface="+mn-cs"/>
        </a:defRPr>
      </a:lvl7pPr>
      <a:lvl8pPr marL="3198855" algn="l" defTabSz="913958" rtl="0" eaLnBrk="1" latinLnBrk="0" hangingPunct="1">
        <a:defRPr kumimoji="1" sz="1800" kern="1200">
          <a:solidFill>
            <a:schemeClr val="tx1"/>
          </a:solidFill>
          <a:latin typeface="+mn-lt"/>
          <a:ea typeface="+mn-ea"/>
          <a:cs typeface="+mn-cs"/>
        </a:defRPr>
      </a:lvl8pPr>
      <a:lvl9pPr marL="3655833" algn="l" defTabSz="91395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8.gif"/><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3.wmf"/><Relationship Id="rId4" Type="http://schemas.openxmlformats.org/officeDocument/2006/relationships/image" Target="../media/image42.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microsoft.com/office/2007/relationships/hdphoto" Target="../media/hdphoto3.wdp"/><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49.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0.wmf"/><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2.wmf"/><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image" Target="../media/image51.wmf"/><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54.wmf"/><Relationship Id="rId4" Type="http://schemas.openxmlformats.org/officeDocument/2006/relationships/image" Target="../media/image53.wmf"/></Relationships>
</file>

<file path=ppt/slides/_rels/slide29.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07/relationships/hdphoto" Target="../media/hdphoto3.wdp"/><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image" Target="../media/image61.emf"/><Relationship Id="rId4" Type="http://schemas.openxmlformats.org/officeDocument/2006/relationships/package" Target="../embeddings/Microsoft_Word_Document1.docx"/></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63.w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image" Target="../media/image62.wmf"/><Relationship Id="rId4" Type="http://schemas.openxmlformats.org/officeDocument/2006/relationships/image" Target="../media/image50.wmf"/><Relationship Id="rId9"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4.png"/><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jpeg"/><Relationship Id="rId4" Type="http://schemas.microsoft.com/office/2007/relationships/hdphoto" Target="../media/hdphoto3.wdp"/></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wmf"/><Relationship Id="rId3" Type="http://schemas.openxmlformats.org/officeDocument/2006/relationships/image" Target="../media/image6.wmf"/><Relationship Id="rId7" Type="http://schemas.openxmlformats.org/officeDocument/2006/relationships/image" Target="../media/image10.png"/><Relationship Id="rId12"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png"/><Relationship Id="rId4" Type="http://schemas.openxmlformats.org/officeDocument/2006/relationships/image" Target="../media/image7.wmf"/><Relationship Id="rId9" Type="http://schemas.openxmlformats.org/officeDocument/2006/relationships/image" Target="../media/image12.wmf"/></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4.w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3.wmf"/><Relationship Id="rId5" Type="http://schemas.openxmlformats.org/officeDocument/2006/relationships/image" Target="../media/image51.wmf"/><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70.png"/><Relationship Id="rId3" Type="http://schemas.openxmlformats.org/officeDocument/2006/relationships/image" Target="../media/image21.png"/><Relationship Id="rId7" Type="http://schemas.openxmlformats.org/officeDocument/2006/relationships/image" Target="../media/image68.png"/><Relationship Id="rId12" Type="http://schemas.openxmlformats.org/officeDocument/2006/relationships/image" Target="../media/image62.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microsoft.com/office/2007/relationships/hdphoto" Target="../media/hdphoto8.wdp"/><Relationship Id="rId11" Type="http://schemas.openxmlformats.org/officeDocument/2006/relationships/image" Target="../media/image11.png"/><Relationship Id="rId5" Type="http://schemas.openxmlformats.org/officeDocument/2006/relationships/image" Target="../media/image67.png"/><Relationship Id="rId10" Type="http://schemas.microsoft.com/office/2007/relationships/hdphoto" Target="../media/hdphoto10.wdp"/><Relationship Id="rId4" Type="http://schemas.microsoft.com/office/2007/relationships/hdphoto" Target="../media/hdphoto3.wdp"/><Relationship Id="rId9"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image" Target="../media/image21.png"/><Relationship Id="rId7" Type="http://schemas.openxmlformats.org/officeDocument/2006/relationships/image" Target="../media/image72.em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53.wmf"/><Relationship Id="rId10" Type="http://schemas.openxmlformats.org/officeDocument/2006/relationships/image" Target="../media/image62.wmf"/><Relationship Id="rId4" Type="http://schemas.microsoft.com/office/2007/relationships/hdphoto" Target="../media/hdphoto3.wdp"/><Relationship Id="rId9"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hdphoto" Target="../media/hdphoto11.wdp"/><Relationship Id="rId4" Type="http://schemas.openxmlformats.org/officeDocument/2006/relationships/diagramLayout" Target="../diagrams/layout3.xml"/><Relationship Id="rId9" Type="http://schemas.openxmlformats.org/officeDocument/2006/relationships/image" Target="../media/image77.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78.png"/><Relationship Id="rId4" Type="http://schemas.microsoft.com/office/2007/relationships/hdphoto" Target="../media/hdphoto6.wdp"/></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wmf"/></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19.xml"/><Relationship Id="rId5" Type="http://schemas.openxmlformats.org/officeDocument/2006/relationships/image" Target="../media/image87.png"/><Relationship Id="rId4" Type="http://schemas.microsoft.com/office/2007/relationships/hdphoto" Target="../media/hdphoto3.wdp"/></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8" Type="http://schemas.openxmlformats.org/officeDocument/2006/relationships/hyperlink" Target="http://www.bing.com/images/search?q=%E3%82%B7%E3%83%A5%E3%83%AC%E3%83%83%E3%83%80%E3%83%BC&amp;qs=n&amp;form=QBIR&amp;pq=%E3%82%B7%E3%83%A5%E3%83%AC%E3%83%83%E3%83%80%E3%83%BC&amp;sc=8-6&amp;sp=-1&amp;sk=#view=detail&amp;id=7D3D6C22DC8146B456C522143A470FA915D20933&amp;selectedIndex=3" TargetMode="External"/><Relationship Id="rId3" Type="http://schemas.openxmlformats.org/officeDocument/2006/relationships/image" Target="../media/image21.png"/><Relationship Id="rId7" Type="http://schemas.openxmlformats.org/officeDocument/2006/relationships/image" Target="../media/image90.jpeg"/><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image" Target="../media/image89.jpeg"/><Relationship Id="rId5" Type="http://schemas.openxmlformats.org/officeDocument/2006/relationships/image" Target="../media/image88.jpg"/><Relationship Id="rId4" Type="http://schemas.microsoft.com/office/2007/relationships/hdphoto" Target="../media/hdphoto3.wdp"/><Relationship Id="rId9" Type="http://schemas.openxmlformats.org/officeDocument/2006/relationships/image" Target="../media/image91.jpeg"/></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19.xml"/><Relationship Id="rId5" Type="http://schemas.openxmlformats.org/officeDocument/2006/relationships/image" Target="../media/image93.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8" Type="http://schemas.openxmlformats.org/officeDocument/2006/relationships/image" Target="../media/image96.jpeg"/><Relationship Id="rId13" Type="http://schemas.openxmlformats.org/officeDocument/2006/relationships/image" Target="../media/image99.png"/><Relationship Id="rId3" Type="http://schemas.openxmlformats.org/officeDocument/2006/relationships/hyperlink" Target="http://www.bing.com/images/search?q=%E3%82%B7%E3%83%A5%E3%83%AC%E3%83%83%E3%83%80%E3%83%BC&amp;qs=n&amp;form=QBIR&amp;pq=%E3%82%B7%E3%83%A5%E3%83%AC%E3%83%83%E3%83%80%E3%83%BC&amp;sc=8-6&amp;sp=-1&amp;sk=#view=detail&amp;id=7D3D6C22DC8146B456C522143A470FA915D20933&amp;selectedIndex=3" TargetMode="External"/><Relationship Id="rId7" Type="http://schemas.openxmlformats.org/officeDocument/2006/relationships/image" Target="../media/image95.jpg"/><Relationship Id="rId12"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19.xml"/><Relationship Id="rId6" Type="http://schemas.openxmlformats.org/officeDocument/2006/relationships/image" Target="../media/image94.png"/><Relationship Id="rId11" Type="http://schemas.microsoft.com/office/2007/relationships/hdphoto" Target="../media/hdphoto12.wdp"/><Relationship Id="rId5" Type="http://schemas.openxmlformats.org/officeDocument/2006/relationships/image" Target="../media/image81.png"/><Relationship Id="rId10" Type="http://schemas.openxmlformats.org/officeDocument/2006/relationships/image" Target="../media/image98.png"/><Relationship Id="rId4" Type="http://schemas.openxmlformats.org/officeDocument/2006/relationships/image" Target="../media/image91.jpeg"/><Relationship Id="rId9"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image" Target="../media/image92.png"/><Relationship Id="rId5" Type="http://schemas.openxmlformats.org/officeDocument/2006/relationships/image" Target="../media/image81.png"/><Relationship Id="rId4" Type="http://schemas.microsoft.com/office/2007/relationships/hdphoto" Target="../media/hdphoto6.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microsoft.com/office/2007/relationships/hdphoto" Target="../media/hdphoto3.wdp"/></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4.xml"/><Relationship Id="rId4" Type="http://schemas.microsoft.com/office/2007/relationships/hdphoto" Target="../media/hdphoto6.wdp"/></Relationships>
</file>

<file path=ppt/slides/_rels/slide6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14.xml"/><Relationship Id="rId4" Type="http://schemas.openxmlformats.org/officeDocument/2006/relationships/image" Target="../media/image10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5.wdp"/><Relationship Id="rId11" Type="http://schemas.openxmlformats.org/officeDocument/2006/relationships/image" Target="../media/image21.png"/><Relationship Id="rId5" Type="http://schemas.openxmlformats.org/officeDocument/2006/relationships/image" Target="../media/image23.png"/><Relationship Id="rId10" Type="http://schemas.openxmlformats.org/officeDocument/2006/relationships/image" Target="../media/image27.png"/><Relationship Id="rId4" Type="http://schemas.microsoft.com/office/2007/relationships/hdphoto" Target="../media/hdphoto4.wdp"/><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381000" y="2924950"/>
            <a:ext cx="9144000" cy="1825445"/>
          </a:xfrm>
        </p:spPr>
        <p:txBody>
          <a:bodyPr>
            <a:normAutofit/>
          </a:bodyPr>
          <a:lstStyle/>
          <a:p>
            <a:r>
              <a:rPr lang="ja-JP" altLang="en-US" sz="2800" dirty="0">
                <a:solidFill>
                  <a:srgbClr val="FF0000"/>
                </a:solidFill>
                <a:latin typeface="HG丸ｺﾞｼｯｸM-PRO" panose="020F0600000000000000" pitchFamily="50" charset="-128"/>
                <a:ea typeface="HG丸ｺﾞｼｯｸM-PRO" panose="020F0600000000000000" pitchFamily="50" charset="-128"/>
              </a:rPr>
              <a:t>マイナンバー制度の</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概要と個人番号関係事務の対応</a:t>
            </a:r>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及び民間事業者への周知広報について</a:t>
            </a: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サブタイトル 2"/>
          <p:cNvSpPr>
            <a:spLocks noGrp="1"/>
          </p:cNvSpPr>
          <p:nvPr>
            <p:ph type="subTitle" idx="1"/>
          </p:nvPr>
        </p:nvSpPr>
        <p:spPr>
          <a:xfrm>
            <a:off x="3440832" y="4750393"/>
            <a:ext cx="5536704" cy="1766073"/>
          </a:xfrm>
        </p:spPr>
        <p:txBody>
          <a:bodyPr>
            <a:normAutofit/>
          </a:bodyPr>
          <a:lstStyle/>
          <a:p>
            <a:pPr algn="l"/>
            <a:r>
              <a:rPr kumimoji="1" lang="ja-JP" altLang="en-US" dirty="0" smtClean="0">
                <a:latin typeface="ＭＳ Ｐゴシック" panose="020B0600070205080204" pitchFamily="50" charset="-128"/>
                <a:ea typeface="ＭＳ Ｐゴシック" panose="020B0600070205080204" pitchFamily="50" charset="-128"/>
              </a:rPr>
              <a:t>　平成２７年６月</a:t>
            </a:r>
            <a:endParaRPr kumimoji="1" lang="en-US" altLang="ja-JP" dirty="0" smtClean="0">
              <a:latin typeface="ＭＳ Ｐゴシック" panose="020B0600070205080204" pitchFamily="50" charset="-128"/>
              <a:ea typeface="ＭＳ Ｐゴシック" panose="020B0600070205080204" pitchFamily="50" charset="-128"/>
            </a:endParaRPr>
          </a:p>
          <a:p>
            <a:endParaRPr kumimoji="1" lang="en-US" altLang="ja-JP" dirty="0" smtClean="0">
              <a:latin typeface="ＭＳ Ｐゴシック" panose="020B0600070205080204" pitchFamily="50" charset="-128"/>
              <a:ea typeface="ＭＳ Ｐゴシック" panose="020B0600070205080204" pitchFamily="50" charset="-128"/>
            </a:endParaRPr>
          </a:p>
          <a:p>
            <a:r>
              <a:rPr kumimoji="1" lang="ja-JP" altLang="en-US" dirty="0" smtClean="0">
                <a:latin typeface="ＭＳ Ｐゴシック" panose="020B0600070205080204" pitchFamily="50" charset="-128"/>
                <a:ea typeface="ＭＳ Ｐゴシック" panose="020B0600070205080204" pitchFamily="50" charset="-128"/>
              </a:rPr>
              <a:t>内閣官房 社会保障改革担当室</a:t>
            </a:r>
            <a:endParaRPr kumimoji="1" lang="en-US" altLang="ja-JP" dirty="0" smtClean="0">
              <a:latin typeface="ＭＳ Ｐゴシック" panose="020B0600070205080204" pitchFamily="50" charset="-128"/>
              <a:ea typeface="ＭＳ Ｐゴシック" panose="020B0600070205080204" pitchFamily="50" charset="-128"/>
            </a:endParaRPr>
          </a:p>
          <a:p>
            <a:endParaRPr lang="ja-JP" altLang="en-US" sz="2585" dirty="0">
              <a:latin typeface="ＭＳ Ｐゴシック" panose="020B0600070205080204" pitchFamily="50" charset="-128"/>
              <a:ea typeface="ＭＳ Ｐゴシック" panose="020B0600070205080204" pitchFamily="50" charset="-128"/>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7" r="6806"/>
          <a:stretch/>
        </p:blipFill>
        <p:spPr bwMode="auto">
          <a:xfrm>
            <a:off x="1784652" y="773590"/>
            <a:ext cx="6408713" cy="2308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563147" y="6238068"/>
            <a:ext cx="1836204" cy="307777"/>
          </a:xfrm>
          <a:prstGeom prst="rect">
            <a:avLst/>
          </a:prstGeom>
          <a:noFill/>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愛称：マイナちゃん</a:t>
            </a:r>
          </a:p>
        </p:txBody>
      </p:sp>
      <p:pic>
        <p:nvPicPr>
          <p:cNvPr id="10" name="図 9"/>
          <p:cNvPicPr>
            <a:picLocks noChangeAspect="1"/>
          </p:cNvPicPr>
          <p:nvPr/>
        </p:nvPicPr>
        <p:blipFill>
          <a:blip r:embed="rId4" cstate="print">
            <a:extLst>
              <a:ext uri="{BEBA8EAE-BF5A-486C-A8C5-ECC9F3942E4B}">
                <a14:imgProps xmlns:a14="http://schemas.microsoft.com/office/drawing/2010/main">
                  <a14:imgLayer r:embed="rId5">
                    <a14:imgEffect>
                      <a14:backgroundRemoval t="463" b="83642" l="9864" r="89966">
                        <a14:foregroundMark x1="57993" y1="68981" x2="38265" y2="68981"/>
                        <a14:foregroundMark x1="48469" y1="70216" x2="56633" y2="75926"/>
                        <a14:foregroundMark x1="53061" y1="74228" x2="64286" y2="70525"/>
                        <a14:foregroundMark x1="67007" y1="69290" x2="67007" y2="69290"/>
                        <a14:foregroundMark x1="67007" y1="69290" x2="67007" y2="69290"/>
                        <a14:foregroundMark x1="66497" y1="68056" x2="69218" y2="66512"/>
                        <a14:foregroundMark x1="59354" y1="68056" x2="55782" y2="56636"/>
                        <a14:foregroundMark x1="55782" y1="62346" x2="31973" y2="54167"/>
                        <a14:foregroundMark x1="60204" y1="49691" x2="69728" y2="38117"/>
                        <a14:foregroundMark x1="65646" y1="43981" x2="55272" y2="46451"/>
                        <a14:foregroundMark x1="64796" y1="45216" x2="62925" y2="33179"/>
                        <a14:foregroundMark x1="63435" y1="41512" x2="45408" y2="30864"/>
                        <a14:foregroundMark x1="54422" y1="38117" x2="44558" y2="41049"/>
                        <a14:foregroundMark x1="49830" y1="41512" x2="33163" y2="50463"/>
                        <a14:foregroundMark x1="57993" y1="25463" x2="58503" y2="6636"/>
                        <a14:foregroundMark x1="39966" y1="25000" x2="39966" y2="6636"/>
                      </a14:backgroundRemoval>
                    </a14:imgEffect>
                  </a14:imgLayer>
                </a14:imgProps>
              </a:ext>
              <a:ext uri="{28A0092B-C50C-407E-A947-70E740481C1C}">
                <a14:useLocalDpi xmlns:a14="http://schemas.microsoft.com/office/drawing/2010/main" val="0"/>
              </a:ext>
            </a:extLst>
          </a:blip>
          <a:stretch>
            <a:fillRect/>
          </a:stretch>
        </p:blipFill>
        <p:spPr>
          <a:xfrm>
            <a:off x="622143" y="4845605"/>
            <a:ext cx="1522545" cy="1670862"/>
          </a:xfrm>
          <a:prstGeom prst="rect">
            <a:avLst/>
          </a:prstGeom>
        </p:spPr>
      </p:pic>
    </p:spTree>
    <p:extLst>
      <p:ext uri="{BB962C8B-B14F-4D97-AF65-F5344CB8AC3E}">
        <p14:creationId xmlns:p14="http://schemas.microsoft.com/office/powerpoint/2010/main" val="22778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下カーブ矢印 21"/>
          <p:cNvSpPr/>
          <p:nvPr/>
        </p:nvSpPr>
        <p:spPr>
          <a:xfrm rot="17519646">
            <a:off x="1353332" y="3326398"/>
            <a:ext cx="2441138" cy="1280229"/>
          </a:xfrm>
          <a:prstGeom prst="curvedDownArrow">
            <a:avLst>
              <a:gd name="adj1" fmla="val 41174"/>
              <a:gd name="adj2" fmla="val 70125"/>
              <a:gd name="adj3" fmla="val 25000"/>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9" name="図 8"/>
          <p:cNvPicPr>
            <a:picLocks noChangeAspect="1"/>
          </p:cNvPicPr>
          <p:nvPr/>
        </p:nvPicPr>
        <p:blipFill>
          <a:blip r:embed="rId3"/>
          <a:stretch>
            <a:fillRect/>
          </a:stretch>
        </p:blipFill>
        <p:spPr>
          <a:xfrm>
            <a:off x="19084" y="4662152"/>
            <a:ext cx="4013221" cy="2158298"/>
          </a:xfrm>
          <a:prstGeom prst="rect">
            <a:avLst/>
          </a:prstGeom>
        </p:spPr>
      </p:pic>
      <p:sp>
        <p:nvSpPr>
          <p:cNvPr id="6" name="正方形/長方形 5"/>
          <p:cNvSpPr>
            <a:spLocks noChangeArrowheads="1"/>
          </p:cNvSpPr>
          <p:nvPr/>
        </p:nvSpPr>
        <p:spPr bwMode="auto">
          <a:xfrm>
            <a:off x="445396" y="417545"/>
            <a:ext cx="9034149" cy="640101"/>
          </a:xfrm>
          <a:prstGeom prst="rect">
            <a:avLst/>
          </a:prstGeom>
          <a:noFill/>
          <a:ln w="50800" cmpd="thinThick" algn="ctr">
            <a:noFill/>
            <a:miter lim="800000"/>
            <a:headEnd/>
            <a:tailEnd/>
          </a:ln>
        </p:spPr>
        <p:txBody>
          <a:bodyPr lIns="91406" tIns="45704" rIns="91406" bIns="45704"/>
          <a:lstStyle/>
          <a:p>
            <a:pPr>
              <a:defRPr/>
            </a:pPr>
            <a:r>
              <a:rPr lang="ja-JP" altLang="en-US" sz="1600" b="1" dirty="0">
                <a:latin typeface="HG丸ｺﾞｼｯｸM-PRO" panose="020F0600000000000000" pitchFamily="50" charset="-128"/>
                <a:ea typeface="HG丸ｺﾞｼｯｸM-PRO" panose="020F0600000000000000" pitchFamily="50" charset="-128"/>
              </a:rPr>
              <a:t>マイナンバー制度の導入に併せて新たに構築する個人ごとのポータルサイトを、マイナちゃんにちなみ「マイナポータル」とすることに決定しました。</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381000" y="0"/>
            <a:ext cx="9144000" cy="404664"/>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マイナポータルについて</a:t>
            </a:r>
          </a:p>
        </p:txBody>
      </p:sp>
      <p:cxnSp>
        <p:nvCxnSpPr>
          <p:cNvPr id="14" name="直線コネクタ 13"/>
          <p:cNvCxnSpPr/>
          <p:nvPr/>
        </p:nvCxnSpPr>
        <p:spPr>
          <a:xfrm>
            <a:off x="67616" y="404664"/>
            <a:ext cx="9727843" cy="0"/>
          </a:xfrm>
          <a:prstGeom prst="line">
            <a:avLst/>
          </a:prstGeom>
          <a:ln w="28575" cmpd="tri">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3881065" y="2372257"/>
            <a:ext cx="5920038" cy="4051023"/>
          </a:xfrm>
          <a:prstGeom prst="roundRect">
            <a:avLst>
              <a:gd name="adj" fmla="val 9671"/>
            </a:avLst>
          </a:prstGeom>
          <a:gradFill flip="none" rotWithShape="1">
            <a:gsLst>
              <a:gs pos="50000">
                <a:schemeClr val="accent6">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dirty="0">
              <a:solidFill>
                <a:schemeClr val="tx1"/>
              </a:solidFill>
              <a:latin typeface="+mn-ea"/>
            </a:endParaRPr>
          </a:p>
        </p:txBody>
      </p:sp>
      <p:sp>
        <p:nvSpPr>
          <p:cNvPr id="5" name="角丸四角形 4"/>
          <p:cNvSpPr/>
          <p:nvPr/>
        </p:nvSpPr>
        <p:spPr>
          <a:xfrm>
            <a:off x="3881065" y="1635392"/>
            <a:ext cx="5904656" cy="4787887"/>
          </a:xfrm>
          <a:prstGeom prst="roundRect">
            <a:avLst>
              <a:gd name="adj" fmla="val 9919"/>
            </a:avLst>
          </a:prstGeom>
          <a:noFill/>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マイナポータル</a:t>
            </a:r>
          </a:p>
        </p:txBody>
      </p:sp>
      <p:sp>
        <p:nvSpPr>
          <p:cNvPr id="15" name="角丸四角形 14"/>
          <p:cNvSpPr/>
          <p:nvPr/>
        </p:nvSpPr>
        <p:spPr>
          <a:xfrm>
            <a:off x="6916411" y="2636912"/>
            <a:ext cx="2603298" cy="891180"/>
          </a:xfrm>
          <a:prstGeom prst="roundRect">
            <a:avLst/>
          </a:prstGeom>
          <a:solidFill>
            <a:schemeClr val="bg1"/>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②情報提供等記録表示</a:t>
            </a:r>
            <a:endParaRPr lang="en-US" altLang="ja-JP" sz="1400" b="1" dirty="0">
              <a:latin typeface="ＭＳ ゴシック" pitchFamily="49" charset="-128"/>
              <a:ea typeface="ＭＳ ゴシック" pitchFamily="49" charset="-128"/>
            </a:endParaRPr>
          </a:p>
          <a:p>
            <a:pPr>
              <a:defRPr/>
            </a:pPr>
            <a:r>
              <a:rPr lang="ja-JP" altLang="en-US" sz="1400" b="1" dirty="0">
                <a:latin typeface="ＭＳ ゴシック" pitchFamily="49" charset="-128"/>
                <a:ea typeface="ＭＳ ゴシック" pitchFamily="49" charset="-128"/>
              </a:rPr>
              <a:t>国や自治体などの間の特定個人情報のやり取りの記録の閲覧</a:t>
            </a:r>
            <a:endParaRPr lang="en-US" altLang="ja-JP" sz="1400" dirty="0">
              <a:latin typeface="ＭＳ ゴシック" pitchFamily="49" charset="-128"/>
              <a:ea typeface="ＭＳ ゴシック" pitchFamily="49" charset="-128"/>
            </a:endParaRPr>
          </a:p>
        </p:txBody>
      </p:sp>
      <p:sp>
        <p:nvSpPr>
          <p:cNvPr id="16" name="角丸四角形 15"/>
          <p:cNvSpPr/>
          <p:nvPr/>
        </p:nvSpPr>
        <p:spPr>
          <a:xfrm>
            <a:off x="4169097" y="2636912"/>
            <a:ext cx="2603298" cy="891180"/>
          </a:xfrm>
          <a:prstGeom prst="roundRect">
            <a:avLst/>
          </a:prstGeom>
          <a:solidFill>
            <a:schemeClr val="bg1"/>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①自己情報表示</a:t>
            </a:r>
            <a:endParaRPr lang="en-US" altLang="ja-JP" sz="1400" b="1" dirty="0">
              <a:latin typeface="ＭＳ ゴシック" pitchFamily="49" charset="-128"/>
              <a:ea typeface="ＭＳ ゴシック" pitchFamily="49" charset="-128"/>
            </a:endParaRPr>
          </a:p>
          <a:p>
            <a:pPr>
              <a:defRPr/>
            </a:pPr>
            <a:r>
              <a:rPr lang="ja-JP" altLang="en-US" sz="1400" b="1" dirty="0">
                <a:latin typeface="ＭＳ ゴシック" pitchFamily="49" charset="-128"/>
                <a:ea typeface="ＭＳ ゴシック" pitchFamily="49" charset="-128"/>
              </a:rPr>
              <a:t>自治体などが保有する自らの特定個人情報の閲覧</a:t>
            </a:r>
            <a:endParaRPr lang="en-US" altLang="ja-JP" sz="1200" dirty="0">
              <a:latin typeface="ＭＳ ゴシック" pitchFamily="49" charset="-128"/>
              <a:ea typeface="ＭＳ ゴシック" pitchFamily="49" charset="-128"/>
            </a:endParaRPr>
          </a:p>
        </p:txBody>
      </p:sp>
      <p:sp>
        <p:nvSpPr>
          <p:cNvPr id="17" name="角丸四角形 16"/>
          <p:cNvSpPr/>
          <p:nvPr/>
        </p:nvSpPr>
        <p:spPr>
          <a:xfrm>
            <a:off x="6916411" y="3717034"/>
            <a:ext cx="2604822" cy="858405"/>
          </a:xfrm>
          <a:prstGeom prst="roundRect">
            <a:avLst/>
          </a:prstGeom>
          <a:solidFill>
            <a:schemeClr val="bg1"/>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④ワンストップサービス</a:t>
            </a:r>
            <a:endParaRPr lang="en-US" altLang="ja-JP" sz="1400" b="1" dirty="0">
              <a:latin typeface="ＭＳ ゴシック" pitchFamily="49" charset="-128"/>
              <a:ea typeface="ＭＳ ゴシック" pitchFamily="49" charset="-128"/>
            </a:endParaRPr>
          </a:p>
          <a:p>
            <a:pPr>
              <a:defRPr/>
            </a:pPr>
            <a:r>
              <a:rPr lang="ja-JP" altLang="en-US" sz="1400" b="1" dirty="0">
                <a:latin typeface="ＭＳ ゴシック" pitchFamily="49" charset="-128"/>
                <a:ea typeface="ＭＳ ゴシック" pitchFamily="49" charset="-128"/>
              </a:rPr>
              <a:t>引っ越しなどライフイベントに関する手続きの官民横断的なワンストップ化</a:t>
            </a:r>
            <a:endParaRPr lang="en-US" altLang="ja-JP" sz="1200" dirty="0">
              <a:latin typeface="ＭＳ ゴシック" pitchFamily="49" charset="-128"/>
              <a:ea typeface="ＭＳ ゴシック" pitchFamily="49" charset="-128"/>
            </a:endParaRPr>
          </a:p>
        </p:txBody>
      </p:sp>
      <p:sp>
        <p:nvSpPr>
          <p:cNvPr id="18" name="角丸四角形 17"/>
          <p:cNvSpPr/>
          <p:nvPr/>
        </p:nvSpPr>
        <p:spPr>
          <a:xfrm>
            <a:off x="4170623" y="3717033"/>
            <a:ext cx="2601772" cy="858404"/>
          </a:xfrm>
          <a:prstGeom prst="roundRect">
            <a:avLst/>
          </a:prstGeom>
          <a:solidFill>
            <a:schemeClr val="bg1"/>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③お知らせ情報表示</a:t>
            </a:r>
            <a:endParaRPr lang="en-US" altLang="ja-JP" sz="1400" b="1" dirty="0">
              <a:latin typeface="ＭＳ ゴシック" pitchFamily="49" charset="-128"/>
              <a:ea typeface="ＭＳ ゴシック" pitchFamily="49" charset="-128"/>
            </a:endParaRPr>
          </a:p>
          <a:p>
            <a:pPr algn="ctr">
              <a:defRPr/>
            </a:pPr>
            <a:r>
              <a:rPr lang="ja-JP" altLang="en-US" sz="1400" b="1" dirty="0">
                <a:latin typeface="ＭＳ ゴシック" pitchFamily="49" charset="-128"/>
                <a:ea typeface="ＭＳ ゴシック" pitchFamily="49" charset="-128"/>
              </a:rPr>
              <a:t>自治体などからの予防接種や年金、介護などの各種のお知らせ</a:t>
            </a:r>
          </a:p>
          <a:p>
            <a:pPr>
              <a:defRPr/>
            </a:pPr>
            <a:r>
              <a:rPr lang="ja-JP" altLang="en-US" sz="1400" b="1" dirty="0">
                <a:latin typeface="ＭＳ ゴシック" pitchFamily="49" charset="-128"/>
                <a:ea typeface="ＭＳ ゴシック" pitchFamily="49" charset="-128"/>
              </a:rPr>
              <a:t>の受け取り</a:t>
            </a:r>
          </a:p>
        </p:txBody>
      </p:sp>
      <p:sp>
        <p:nvSpPr>
          <p:cNvPr id="19" name="角丸四角形 18"/>
          <p:cNvSpPr/>
          <p:nvPr/>
        </p:nvSpPr>
        <p:spPr>
          <a:xfrm>
            <a:off x="4169097" y="4779322"/>
            <a:ext cx="2653286" cy="881926"/>
          </a:xfrm>
          <a:prstGeom prst="roundRect">
            <a:avLst/>
          </a:prstGeom>
          <a:solidFill>
            <a:schemeClr val="accent5">
              <a:lumMod val="20000"/>
              <a:lumOff val="80000"/>
            </a:schemeClr>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⑤電子私書箱</a:t>
            </a:r>
            <a:endParaRPr lang="en-US" altLang="ja-JP" sz="1400" b="1" dirty="0">
              <a:latin typeface="ＭＳ ゴシック" pitchFamily="49" charset="-128"/>
              <a:ea typeface="ＭＳ ゴシック" pitchFamily="49" charset="-128"/>
            </a:endParaRPr>
          </a:p>
          <a:p>
            <a:pPr>
              <a:defRPr/>
            </a:pPr>
            <a:r>
              <a:rPr lang="ja-JP" altLang="en-US" sz="1400" b="1" dirty="0">
                <a:latin typeface="ＭＳ ゴシック" pitchFamily="49" charset="-128"/>
                <a:ea typeface="ＭＳ ゴシック" pitchFamily="49" charset="-128"/>
              </a:rPr>
              <a:t>行政機関や民間事業者などから支払証明書などの各種電子データを受領し活用する仕組み</a:t>
            </a:r>
          </a:p>
        </p:txBody>
      </p:sp>
      <p:pic>
        <p:nvPicPr>
          <p:cNvPr id="21" name="図 20"/>
          <p:cNvPicPr>
            <a:picLocks noChangeAspect="1"/>
          </p:cNvPicPr>
          <p:nvPr/>
        </p:nvPicPr>
        <p:blipFill>
          <a:blip r:embed="rId4"/>
          <a:stretch>
            <a:fillRect/>
          </a:stretch>
        </p:blipFill>
        <p:spPr>
          <a:xfrm>
            <a:off x="4376441" y="1044766"/>
            <a:ext cx="884994" cy="1327491"/>
          </a:xfrm>
          <a:prstGeom prst="rect">
            <a:avLst/>
          </a:prstGeom>
        </p:spPr>
      </p:pic>
      <p:sp>
        <p:nvSpPr>
          <p:cNvPr id="24" name="角丸四角形 23"/>
          <p:cNvSpPr/>
          <p:nvPr/>
        </p:nvSpPr>
        <p:spPr>
          <a:xfrm>
            <a:off x="6916411" y="4779322"/>
            <a:ext cx="2653286" cy="881926"/>
          </a:xfrm>
          <a:prstGeom prst="roundRect">
            <a:avLst/>
          </a:prstGeom>
          <a:solidFill>
            <a:schemeClr val="accent5">
              <a:lumMod val="20000"/>
              <a:lumOff val="80000"/>
            </a:schemeClr>
          </a:solidFill>
          <a:ln w="25400">
            <a:solidFill>
              <a:schemeClr val="tx1"/>
            </a:solidFill>
            <a:prstDash val="solid"/>
          </a:ln>
          <a:effectLst>
            <a:outerShdw blurRad="63500" sx="102000" sy="102000" algn="ctr" rotWithShape="0">
              <a:prstClr val="black">
                <a:alpha val="40000"/>
              </a:prstClr>
            </a:outerShdw>
          </a:effectLst>
        </p:spPr>
        <p:txBody>
          <a:bodyPr lIns="0" tIns="0" rIns="0" bIns="0" anchor="ctr"/>
          <a:lstStyle/>
          <a:p>
            <a:pPr algn="ctr">
              <a:defRPr/>
            </a:pPr>
            <a:r>
              <a:rPr lang="ja-JP" altLang="en-US" sz="1400" b="1" dirty="0">
                <a:latin typeface="ＭＳ ゴシック" pitchFamily="49" charset="-128"/>
                <a:ea typeface="ＭＳ ゴシック" pitchFamily="49" charset="-128"/>
              </a:rPr>
              <a:t>⑥電子決済サービス</a:t>
            </a:r>
            <a:endParaRPr lang="en-US" altLang="ja-JP" sz="1400" b="1" dirty="0">
              <a:latin typeface="ＭＳ ゴシック" pitchFamily="49" charset="-128"/>
              <a:ea typeface="ＭＳ ゴシック" pitchFamily="49" charset="-128"/>
            </a:endParaRPr>
          </a:p>
          <a:p>
            <a:pPr>
              <a:defRPr/>
            </a:pPr>
            <a:r>
              <a:rPr lang="ja-JP" altLang="en-US" sz="1400" b="1" dirty="0">
                <a:latin typeface="ＭＳ ゴシック" pitchFamily="49" charset="-128"/>
                <a:ea typeface="ＭＳ ゴシック" pitchFamily="49" charset="-128"/>
              </a:rPr>
              <a:t>納税や社会保障などの決済をキャッシュレスで電子的に行うサービス</a:t>
            </a:r>
          </a:p>
        </p:txBody>
      </p:sp>
      <p:sp>
        <p:nvSpPr>
          <p:cNvPr id="23" name="正方形/長方形 22"/>
          <p:cNvSpPr/>
          <p:nvPr/>
        </p:nvSpPr>
        <p:spPr>
          <a:xfrm>
            <a:off x="4388388" y="5949280"/>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err="1"/>
              <a:t>ねんきん</a:t>
            </a:r>
            <a:r>
              <a:rPr lang="ja-JP" altLang="en-US" b="1" dirty="0"/>
              <a:t>ネット</a:t>
            </a:r>
          </a:p>
        </p:txBody>
      </p:sp>
      <p:sp>
        <p:nvSpPr>
          <p:cNvPr id="26" name="正方形/長方形 25"/>
          <p:cNvSpPr/>
          <p:nvPr/>
        </p:nvSpPr>
        <p:spPr>
          <a:xfrm>
            <a:off x="6112703" y="5949280"/>
            <a:ext cx="158417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ｅ－Ｔａｘ</a:t>
            </a:r>
          </a:p>
        </p:txBody>
      </p:sp>
      <p:sp>
        <p:nvSpPr>
          <p:cNvPr id="27" name="角丸四角形吹き出し 26"/>
          <p:cNvSpPr/>
          <p:nvPr/>
        </p:nvSpPr>
        <p:spPr>
          <a:xfrm>
            <a:off x="93374" y="1124745"/>
            <a:ext cx="3502008" cy="1662873"/>
          </a:xfrm>
          <a:prstGeom prst="wedgeRoundRectCallout">
            <a:avLst>
              <a:gd name="adj1" fmla="val 60082"/>
              <a:gd name="adj2" fmla="val -22598"/>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HG丸ｺﾞｼｯｸM-PRO" panose="020F0600000000000000" pitchFamily="50" charset="-128"/>
                <a:ea typeface="HG丸ｺﾞｼｯｸM-PRO" panose="020F0600000000000000" pitchFamily="50" charset="-128"/>
              </a:rPr>
              <a:t>マイポータルの機能や、これまでマイガバメントで提供するとしていた官民横断的なワンストップサービスなどを一体的に提供する個人ごとのポータルサイトとして、より親しみを感じられるよう「マイナちゃん」の名前にちなみ「マイナポータル」としました。</a:t>
            </a:r>
          </a:p>
        </p:txBody>
      </p:sp>
      <p:sp>
        <p:nvSpPr>
          <p:cNvPr id="29" name="正方形/長方形 28"/>
          <p:cNvSpPr/>
          <p:nvPr/>
        </p:nvSpPr>
        <p:spPr>
          <a:xfrm>
            <a:off x="5465241" y="6551102"/>
            <a:ext cx="2876482" cy="185964"/>
          </a:xfrm>
          <a:prstGeom prst="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50" dirty="0">
                <a:latin typeface="HG丸ｺﾞｼｯｸM-PRO" panose="020F0600000000000000" pitchFamily="50" charset="-128"/>
                <a:ea typeface="HG丸ｺﾞｼｯｸM-PRO" panose="020F0600000000000000" pitchFamily="50" charset="-128"/>
              </a:rPr>
              <a:t>他のサイトとのＩＤ連携、データ連携</a:t>
            </a:r>
          </a:p>
        </p:txBody>
      </p:sp>
      <p:sp>
        <p:nvSpPr>
          <p:cNvPr id="35" name="右中かっこ 34"/>
          <p:cNvSpPr/>
          <p:nvPr/>
        </p:nvSpPr>
        <p:spPr>
          <a:xfrm rot="5400000">
            <a:off x="6816172" y="3784701"/>
            <a:ext cx="313791" cy="519325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p>
        </p:txBody>
      </p:sp>
      <p:sp>
        <p:nvSpPr>
          <p:cNvPr id="2" name="テキスト ボックス 1"/>
          <p:cNvSpPr txBox="1"/>
          <p:nvPr/>
        </p:nvSpPr>
        <p:spPr>
          <a:xfrm>
            <a:off x="8138822" y="1933382"/>
            <a:ext cx="1718909" cy="415498"/>
          </a:xfrm>
          <a:prstGeom prst="rect">
            <a:avLst/>
          </a:prstGeom>
          <a:noFill/>
        </p:spPr>
        <p:txBody>
          <a:bodyPr wrap="square" rtlCol="0">
            <a:spAutoFit/>
          </a:bodyPr>
          <a:lstStyle/>
          <a:p>
            <a:r>
              <a:rPr lang="ja-JP" altLang="en-US" sz="1050" dirty="0">
                <a:latin typeface="HG丸ｺﾞｼｯｸM-PRO" panose="020F0600000000000000" pitchFamily="50" charset="-128"/>
                <a:ea typeface="HG丸ｺﾞｼｯｸM-PRO" panose="020F0600000000000000" pitchFamily="50" charset="-128"/>
              </a:rPr>
              <a:t>平成</a:t>
            </a:r>
            <a:r>
              <a:rPr lang="en-US" altLang="ja-JP" sz="1050" dirty="0">
                <a:latin typeface="HG丸ｺﾞｼｯｸM-PRO" panose="020F0600000000000000" pitchFamily="50" charset="-128"/>
                <a:ea typeface="HG丸ｺﾞｼｯｸM-PRO" panose="020F0600000000000000" pitchFamily="50" charset="-128"/>
              </a:rPr>
              <a:t>29</a:t>
            </a:r>
            <a:r>
              <a:rPr lang="ja-JP" altLang="en-US" sz="1050" dirty="0">
                <a:latin typeface="HG丸ｺﾞｼｯｸM-PRO" panose="020F0600000000000000" pitchFamily="50" charset="-128"/>
                <a:ea typeface="HG丸ｺﾞｼｯｸM-PRO" panose="020F0600000000000000" pitchFamily="50" charset="-128"/>
              </a:rPr>
              <a:t>年１月以降</a:t>
            </a:r>
            <a:endParaRPr lang="en-US" altLang="ja-JP" sz="1050" dirty="0">
              <a:latin typeface="HG丸ｺﾞｼｯｸM-PRO" panose="020F0600000000000000" pitchFamily="50" charset="-128"/>
              <a:ea typeface="HG丸ｺﾞｼｯｸM-PRO" panose="020F0600000000000000" pitchFamily="50" charset="-128"/>
            </a:endParaRPr>
          </a:p>
          <a:p>
            <a:r>
              <a:rPr lang="ja-JP" altLang="en-US" sz="1050" dirty="0">
                <a:latin typeface="HG丸ｺﾞｼｯｸM-PRO" panose="020F0600000000000000" pitchFamily="50" charset="-128"/>
                <a:ea typeface="HG丸ｺﾞｼｯｸM-PRO" panose="020F0600000000000000" pitchFamily="50" charset="-128"/>
              </a:rPr>
              <a:t>順次サービス開始予定</a:t>
            </a:r>
          </a:p>
        </p:txBody>
      </p:sp>
      <p:sp>
        <p:nvSpPr>
          <p:cNvPr id="25" name="テキスト ボックス 24"/>
          <p:cNvSpPr txBox="1"/>
          <p:nvPr/>
        </p:nvSpPr>
        <p:spPr>
          <a:xfrm>
            <a:off x="7811262" y="5915304"/>
            <a:ext cx="1668283" cy="415498"/>
          </a:xfrm>
          <a:prstGeom prst="rect">
            <a:avLst/>
          </a:prstGeom>
          <a:noFill/>
        </p:spPr>
        <p:txBody>
          <a:bodyPr wrap="square" rtlCol="0">
            <a:spAutoFit/>
          </a:bodyPr>
          <a:lstStyle/>
          <a:p>
            <a:r>
              <a:rPr lang="ja-JP" altLang="en-US" sz="1050" dirty="0" smtClean="0">
                <a:latin typeface="HG丸ｺﾞｼｯｸM-PRO" panose="020F0600000000000000" pitchFamily="50" charset="-128"/>
                <a:ea typeface="HG丸ｺﾞｼｯｸM-PRO" panose="020F0600000000000000" pitchFamily="50" charset="-128"/>
              </a:rPr>
              <a:t>連携先は今後</a:t>
            </a:r>
            <a:r>
              <a:rPr lang="en-US" altLang="ja-JP" sz="1050" dirty="0" err="1" smtClean="0">
                <a:latin typeface="HG丸ｺﾞｼｯｸM-PRO" panose="020F0600000000000000" pitchFamily="50" charset="-128"/>
                <a:ea typeface="HG丸ｺﾞｼｯｸM-PRO" panose="020F0600000000000000" pitchFamily="50" charset="-128"/>
              </a:rPr>
              <a:t>eLTAX</a:t>
            </a:r>
            <a:r>
              <a:rPr lang="ja-JP" altLang="en-US" sz="1050" dirty="0" smtClean="0">
                <a:latin typeface="HG丸ｺﾞｼｯｸM-PRO" panose="020F0600000000000000" pitchFamily="50" charset="-128"/>
                <a:ea typeface="HG丸ｺﾞｼｯｸM-PRO" panose="020F0600000000000000" pitchFamily="50" charset="-128"/>
              </a:rPr>
              <a:t>等に順次拡大する予定</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28" name="スライド番号プレースホルダー 2"/>
          <p:cNvSpPr txBox="1">
            <a:spLocks/>
          </p:cNvSpPr>
          <p:nvPr/>
        </p:nvSpPr>
        <p:spPr>
          <a:xfrm>
            <a:off x="7618790" y="6580013"/>
            <a:ext cx="2311400" cy="233363"/>
          </a:xfrm>
          <a:prstGeom prst="rect">
            <a:avLst/>
          </a:prstGeom>
        </p:spPr>
        <p:txBody>
          <a:bodyPr vert="horz" lIns="91440" tIns="45720" rIns="91440" bIns="45720" rtlCol="0" anchor="ctr"/>
          <a:lstStyle>
            <a:defPPr>
              <a:defRPr lang="ja-JP"/>
            </a:defPPr>
            <a:lvl1pPr marL="0" algn="r" defTabSz="914400" rtl="0" eaLnBrk="1" latinLnBrk="0" hangingPunct="1">
              <a:defRPr kumimoji="1" sz="14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en-US" altLang="ja-JP" sz="2800" dirty="0" smtClean="0">
                <a:solidFill>
                  <a:prstClr val="black"/>
                </a:solidFill>
              </a:rPr>
              <a:t>9</a:t>
            </a:r>
            <a:endParaRPr lang="ja-JP" altLang="en-US" sz="2800" dirty="0">
              <a:solidFill>
                <a:prstClr val="black"/>
              </a:solidFill>
            </a:endParaRPr>
          </a:p>
        </p:txBody>
      </p:sp>
    </p:spTree>
    <p:extLst>
      <p:ext uri="{BB962C8B-B14F-4D97-AF65-F5344CB8AC3E}">
        <p14:creationId xmlns:p14="http://schemas.microsoft.com/office/powerpoint/2010/main" val="40113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bwMode="auto">
          <a:xfrm>
            <a:off x="0" y="8643"/>
            <a:ext cx="9906000" cy="52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5" tIns="45699" rIns="91395" bIns="45699" numCol="1" anchor="ctr" anchorCtr="0" compatLnSpc="1">
            <a:prstTxWarp prst="textNoShape">
              <a:avLst/>
            </a:prstTxWarp>
          </a:bodyPr>
          <a:lstStyle>
            <a:lvl1pPr algn="ctr" rtl="0" eaLnBrk="1" fontAlgn="base" hangingPunct="1">
              <a:spcBef>
                <a:spcPct val="0"/>
              </a:spcBef>
              <a:spcAft>
                <a:spcPct val="0"/>
              </a:spcAft>
              <a:defRPr kumimoji="1" sz="3200" kern="1200">
                <a:solidFill>
                  <a:schemeClr val="tx1"/>
                </a:solidFill>
                <a:latin typeface="+mj-lt"/>
                <a:ea typeface="+mj-ea"/>
                <a:cs typeface="+mj-cs"/>
              </a:defRPr>
            </a:lvl1pPr>
            <a:lvl2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300">
                <a:solidFill>
                  <a:schemeClr val="tx1"/>
                </a:solidFill>
                <a:latin typeface="Calibri" pitchFamily="34" charset="0"/>
                <a:ea typeface="ＭＳ Ｐゴシック" charset="-128"/>
              </a:defRPr>
            </a:lvl5pPr>
            <a:lvl6pPr marL="456978" algn="ctr" rtl="0" eaLnBrk="1" fontAlgn="base" hangingPunct="1">
              <a:spcBef>
                <a:spcPct val="0"/>
              </a:spcBef>
              <a:spcAft>
                <a:spcPct val="0"/>
              </a:spcAft>
              <a:defRPr kumimoji="1" sz="4300">
                <a:solidFill>
                  <a:schemeClr val="tx1"/>
                </a:solidFill>
                <a:latin typeface="Calibri" pitchFamily="34" charset="0"/>
                <a:ea typeface="ＭＳ Ｐゴシック" charset="-128"/>
              </a:defRPr>
            </a:lvl6pPr>
            <a:lvl7pPr marL="913958" algn="ctr" rtl="0" eaLnBrk="1" fontAlgn="base" hangingPunct="1">
              <a:spcBef>
                <a:spcPct val="0"/>
              </a:spcBef>
              <a:spcAft>
                <a:spcPct val="0"/>
              </a:spcAft>
              <a:defRPr kumimoji="1" sz="4300">
                <a:solidFill>
                  <a:schemeClr val="tx1"/>
                </a:solidFill>
                <a:latin typeface="Calibri" pitchFamily="34" charset="0"/>
                <a:ea typeface="ＭＳ Ｐゴシック" charset="-128"/>
              </a:defRPr>
            </a:lvl7pPr>
            <a:lvl8pPr marL="1370937" algn="ctr" rtl="0" eaLnBrk="1" fontAlgn="base" hangingPunct="1">
              <a:spcBef>
                <a:spcPct val="0"/>
              </a:spcBef>
              <a:spcAft>
                <a:spcPct val="0"/>
              </a:spcAft>
              <a:defRPr kumimoji="1" sz="4300">
                <a:solidFill>
                  <a:schemeClr val="tx1"/>
                </a:solidFill>
                <a:latin typeface="Calibri" pitchFamily="34" charset="0"/>
                <a:ea typeface="ＭＳ Ｐゴシック" charset="-128"/>
              </a:defRPr>
            </a:lvl8pPr>
            <a:lvl9pPr marL="1827917" algn="ctr" rtl="0" eaLnBrk="1" fontAlgn="base" hangingPunct="1">
              <a:spcBef>
                <a:spcPct val="0"/>
              </a:spcBef>
              <a:spcAft>
                <a:spcPct val="0"/>
              </a:spcAft>
              <a:defRPr kumimoji="1" sz="4300">
                <a:solidFill>
                  <a:schemeClr val="tx1"/>
                </a:solidFill>
                <a:latin typeface="Calibri" pitchFamily="34" charset="0"/>
                <a:ea typeface="ＭＳ Ｐゴシック" charset="-128"/>
              </a:defRPr>
            </a:lvl9pPr>
          </a:lstStyle>
          <a:p>
            <a:r>
              <a:rPr lang="ja-JP" altLang="en-US" sz="2800" dirty="0">
                <a:solidFill>
                  <a:prstClr val="black"/>
                </a:solidFill>
              </a:rPr>
              <a:t>マイナンバーの利用範囲の拡大等について</a:t>
            </a:r>
          </a:p>
        </p:txBody>
      </p:sp>
      <p:sp>
        <p:nvSpPr>
          <p:cNvPr id="4" name="角丸四角形 3"/>
          <p:cNvSpPr/>
          <p:nvPr/>
        </p:nvSpPr>
        <p:spPr>
          <a:xfrm>
            <a:off x="125997" y="767606"/>
            <a:ext cx="9654035" cy="789186"/>
          </a:xfrm>
          <a:prstGeom prst="roundRect">
            <a:avLst>
              <a:gd name="adj" fmla="val 9339"/>
            </a:avLst>
          </a:prstGeom>
          <a:ln/>
        </p:spPr>
        <p:style>
          <a:lnRef idx="2">
            <a:schemeClr val="dk1"/>
          </a:lnRef>
          <a:fillRef idx="1">
            <a:schemeClr val="lt1"/>
          </a:fillRef>
          <a:effectRef idx="0">
            <a:schemeClr val="dk1"/>
          </a:effectRef>
          <a:fontRef idx="minor">
            <a:schemeClr val="dk1"/>
          </a:fontRef>
        </p:style>
        <p:txBody>
          <a:bodyPr wrap="square" lIns="71983" tIns="72000" rIns="72000" bIns="108000" rtlCol="0" anchor="ctr">
            <a:noAutofit/>
          </a:bodyPr>
          <a:lstStyle/>
          <a:p>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世界最先端</a:t>
            </a:r>
            <a:r>
              <a:rPr lang="en-US" altLang="ja-JP" sz="1400" dirty="0" smtClean="0">
                <a:solidFill>
                  <a:prstClr val="black"/>
                </a:solidFill>
                <a:latin typeface="ＭＳ Ｐゴシック" panose="020B0600070205080204" pitchFamily="50" charset="-128"/>
              </a:rPr>
              <a:t>IT</a:t>
            </a:r>
            <a:r>
              <a:rPr lang="ja-JP" altLang="en-US" sz="1400" dirty="0" smtClean="0">
                <a:solidFill>
                  <a:prstClr val="black"/>
                </a:solidFill>
                <a:latin typeface="ＭＳ Ｐゴシック" panose="020B0600070205080204" pitchFamily="50" charset="-128"/>
              </a:rPr>
              <a:t>国家創造宣言</a:t>
            </a:r>
            <a:r>
              <a:rPr lang="en-US" altLang="ja-JP" sz="1400" dirty="0" smtClean="0">
                <a:solidFill>
                  <a:prstClr val="black"/>
                </a:solidFill>
                <a:latin typeface="ＭＳ Ｐゴシック" panose="020B0600070205080204" pitchFamily="50" charset="-128"/>
              </a:rPr>
              <a:t>』</a:t>
            </a:r>
            <a:r>
              <a:rPr lang="ja-JP" altLang="en-US" sz="1400" dirty="0" smtClean="0">
                <a:solidFill>
                  <a:prstClr val="black"/>
                </a:solidFill>
                <a:latin typeface="ＭＳ Ｐゴシック" panose="020B0600070205080204" pitchFamily="50" charset="-128"/>
              </a:rPr>
              <a:t>（平成</a:t>
            </a:r>
            <a:r>
              <a:rPr lang="en-US" altLang="ja-JP" sz="1400" dirty="0" smtClean="0">
                <a:solidFill>
                  <a:prstClr val="black"/>
                </a:solidFill>
                <a:latin typeface="ＭＳ Ｐゴシック" panose="020B0600070205080204" pitchFamily="50" charset="-128"/>
              </a:rPr>
              <a:t>26</a:t>
            </a:r>
            <a:r>
              <a:rPr lang="ja-JP" altLang="en-US" sz="1400" dirty="0" smtClean="0">
                <a:solidFill>
                  <a:prstClr val="black"/>
                </a:solidFill>
                <a:latin typeface="ＭＳ Ｐゴシック" panose="020B0600070205080204" pitchFamily="50" charset="-128"/>
              </a:rPr>
              <a:t>年６月</a:t>
            </a:r>
            <a:r>
              <a:rPr lang="en-US" altLang="ja-JP" sz="1400" dirty="0">
                <a:solidFill>
                  <a:prstClr val="black"/>
                </a:solidFill>
                <a:latin typeface="ＭＳ Ｐゴシック" panose="020B0600070205080204" pitchFamily="50" charset="-128"/>
              </a:rPr>
              <a:t>24</a:t>
            </a:r>
            <a:r>
              <a:rPr lang="ja-JP" altLang="en-US" sz="1400" dirty="0" smtClean="0">
                <a:solidFill>
                  <a:prstClr val="black"/>
                </a:solidFill>
                <a:latin typeface="ＭＳ Ｐゴシック" panose="020B0600070205080204" pitchFamily="50" charset="-128"/>
              </a:rPr>
              <a:t>日閣議決定）等を踏まえ、さらなる効率化・利便性の向上が見込まれる分野についてマイナンバーの利用範囲の拡大や制度基盤の活用を図るとともに、マイナンバー制度の主たる担い手である地方公共団体の要望等を踏まえ、所要の整備を行う。</a:t>
            </a:r>
            <a:endParaRPr lang="en-US" altLang="ja-JP" sz="1400" dirty="0">
              <a:solidFill>
                <a:prstClr val="black"/>
              </a:solidFill>
              <a:latin typeface="ＭＳ Ｐゴシック" panose="020B0600070205080204" pitchFamily="50" charset="-128"/>
            </a:endParaRPr>
          </a:p>
        </p:txBody>
      </p:sp>
      <p:sp>
        <p:nvSpPr>
          <p:cNvPr id="5" name="テキスト ボックス 4"/>
          <p:cNvSpPr txBox="1"/>
          <p:nvPr/>
        </p:nvSpPr>
        <p:spPr>
          <a:xfrm>
            <a:off x="271192" y="3327375"/>
            <a:ext cx="9634029" cy="500137"/>
          </a:xfrm>
          <a:prstGeom prst="rect">
            <a:avLst/>
          </a:prstGeom>
          <a:noFill/>
        </p:spPr>
        <p:txBody>
          <a:bodyPr wrap="square" rtlCol="0">
            <a:spAutoFit/>
          </a:bodyPr>
          <a:lstStyle/>
          <a:p>
            <a:pPr marL="174625" indent="-169863">
              <a:spcBef>
                <a:spcPts val="300"/>
              </a:spcBef>
              <a:tabLst>
                <a:tab pos="0" algn="l"/>
              </a:tabLst>
            </a:pPr>
            <a:r>
              <a:rPr lang="ja-JP" altLang="en-US" sz="1200" dirty="0">
                <a:solidFill>
                  <a:prstClr val="black"/>
                </a:solidFill>
                <a:latin typeface="ＭＳ Ｐゴシック" panose="020B0600070205080204" pitchFamily="50" charset="-128"/>
              </a:rPr>
              <a:t>①</a:t>
            </a:r>
            <a:r>
              <a:rPr lang="ja-JP" altLang="en-US" sz="1200" dirty="0" smtClean="0">
                <a:solidFill>
                  <a:prstClr val="black"/>
                </a:solidFill>
                <a:latin typeface="ＭＳ Ｐゴシック" panose="020B0600070205080204" pitchFamily="50" charset="-128"/>
              </a:rPr>
              <a:t>　健康保険組合等が行う被保険者の特定健康診査情報の管理等に、マイナンバーの利用を可能とする。</a:t>
            </a:r>
            <a:endParaRPr lang="en-US" altLang="ja-JP" sz="1200" dirty="0" smtClean="0">
              <a:solidFill>
                <a:prstClr val="black"/>
              </a:solidFill>
              <a:latin typeface="ＭＳ Ｐゴシック" panose="020B0600070205080204" pitchFamily="50" charset="-128"/>
            </a:endParaRPr>
          </a:p>
          <a:p>
            <a:pPr marL="174625" indent="-169863">
              <a:spcBef>
                <a:spcPts val="300"/>
              </a:spcBef>
              <a:tabLst>
                <a:tab pos="0" algn="l"/>
              </a:tabLst>
            </a:pPr>
            <a:r>
              <a:rPr lang="ja-JP" altLang="en-US" sz="1200" dirty="0">
                <a:solidFill>
                  <a:prstClr val="black"/>
                </a:solidFill>
                <a:latin typeface="ＭＳ Ｐゴシック" panose="020B0600070205080204" pitchFamily="50" charset="-128"/>
              </a:rPr>
              <a:t>②</a:t>
            </a:r>
            <a:r>
              <a:rPr lang="ja-JP" altLang="en-US" sz="1200" dirty="0" smtClean="0">
                <a:solidFill>
                  <a:prstClr val="black"/>
                </a:solidFill>
                <a:latin typeface="ＭＳ Ｐゴシック" panose="020B0600070205080204" pitchFamily="50" charset="-128"/>
              </a:rPr>
              <a:t>　予防接種履歴について、地方公共団体間での情報提供ネットワークシステムを利用した情報連携を可能とする。</a:t>
            </a:r>
            <a:endParaRPr lang="en-US" altLang="ja-JP" sz="1200" dirty="0" smtClean="0">
              <a:solidFill>
                <a:prstClr val="black"/>
              </a:solidFill>
              <a:latin typeface="ＭＳ Ｐゴシック" panose="020B0600070205080204" pitchFamily="50" charset="-128"/>
            </a:endParaRPr>
          </a:p>
        </p:txBody>
      </p:sp>
      <p:sp>
        <p:nvSpPr>
          <p:cNvPr id="6" name="テキスト ボックス 5"/>
          <p:cNvSpPr txBox="1"/>
          <p:nvPr/>
        </p:nvSpPr>
        <p:spPr>
          <a:xfrm>
            <a:off x="266229" y="4388331"/>
            <a:ext cx="9634029" cy="907941"/>
          </a:xfrm>
          <a:prstGeom prst="rect">
            <a:avLst/>
          </a:prstGeom>
          <a:noFill/>
        </p:spPr>
        <p:txBody>
          <a:bodyPr wrap="square" rtlCol="0">
            <a:spAutoFit/>
          </a:bodyPr>
          <a:lstStyle/>
          <a:p>
            <a:pPr marL="174625" indent="-169863">
              <a:spcBef>
                <a:spcPts val="300"/>
              </a:spcBef>
            </a:pPr>
            <a:r>
              <a:rPr lang="ja-JP" altLang="en-US" sz="1200" dirty="0">
                <a:solidFill>
                  <a:prstClr val="black"/>
                </a:solidFill>
                <a:latin typeface="ＭＳ Ｐゴシック" panose="020B0600070205080204" pitchFamily="50" charset="-128"/>
              </a:rPr>
              <a:t>①</a:t>
            </a:r>
            <a:r>
              <a:rPr lang="ja-JP" altLang="en-US" sz="1200" dirty="0" smtClean="0">
                <a:solidFill>
                  <a:prstClr val="black"/>
                </a:solidFill>
                <a:latin typeface="ＭＳ Ｐゴシック" panose="020B0600070205080204" pitchFamily="50" charset="-128"/>
              </a:rPr>
              <a:t>　すでにマイナンバー利用事務とされている公営住宅（低所得者向け）の管理に加えて、特定優良賃貸住宅（中所得者向け）の管理において、マイナンバーの利用を可能とする。</a:t>
            </a:r>
            <a:endParaRPr lang="en-US" altLang="ja-JP" sz="1200" dirty="0" smtClean="0">
              <a:solidFill>
                <a:prstClr val="black"/>
              </a:solidFill>
              <a:latin typeface="ＭＳ Ｐゴシック" panose="020B0600070205080204" pitchFamily="50" charset="-128"/>
            </a:endParaRPr>
          </a:p>
          <a:p>
            <a:pPr marL="174625" indent="-169863">
              <a:spcBef>
                <a:spcPts val="300"/>
              </a:spcBef>
            </a:pPr>
            <a:r>
              <a:rPr lang="ja-JP" altLang="en-US" sz="1200" dirty="0">
                <a:solidFill>
                  <a:prstClr val="black"/>
                </a:solidFill>
                <a:latin typeface="ＭＳ Ｐゴシック" panose="020B0600070205080204" pitchFamily="50" charset="-128"/>
              </a:rPr>
              <a:t>②</a:t>
            </a:r>
            <a:r>
              <a:rPr lang="ja-JP" altLang="en-US" sz="1200" dirty="0" smtClean="0">
                <a:solidFill>
                  <a:prstClr val="black"/>
                </a:solidFill>
                <a:latin typeface="ＭＳ Ｐゴシック" panose="020B0600070205080204" pitchFamily="50" charset="-128"/>
              </a:rPr>
              <a:t>　地方公共団体が条例により独自にマイナンバーを利用する場合においても、情報提供ネットワークシステムを利用した情報連携を可能とする。</a:t>
            </a:r>
            <a:endParaRPr lang="en-US" altLang="ja-JP" sz="1200" dirty="0" smtClean="0">
              <a:solidFill>
                <a:prstClr val="black"/>
              </a:solidFill>
              <a:latin typeface="ＭＳ Ｐゴシック" panose="020B0600070205080204" pitchFamily="50" charset="-128"/>
            </a:endParaRPr>
          </a:p>
          <a:p>
            <a:pPr marL="174625" indent="-169863">
              <a:spcBef>
                <a:spcPts val="300"/>
              </a:spcBef>
            </a:pPr>
            <a:r>
              <a:rPr lang="ja-JP" altLang="en-US" sz="1200" dirty="0">
                <a:solidFill>
                  <a:prstClr val="black"/>
                </a:solidFill>
                <a:latin typeface="ＭＳ Ｐゴシック" panose="020B0600070205080204" pitchFamily="50" charset="-128"/>
              </a:rPr>
              <a:t>③</a:t>
            </a:r>
            <a:r>
              <a:rPr lang="ja-JP" altLang="en-US" sz="1200" dirty="0" smtClean="0">
                <a:solidFill>
                  <a:prstClr val="black"/>
                </a:solidFill>
                <a:latin typeface="ＭＳ Ｐゴシック" panose="020B0600070205080204" pitchFamily="50" charset="-128"/>
              </a:rPr>
              <a:t>　地方公共団体の要望等を踏まえ、雇用、障害者福祉等の分野において利用事務、情報連携の追加を行う。　</a:t>
            </a:r>
            <a:endParaRPr lang="ja-JP" altLang="en-US" sz="1200" dirty="0">
              <a:solidFill>
                <a:prstClr val="black"/>
              </a:solidFill>
              <a:latin typeface="ＭＳ Ｐゴシック" panose="020B0600070205080204" pitchFamily="50" charset="-128"/>
            </a:endParaRPr>
          </a:p>
        </p:txBody>
      </p:sp>
      <p:sp>
        <p:nvSpPr>
          <p:cNvPr id="7" name="テキスト ボックス 6"/>
          <p:cNvSpPr txBox="1"/>
          <p:nvPr/>
        </p:nvSpPr>
        <p:spPr>
          <a:xfrm>
            <a:off x="272478" y="2247255"/>
            <a:ext cx="9634029" cy="500137"/>
          </a:xfrm>
          <a:prstGeom prst="rect">
            <a:avLst/>
          </a:prstGeom>
          <a:noFill/>
        </p:spPr>
        <p:txBody>
          <a:bodyPr wrap="square" rtlCol="0">
            <a:spAutoFit/>
          </a:bodyPr>
          <a:lstStyle/>
          <a:p>
            <a:pPr marL="174625" indent="-169863">
              <a:spcBef>
                <a:spcPts val="300"/>
              </a:spcBef>
              <a:tabLst>
                <a:tab pos="0" algn="l"/>
              </a:tabLst>
            </a:pPr>
            <a:r>
              <a:rPr lang="ja-JP" altLang="en-US" sz="1200" dirty="0">
                <a:solidFill>
                  <a:prstClr val="black"/>
                </a:solidFill>
                <a:latin typeface="ＭＳ Ｐゴシック" panose="020B0600070205080204" pitchFamily="50" charset="-128"/>
              </a:rPr>
              <a:t>①</a:t>
            </a:r>
            <a:r>
              <a:rPr lang="ja-JP" altLang="en-US" sz="1200" dirty="0" smtClean="0">
                <a:solidFill>
                  <a:prstClr val="black"/>
                </a:solidFill>
                <a:latin typeface="ＭＳ Ｐゴシック" panose="020B0600070205080204" pitchFamily="50" charset="-128"/>
              </a:rPr>
              <a:t>　預金保険機構等によるペイオフのための預貯金額の合算において、マイナンバーの利用を可能とする。</a:t>
            </a:r>
            <a:endParaRPr lang="en-US" altLang="ja-JP" sz="1200" dirty="0" smtClean="0">
              <a:solidFill>
                <a:prstClr val="black"/>
              </a:solidFill>
              <a:latin typeface="ＭＳ Ｐゴシック" panose="020B0600070205080204" pitchFamily="50" charset="-128"/>
            </a:endParaRPr>
          </a:p>
          <a:p>
            <a:pPr marL="174625" indent="-169863">
              <a:spcBef>
                <a:spcPts val="300"/>
              </a:spcBef>
              <a:tabLst>
                <a:tab pos="0" algn="l"/>
              </a:tabLst>
            </a:pPr>
            <a:r>
              <a:rPr lang="ja-JP" altLang="en-US" sz="1200" dirty="0">
                <a:solidFill>
                  <a:prstClr val="black"/>
                </a:solidFill>
                <a:latin typeface="ＭＳ Ｐゴシック" panose="020B0600070205080204" pitchFamily="50" charset="-128"/>
              </a:rPr>
              <a:t>②</a:t>
            </a:r>
            <a:r>
              <a:rPr lang="ja-JP" altLang="en-US" sz="1200" dirty="0" smtClean="0">
                <a:solidFill>
                  <a:prstClr val="black"/>
                </a:solidFill>
                <a:latin typeface="ＭＳ Ｐゴシック" panose="020B0600070205080204" pitchFamily="50" charset="-128"/>
              </a:rPr>
              <a:t>　金融機関に対する社会保障制度における資力調査</a:t>
            </a:r>
            <a:r>
              <a:rPr lang="ja-JP" altLang="en-US" sz="1200" dirty="0">
                <a:solidFill>
                  <a:prstClr val="black"/>
                </a:solidFill>
                <a:latin typeface="ＭＳ Ｐゴシック" panose="020B0600070205080204" pitchFamily="50" charset="-128"/>
              </a:rPr>
              <a:t>や</a:t>
            </a:r>
            <a:r>
              <a:rPr lang="ja-JP" altLang="en-US" sz="1200" dirty="0" smtClean="0">
                <a:solidFill>
                  <a:prstClr val="black"/>
                </a:solidFill>
                <a:latin typeface="ＭＳ Ｐゴシック" panose="020B0600070205080204" pitchFamily="50" charset="-128"/>
              </a:rPr>
              <a:t>税務調査でマイナンバーが付された預金情報を効率的に利用できるようにする。</a:t>
            </a:r>
            <a:endParaRPr lang="ja-JP" altLang="en-US" sz="1200" dirty="0">
              <a:solidFill>
                <a:prstClr val="black"/>
              </a:solidFill>
              <a:latin typeface="ＭＳ Ｐゴシック" panose="020B0600070205080204" pitchFamily="50" charset="-128"/>
            </a:endParaRPr>
          </a:p>
        </p:txBody>
      </p:sp>
      <p:sp>
        <p:nvSpPr>
          <p:cNvPr id="8" name="ホームベース 7"/>
          <p:cNvSpPr/>
          <p:nvPr/>
        </p:nvSpPr>
        <p:spPr>
          <a:xfrm>
            <a:off x="123502" y="1906908"/>
            <a:ext cx="4613476" cy="248543"/>
          </a:xfrm>
          <a:prstGeom prst="homePlat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１．預貯金口座へのマイナンバーの付番</a:t>
            </a:r>
            <a:endParaRPr lang="ja-JP" altLang="en-US" sz="1400" dirty="0">
              <a:solidFill>
                <a:prstClr val="black"/>
              </a:solidFill>
            </a:endParaRPr>
          </a:p>
        </p:txBody>
      </p:sp>
      <p:sp>
        <p:nvSpPr>
          <p:cNvPr id="9" name="ホームベース 8"/>
          <p:cNvSpPr/>
          <p:nvPr/>
        </p:nvSpPr>
        <p:spPr>
          <a:xfrm>
            <a:off x="123502" y="3001888"/>
            <a:ext cx="4613476" cy="248543"/>
          </a:xfrm>
          <a:prstGeom prst="homePlat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２．医療等分野における利用範囲の拡充等</a:t>
            </a:r>
            <a:endParaRPr lang="ja-JP" altLang="en-US" sz="1400" dirty="0">
              <a:solidFill>
                <a:prstClr val="black"/>
              </a:solidFill>
            </a:endParaRPr>
          </a:p>
        </p:txBody>
      </p:sp>
      <p:sp>
        <p:nvSpPr>
          <p:cNvPr id="10" name="ホームベース 9"/>
          <p:cNvSpPr/>
          <p:nvPr/>
        </p:nvSpPr>
        <p:spPr>
          <a:xfrm>
            <a:off x="123501" y="4077072"/>
            <a:ext cx="4613476" cy="248543"/>
          </a:xfrm>
          <a:prstGeom prst="homePlat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rPr>
              <a:t>３．地方公共団体の要望を踏まえた利用範囲の拡充等</a:t>
            </a:r>
            <a:endParaRPr lang="ja-JP" altLang="en-US" sz="1400" dirty="0">
              <a:solidFill>
                <a:prstClr val="black"/>
              </a:solidFill>
            </a:endParaRPr>
          </a:p>
        </p:txBody>
      </p:sp>
      <p:sp>
        <p:nvSpPr>
          <p:cNvPr id="11" name="正方形/長方形 10"/>
          <p:cNvSpPr/>
          <p:nvPr/>
        </p:nvSpPr>
        <p:spPr>
          <a:xfrm>
            <a:off x="123501" y="5388024"/>
            <a:ext cx="9656531" cy="1284238"/>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altLang="ja-JP" sz="1050" dirty="0" smtClean="0">
                <a:solidFill>
                  <a:prstClr val="black"/>
                </a:solidFill>
              </a:rPr>
              <a:t>【</a:t>
            </a:r>
            <a:r>
              <a:rPr lang="ja-JP" altLang="en-US" sz="1050" dirty="0" smtClean="0">
                <a:solidFill>
                  <a:prstClr val="black"/>
                </a:solidFill>
              </a:rPr>
              <a:t>参考</a:t>
            </a:r>
            <a:r>
              <a:rPr lang="en-US" altLang="ja-JP" sz="1050" dirty="0" smtClean="0">
                <a:solidFill>
                  <a:prstClr val="black"/>
                </a:solidFill>
              </a:rPr>
              <a:t>】</a:t>
            </a:r>
          </a:p>
          <a:p>
            <a:r>
              <a:rPr lang="en-US" altLang="ja-JP" sz="1050" dirty="0" smtClean="0">
                <a:solidFill>
                  <a:prstClr val="black"/>
                </a:solidFill>
              </a:rPr>
              <a:t>『</a:t>
            </a:r>
            <a:r>
              <a:rPr lang="ja-JP" altLang="en-US" sz="1050" dirty="0" smtClean="0">
                <a:solidFill>
                  <a:prstClr val="black"/>
                </a:solidFill>
              </a:rPr>
              <a:t>世界最先端ＩＴ国家創造宣言</a:t>
            </a:r>
            <a:r>
              <a:rPr lang="en-US" altLang="ja-JP" sz="1050" dirty="0" smtClean="0">
                <a:solidFill>
                  <a:prstClr val="black"/>
                </a:solidFill>
              </a:rPr>
              <a:t>』</a:t>
            </a:r>
            <a:r>
              <a:rPr lang="ja-JP" altLang="en-US" sz="1050" dirty="0" smtClean="0">
                <a:solidFill>
                  <a:prstClr val="black"/>
                </a:solidFill>
              </a:rPr>
              <a:t>（平成</a:t>
            </a:r>
            <a:r>
              <a:rPr lang="en-US" altLang="ja-JP" sz="1050" dirty="0" smtClean="0">
                <a:solidFill>
                  <a:prstClr val="black"/>
                </a:solidFill>
              </a:rPr>
              <a:t>25</a:t>
            </a:r>
            <a:r>
              <a:rPr lang="ja-JP" altLang="en-US" sz="1050" dirty="0" smtClean="0">
                <a:solidFill>
                  <a:prstClr val="black"/>
                </a:solidFill>
              </a:rPr>
              <a:t>年６月</a:t>
            </a:r>
            <a:r>
              <a:rPr lang="en-US" altLang="ja-JP" sz="1050" dirty="0" smtClean="0">
                <a:solidFill>
                  <a:prstClr val="black"/>
                </a:solidFill>
              </a:rPr>
              <a:t>14</a:t>
            </a:r>
            <a:r>
              <a:rPr lang="ja-JP" altLang="en-US" sz="1050" dirty="0" smtClean="0">
                <a:solidFill>
                  <a:prstClr val="black"/>
                </a:solidFill>
              </a:rPr>
              <a:t>日閣議決定）　抄</a:t>
            </a:r>
            <a:endParaRPr lang="en-US" altLang="ja-JP" sz="1050" dirty="0" smtClean="0">
              <a:solidFill>
                <a:prstClr val="black"/>
              </a:solidFill>
            </a:endParaRPr>
          </a:p>
          <a:p>
            <a:r>
              <a:rPr lang="en-US" altLang="ja-JP" sz="1050" u="sng" dirty="0" smtClean="0">
                <a:solidFill>
                  <a:prstClr val="black"/>
                </a:solidFill>
              </a:rPr>
              <a:t>Ⅲ</a:t>
            </a:r>
            <a:r>
              <a:rPr lang="ja-JP" altLang="en-US" sz="1050" u="sng" dirty="0" err="1" smtClean="0">
                <a:solidFill>
                  <a:prstClr val="black"/>
                </a:solidFill>
              </a:rPr>
              <a:t>．</a:t>
            </a:r>
            <a:r>
              <a:rPr lang="ja-JP" altLang="en-US" sz="1050" u="sng" dirty="0" smtClean="0">
                <a:solidFill>
                  <a:prstClr val="black"/>
                </a:solidFill>
              </a:rPr>
              <a:t>目指すべき社会・姿を実現するための取組</a:t>
            </a:r>
            <a:endParaRPr lang="en-US" altLang="ja-JP" sz="1050" u="sng" dirty="0" smtClean="0">
              <a:solidFill>
                <a:prstClr val="black"/>
              </a:solidFill>
            </a:endParaRPr>
          </a:p>
          <a:p>
            <a:r>
              <a:rPr lang="ja-JP" altLang="en-US" sz="1050" u="sng" dirty="0" smtClean="0">
                <a:solidFill>
                  <a:prstClr val="black"/>
                </a:solidFill>
              </a:rPr>
              <a:t>３．公共サービスがワンストップで誰でもどこでもいつでも受けられる社会の実現</a:t>
            </a:r>
            <a:endParaRPr lang="en-US" altLang="ja-JP" sz="1050" u="sng" dirty="0" smtClean="0">
              <a:solidFill>
                <a:prstClr val="black"/>
              </a:solidFill>
            </a:endParaRPr>
          </a:p>
          <a:p>
            <a:r>
              <a:rPr lang="ja-JP" altLang="en-US" sz="1050" dirty="0" smtClean="0">
                <a:solidFill>
                  <a:prstClr val="black"/>
                </a:solidFill>
              </a:rPr>
              <a:t>（１）利便性の高い電子行政サービスの提供</a:t>
            </a:r>
            <a:endParaRPr lang="en-US" altLang="ja-JP" sz="1050" dirty="0" smtClean="0">
              <a:solidFill>
                <a:prstClr val="black"/>
              </a:solidFill>
            </a:endParaRPr>
          </a:p>
          <a:p>
            <a:r>
              <a:rPr lang="ja-JP" altLang="en-US" sz="1050" dirty="0" smtClean="0">
                <a:solidFill>
                  <a:prstClr val="black"/>
                </a:solidFill>
              </a:rPr>
              <a:t>　マイナンバー</a:t>
            </a:r>
            <a:r>
              <a:rPr lang="ja-JP" altLang="en-US" sz="1050" dirty="0">
                <a:solidFill>
                  <a:prstClr val="black"/>
                </a:solidFill>
              </a:rPr>
              <a:t>に</a:t>
            </a:r>
            <a:r>
              <a:rPr lang="ja-JP" altLang="en-US" sz="1050" dirty="0" smtClean="0">
                <a:solidFill>
                  <a:prstClr val="black"/>
                </a:solidFill>
              </a:rPr>
              <a:t>よる情報連携等により、更なる効率化・利便性の向上が見込まれる分野については、制度の趣旨や個人情報の保護等に配慮しつつ、マイナンバーの利用範囲の拡大や制度基盤の活用について検討を進める。</a:t>
            </a:r>
            <a:endParaRPr lang="en-US" altLang="ja-JP" sz="1050" dirty="0" smtClean="0">
              <a:solidFill>
                <a:prstClr val="black"/>
              </a:solidFill>
            </a:endParaRPr>
          </a:p>
        </p:txBody>
      </p:sp>
      <p:sp>
        <p:nvSpPr>
          <p:cNvPr id="15" name="スライド番号プレースホルダー 2"/>
          <p:cNvSpPr>
            <a:spLocks noGrp="1"/>
          </p:cNvSpPr>
          <p:nvPr>
            <p:ph type="sldNum" sz="quarter" idx="12"/>
          </p:nvPr>
        </p:nvSpPr>
        <p:spPr>
          <a:xfrm>
            <a:off x="7588820" y="6576144"/>
            <a:ext cx="2311400" cy="260648"/>
          </a:xfrm>
        </p:spPr>
        <p:txBody>
          <a:bodyPr/>
          <a:lstStyle/>
          <a:p>
            <a:pPr>
              <a:defRPr/>
            </a:pPr>
            <a:r>
              <a:rPr lang="en-US" altLang="ja-JP" sz="2800" dirty="0" smtClean="0"/>
              <a:t>10</a:t>
            </a:r>
            <a:endParaRPr lang="ja-JP" altLang="en-US" sz="2800" dirty="0"/>
          </a:p>
        </p:txBody>
      </p:sp>
    </p:spTree>
    <p:extLst>
      <p:ext uri="{BB962C8B-B14F-4D97-AF65-F5344CB8AC3E}">
        <p14:creationId xmlns:p14="http://schemas.microsoft.com/office/powerpoint/2010/main" val="3148771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38464" y="908726"/>
          <a:ext cx="9819807" cy="5198143"/>
        </p:xfrm>
        <a:graphic>
          <a:graphicData uri="http://schemas.openxmlformats.org/drawingml/2006/table">
            <a:tbl>
              <a:tblPr firstRow="1" bandRow="1">
                <a:tableStyleId>{5C22544A-7EE6-4342-B048-85BDC9FD1C3A}</a:tableStyleId>
              </a:tblPr>
              <a:tblGrid>
                <a:gridCol w="713448"/>
                <a:gridCol w="966639"/>
                <a:gridCol w="1103169"/>
                <a:gridCol w="1125681"/>
                <a:gridCol w="1103169"/>
                <a:gridCol w="1170709"/>
                <a:gridCol w="1245754"/>
                <a:gridCol w="1152385"/>
                <a:gridCol w="1238853"/>
              </a:tblGrid>
              <a:tr h="216024">
                <a:tc>
                  <a:txBody>
                    <a:bodyPr/>
                    <a:lstStyle/>
                    <a:p>
                      <a:pPr algn="ctr">
                        <a:spcAft>
                          <a:spcPts val="0"/>
                        </a:spcAft>
                      </a:pPr>
                      <a:endParaRPr lang="ja-JP" sz="1100" b="0" kern="100" dirty="0">
                        <a:effectLst/>
                        <a:latin typeface="Century"/>
                        <a:ea typeface="ＤＨＰ特太ゴシック体" pitchFamily="2" charset="-128"/>
                        <a:cs typeface="Times New Roman"/>
                      </a:endParaRPr>
                    </a:p>
                  </a:txBody>
                  <a:tcPr marL="74295" marR="74295" marT="0" marB="0" anchor="ctr"/>
                </a:tc>
                <a:tc>
                  <a:txBody>
                    <a:bodyPr/>
                    <a:lstStyle/>
                    <a:p>
                      <a:pPr algn="ctr">
                        <a:spcAft>
                          <a:spcPts val="0"/>
                        </a:spcAft>
                      </a:pPr>
                      <a:r>
                        <a:rPr lang="ja-JP" altLang="en-US" sz="1100" b="0" kern="100" dirty="0" smtClean="0">
                          <a:effectLst/>
                          <a:latin typeface="Century"/>
                          <a:ea typeface="ＤＨＰ特太ゴシック体" pitchFamily="2" charset="-128"/>
                          <a:cs typeface="Times New Roman"/>
                        </a:rPr>
                        <a:t>ドイツ</a:t>
                      </a:r>
                      <a:endParaRPr lang="ja-JP" sz="1100" b="0" kern="100" dirty="0">
                        <a:effectLst/>
                        <a:latin typeface="Century"/>
                        <a:ea typeface="ＤＨＰ特太ゴシック体" pitchFamily="2" charset="-128"/>
                        <a:cs typeface="Times New Roman"/>
                      </a:endParaRPr>
                    </a:p>
                  </a:txBody>
                  <a:tcPr marL="74295" marR="74295" marT="0" marB="0" anchor="ctr"/>
                </a:tc>
                <a:tc>
                  <a:txBody>
                    <a:bodyPr/>
                    <a:lstStyle/>
                    <a:p>
                      <a:pPr algn="ctr">
                        <a:spcAft>
                          <a:spcPts val="0"/>
                        </a:spcAft>
                      </a:pPr>
                      <a:r>
                        <a:rPr lang="ja-JP" altLang="en-US" sz="1100" b="0" kern="100" dirty="0" smtClean="0">
                          <a:effectLst/>
                          <a:latin typeface="Century"/>
                          <a:ea typeface="ＤＨＰ特太ゴシック体" pitchFamily="2" charset="-128"/>
                          <a:cs typeface="Times New Roman"/>
                        </a:rPr>
                        <a:t>アメリカ</a:t>
                      </a:r>
                      <a:endParaRPr lang="ja-JP" sz="1100" b="0" kern="100" dirty="0">
                        <a:effectLst/>
                        <a:latin typeface="Century"/>
                        <a:ea typeface="ＤＨＰ特太ゴシック体" pitchFamily="2" charset="-128"/>
                        <a:cs typeface="Times New Roman"/>
                      </a:endParaRPr>
                    </a:p>
                  </a:txBody>
                  <a:tcPr marL="74295" marR="74295" marT="0" marB="0" anchor="ctr"/>
                </a:tc>
                <a:tc>
                  <a:txBody>
                    <a:bodyPr/>
                    <a:lstStyle/>
                    <a:p>
                      <a:pPr algn="ctr">
                        <a:spcAft>
                          <a:spcPts val="0"/>
                        </a:spcAft>
                      </a:pPr>
                      <a:r>
                        <a:rPr lang="ja-JP" altLang="en-US" sz="1100" b="0" kern="100" dirty="0" smtClean="0">
                          <a:effectLst/>
                          <a:latin typeface="Century"/>
                          <a:ea typeface="ＤＨＰ特太ゴシック体" pitchFamily="2" charset="-128"/>
                          <a:cs typeface="Times New Roman"/>
                        </a:rPr>
                        <a:t>スウェーデン</a:t>
                      </a:r>
                      <a:endParaRPr lang="ja-JP" sz="1100" b="0" kern="100" dirty="0">
                        <a:effectLst/>
                        <a:latin typeface="Century"/>
                        <a:ea typeface="ＤＨＰ特太ゴシック体" pitchFamily="2" charset="-128"/>
                        <a:cs typeface="Times New Roman"/>
                      </a:endParaRPr>
                    </a:p>
                  </a:txBody>
                  <a:tcPr marL="74295" marR="74295" marT="0" marB="0" anchor="ctr"/>
                </a:tc>
                <a:tc>
                  <a:txBody>
                    <a:bodyPr/>
                    <a:lstStyle/>
                    <a:p>
                      <a:pPr algn="ctr">
                        <a:spcAft>
                          <a:spcPts val="0"/>
                        </a:spcAft>
                      </a:pPr>
                      <a:r>
                        <a:rPr lang="ja-JP" sz="1100" b="0" kern="100" dirty="0">
                          <a:effectLst/>
                          <a:latin typeface="Century"/>
                          <a:ea typeface="ＤＨＰ特太ゴシック体" pitchFamily="2" charset="-128"/>
                          <a:cs typeface="Times New Roman"/>
                        </a:rPr>
                        <a:t>オーストリア</a:t>
                      </a:r>
                    </a:p>
                  </a:txBody>
                  <a:tcPr marL="74295" marR="74295" marT="0" marB="0" anchor="ctr"/>
                </a:tc>
                <a:tc>
                  <a:txBody>
                    <a:bodyPr/>
                    <a:lstStyle/>
                    <a:p>
                      <a:pPr algn="ctr">
                        <a:spcAft>
                          <a:spcPts val="0"/>
                        </a:spcAft>
                      </a:pPr>
                      <a:r>
                        <a:rPr lang="ja-JP" altLang="en-US" sz="1100" b="0" kern="100" dirty="0" smtClean="0">
                          <a:effectLst/>
                          <a:latin typeface="Century"/>
                          <a:ea typeface="ＤＨＰ特太ゴシック体" pitchFamily="2" charset="-128"/>
                          <a:cs typeface="Times New Roman"/>
                        </a:rPr>
                        <a:t>フランス</a:t>
                      </a:r>
                      <a:endParaRPr lang="ja-JP" sz="1100" b="0" kern="100" dirty="0">
                        <a:effectLst/>
                        <a:latin typeface="Century"/>
                        <a:ea typeface="ＤＨＰ特太ゴシック体" pitchFamily="2" charset="-128"/>
                        <a:cs typeface="Times New Roman"/>
                      </a:endParaRPr>
                    </a:p>
                  </a:txBody>
                  <a:tcPr marL="74295" marR="74295" marT="0" marB="0" anchor="ctr"/>
                </a:tc>
                <a:tc>
                  <a:txBody>
                    <a:bodyPr/>
                    <a:lstStyle/>
                    <a:p>
                      <a:pPr algn="ctr">
                        <a:spcAft>
                          <a:spcPts val="0"/>
                        </a:spcAft>
                      </a:pPr>
                      <a:r>
                        <a:rPr lang="ja-JP" sz="1100" b="0" kern="100" dirty="0">
                          <a:effectLst/>
                          <a:latin typeface="Century"/>
                          <a:ea typeface="ＤＨＰ特太ゴシック体" pitchFamily="2" charset="-128"/>
                          <a:cs typeface="Times New Roman"/>
                        </a:rPr>
                        <a:t>デンマーク</a:t>
                      </a:r>
                    </a:p>
                  </a:txBody>
                  <a:tcPr marL="74295" marR="74295" marT="0" marB="0" anchor="ctr"/>
                </a:tc>
                <a:tc>
                  <a:txBody>
                    <a:bodyPr/>
                    <a:lstStyle/>
                    <a:p>
                      <a:pPr algn="ctr">
                        <a:spcAft>
                          <a:spcPts val="0"/>
                        </a:spcAft>
                      </a:pPr>
                      <a:r>
                        <a:rPr lang="ja-JP" sz="1100" b="0" kern="100" dirty="0">
                          <a:effectLst/>
                          <a:latin typeface="Century"/>
                          <a:ea typeface="ＤＨＰ特太ゴシック体" pitchFamily="2" charset="-128"/>
                          <a:cs typeface="Times New Roman"/>
                        </a:rPr>
                        <a:t>韓国</a:t>
                      </a:r>
                    </a:p>
                  </a:txBody>
                  <a:tcPr marL="74295" marR="74295" marT="0" marB="0" anchor="ctr"/>
                </a:tc>
                <a:tc>
                  <a:txBody>
                    <a:bodyPr/>
                    <a:lstStyle/>
                    <a:p>
                      <a:pPr algn="ctr">
                        <a:spcAft>
                          <a:spcPts val="0"/>
                        </a:spcAft>
                      </a:pPr>
                      <a:r>
                        <a:rPr lang="ja-JP" sz="1100" b="0" kern="100" dirty="0">
                          <a:effectLst/>
                          <a:latin typeface="Century"/>
                          <a:ea typeface="ＤＨＰ特太ゴシック体" pitchFamily="2" charset="-128"/>
                          <a:cs typeface="Times New Roman"/>
                        </a:rPr>
                        <a:t>シンガポール</a:t>
                      </a:r>
                    </a:p>
                  </a:txBody>
                  <a:tcPr marL="74295" marR="74295" marT="0" marB="0" anchor="ctr"/>
                </a:tc>
              </a:tr>
              <a:tr h="173320">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制度</a:t>
                      </a:r>
                      <a:r>
                        <a:rPr lang="ja-JP" sz="900" kern="100" dirty="0" smtClean="0">
                          <a:solidFill>
                            <a:schemeClr val="tx1"/>
                          </a:solidFill>
                          <a:effectLst/>
                          <a:latin typeface="ＭＳ ゴシック" pitchFamily="49" charset="-128"/>
                          <a:ea typeface="ＭＳ ゴシック" pitchFamily="49" charset="-128"/>
                          <a:cs typeface="Times New Roman"/>
                        </a:rPr>
                        <a:t>の</a:t>
                      </a:r>
                      <a:r>
                        <a:rPr lang="ja-JP" sz="900" kern="100" dirty="0">
                          <a:solidFill>
                            <a:schemeClr val="tx1"/>
                          </a:solidFill>
                          <a:effectLst/>
                          <a:latin typeface="ＭＳ ゴシック" pitchFamily="49" charset="-128"/>
                          <a:ea typeface="ＭＳ ゴシック" pitchFamily="49" charset="-128"/>
                          <a:cs typeface="Times New Roman"/>
                        </a:rPr>
                        <a:t>名称</a:t>
                      </a:r>
                    </a:p>
                  </a:txBody>
                  <a:tcPr marL="39000" marR="3900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納税者番号制度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社会保障番号制度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個人番号制度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中央住民登録</a:t>
                      </a:r>
                      <a:r>
                        <a:rPr lang="ja-JP" sz="900" kern="100" dirty="0" smtClean="0">
                          <a:solidFill>
                            <a:schemeClr val="tx1"/>
                          </a:solidFill>
                          <a:effectLst/>
                          <a:latin typeface="ＭＳ ゴシック" pitchFamily="49" charset="-128"/>
                          <a:ea typeface="ＭＳ ゴシック" pitchFamily="49" charset="-128"/>
                          <a:cs typeface="Times New Roman"/>
                        </a:rPr>
                        <a:t>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住民</a:t>
                      </a:r>
                      <a:r>
                        <a:rPr lang="ja-JP" sz="900" kern="100" dirty="0" smtClean="0">
                          <a:solidFill>
                            <a:schemeClr val="tx1"/>
                          </a:solidFill>
                          <a:effectLst/>
                          <a:latin typeface="ＭＳ ゴシック" pitchFamily="49" charset="-128"/>
                          <a:ea typeface="ＭＳ ゴシック" pitchFamily="49" charset="-128"/>
                          <a:cs typeface="Times New Roman"/>
                        </a:rPr>
                        <a:t>登録</a:t>
                      </a:r>
                      <a:r>
                        <a:rPr lang="ja-JP" altLang="en-US" sz="900" kern="100" dirty="0" smtClean="0">
                          <a:solidFill>
                            <a:schemeClr val="tx1"/>
                          </a:solidFill>
                          <a:effectLst/>
                          <a:latin typeface="ＭＳ ゴシック" pitchFamily="49" charset="-128"/>
                          <a:ea typeface="ＭＳ ゴシック" pitchFamily="49" charset="-128"/>
                          <a:cs typeface="Times New Roman"/>
                        </a:rPr>
                        <a:t>番号制度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国民登録</a:t>
                      </a:r>
                      <a:r>
                        <a:rPr lang="ja-JP" sz="900" kern="100" dirty="0" smtClean="0">
                          <a:solidFill>
                            <a:schemeClr val="tx1"/>
                          </a:solidFill>
                          <a:effectLst/>
                          <a:latin typeface="ＭＳ ゴシック" pitchFamily="49" charset="-128"/>
                          <a:ea typeface="ＭＳ ゴシック" pitchFamily="49" charset="-128"/>
                          <a:cs typeface="Times New Roman"/>
                        </a:rPr>
                        <a:t>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住民</a:t>
                      </a:r>
                      <a:r>
                        <a:rPr lang="ja-JP" sz="900" kern="100" dirty="0" smtClean="0">
                          <a:solidFill>
                            <a:schemeClr val="tx1"/>
                          </a:solidFill>
                          <a:effectLst/>
                          <a:latin typeface="ＭＳ ゴシック" pitchFamily="49" charset="-128"/>
                          <a:ea typeface="ＭＳ ゴシック" pitchFamily="49" charset="-128"/>
                          <a:cs typeface="Times New Roman"/>
                        </a:rPr>
                        <a:t>登録</a:t>
                      </a:r>
                      <a:r>
                        <a:rPr lang="ja-JP" altLang="en-US" sz="900" kern="100" dirty="0" smtClean="0">
                          <a:solidFill>
                            <a:schemeClr val="tx1"/>
                          </a:solidFill>
                          <a:effectLst/>
                          <a:latin typeface="ＭＳ ゴシック" pitchFamily="49" charset="-128"/>
                          <a:ea typeface="ＭＳ ゴシック" pitchFamily="49" charset="-128"/>
                          <a:cs typeface="Times New Roman"/>
                        </a:rPr>
                        <a:t>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国民</a:t>
                      </a:r>
                      <a:r>
                        <a:rPr lang="ja-JP" sz="900" kern="100" dirty="0" smtClean="0">
                          <a:solidFill>
                            <a:schemeClr val="tx1"/>
                          </a:solidFill>
                          <a:effectLst/>
                          <a:latin typeface="ＭＳ ゴシック" pitchFamily="49" charset="-128"/>
                          <a:ea typeface="ＭＳ ゴシック" pitchFamily="49" charset="-128"/>
                          <a:cs typeface="Times New Roman"/>
                        </a:rPr>
                        <a:t>登録</a:t>
                      </a:r>
                      <a:r>
                        <a:rPr lang="ja-JP" altLang="en-US" sz="900" kern="100" dirty="0" smtClean="0">
                          <a:solidFill>
                            <a:schemeClr val="tx1"/>
                          </a:solidFill>
                          <a:effectLst/>
                          <a:latin typeface="ＭＳ ゴシック" pitchFamily="49" charset="-128"/>
                          <a:ea typeface="ＭＳ ゴシック" pitchFamily="49" charset="-128"/>
                          <a:cs typeface="Times New Roman"/>
                        </a:rPr>
                        <a:t>制度</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39000" marT="0" marB="0"/>
                </a:tc>
              </a:tr>
              <a:tr h="864095">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番号の構成</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11</a:t>
                      </a:r>
                      <a:r>
                        <a:rPr lang="ja-JP" altLang="en-US" sz="900" kern="100" dirty="0" smtClean="0">
                          <a:solidFill>
                            <a:schemeClr val="tx1"/>
                          </a:solidFill>
                          <a:effectLst/>
                          <a:latin typeface="ＭＳ ゴシック" pitchFamily="49" charset="-128"/>
                          <a:ea typeface="ＭＳ ゴシック" pitchFamily="49" charset="-128"/>
                          <a:cs typeface="Times New Roman"/>
                        </a:rPr>
                        <a:t>桁の番号</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（無作為）</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altLang="ja-JP" sz="900" kern="100" dirty="0" smtClean="0">
                          <a:solidFill>
                            <a:schemeClr val="tx1"/>
                          </a:solidFill>
                          <a:effectLst/>
                          <a:latin typeface="ＭＳ ゴシック" pitchFamily="49" charset="-128"/>
                          <a:ea typeface="ＭＳ ゴシック" pitchFamily="49" charset="-128"/>
                          <a:cs typeface="Times New Roman"/>
                        </a:rPr>
                        <a:t>９桁の数字</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kumimoji="1" lang="ja-JP" altLang="en-US" sz="900" kern="1200" dirty="0" smtClean="0">
                          <a:solidFill>
                            <a:schemeClr val="tx1"/>
                          </a:solidFill>
                          <a:effectLst/>
                          <a:latin typeface="ＭＳ ゴシック" pitchFamily="49" charset="-128"/>
                          <a:ea typeface="ＭＳ ゴシック" pitchFamily="49" charset="-128"/>
                          <a:cs typeface="+mn-cs"/>
                        </a:rPr>
                        <a:t>（</a:t>
                      </a:r>
                      <a:r>
                        <a:rPr kumimoji="1" lang="ja-JP" altLang="ja-JP" sz="900" kern="1200" dirty="0" smtClean="0">
                          <a:solidFill>
                            <a:schemeClr val="tx1"/>
                          </a:solidFill>
                          <a:effectLst/>
                          <a:latin typeface="ＭＳ ゴシック" pitchFamily="49" charset="-128"/>
                          <a:ea typeface="ＭＳ ゴシック" pitchFamily="49" charset="-128"/>
                          <a:cs typeface="+mn-cs"/>
                        </a:rPr>
                        <a:t>地域、</a:t>
                      </a:r>
                      <a:endParaRPr kumimoji="1" lang="ja-JP" altLang="en-US" sz="900" kern="1200" dirty="0" smtClean="0">
                        <a:solidFill>
                          <a:schemeClr val="tx1"/>
                        </a:solidFill>
                        <a:effectLst/>
                        <a:latin typeface="ＭＳ ゴシック" pitchFamily="49" charset="-128"/>
                        <a:ea typeface="ＭＳ ゴシック" pitchFamily="49" charset="-128"/>
                        <a:cs typeface="+mn-cs"/>
                      </a:endParaRPr>
                    </a:p>
                    <a:p>
                      <a:pPr algn="l">
                        <a:spcAft>
                          <a:spcPts val="0"/>
                        </a:spcAft>
                      </a:pPr>
                      <a:r>
                        <a:rPr kumimoji="1" lang="ja-JP" altLang="en-US" sz="900" kern="1200" dirty="0" smtClean="0">
                          <a:solidFill>
                            <a:schemeClr val="tx1"/>
                          </a:solidFill>
                          <a:effectLst/>
                          <a:latin typeface="ＭＳ ゴシック" pitchFamily="49" charset="-128"/>
                          <a:ea typeface="ＭＳ ゴシック" pitchFamily="49" charset="-128"/>
                          <a:cs typeface="+mn-cs"/>
                        </a:rPr>
                        <a:t>　</a:t>
                      </a:r>
                      <a:r>
                        <a:rPr kumimoji="1" lang="ja-JP" altLang="ja-JP" sz="900" kern="1200" dirty="0" smtClean="0">
                          <a:solidFill>
                            <a:schemeClr val="tx1"/>
                          </a:solidFill>
                          <a:effectLst/>
                          <a:latin typeface="ＭＳ ゴシック" pitchFamily="49" charset="-128"/>
                          <a:ea typeface="ＭＳ ゴシック" pitchFamily="49" charset="-128"/>
                          <a:cs typeface="+mn-cs"/>
                        </a:rPr>
                        <a:t>発行グループ、</a:t>
                      </a:r>
                      <a:endParaRPr kumimoji="1" lang="ja-JP" altLang="en-US" sz="900" kern="1200" dirty="0" smtClean="0">
                        <a:solidFill>
                          <a:schemeClr val="tx1"/>
                        </a:solidFill>
                        <a:effectLst/>
                        <a:latin typeface="ＭＳ ゴシック" pitchFamily="49" charset="-128"/>
                        <a:ea typeface="ＭＳ ゴシック" pitchFamily="49" charset="-128"/>
                        <a:cs typeface="+mn-cs"/>
                      </a:endParaRPr>
                    </a:p>
                    <a:p>
                      <a:pPr algn="l">
                        <a:spcAft>
                          <a:spcPts val="0"/>
                        </a:spcAft>
                      </a:pPr>
                      <a:r>
                        <a:rPr kumimoji="1" lang="ja-JP" altLang="en-US" sz="900" kern="1200" dirty="0" smtClean="0">
                          <a:solidFill>
                            <a:schemeClr val="tx1"/>
                          </a:solidFill>
                          <a:effectLst/>
                          <a:latin typeface="ＭＳ ゴシック" pitchFamily="49" charset="-128"/>
                          <a:ea typeface="ＭＳ ゴシック" pitchFamily="49" charset="-128"/>
                          <a:cs typeface="+mn-cs"/>
                        </a:rPr>
                        <a:t>　シリアル番号</a:t>
                      </a:r>
                      <a:r>
                        <a:rPr kumimoji="1" lang="en-US" altLang="ja-JP" sz="900" kern="1200" dirty="0" smtClean="0">
                          <a:solidFill>
                            <a:schemeClr val="tx1"/>
                          </a:solidFill>
                          <a:effectLst/>
                          <a:latin typeface="ＭＳ ゴシック" pitchFamily="49" charset="-128"/>
                          <a:ea typeface="ＭＳ ゴシック" pitchFamily="49" charset="-128"/>
                          <a:cs typeface="+mn-cs"/>
                        </a:rPr>
                        <a:t>)</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10</a:t>
                      </a:r>
                      <a:r>
                        <a:rPr lang="ja-JP" altLang="en-US" sz="900" kern="100" dirty="0" smtClean="0">
                          <a:solidFill>
                            <a:schemeClr val="tx1"/>
                          </a:solidFill>
                          <a:effectLst/>
                          <a:latin typeface="ＭＳ ゴシック" pitchFamily="49" charset="-128"/>
                          <a:ea typeface="ＭＳ ゴシック" pitchFamily="49" charset="-128"/>
                          <a:cs typeface="Times New Roman"/>
                        </a:rPr>
                        <a:t>桁の数字</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（生年月日、</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生誕番号、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チェック番号）</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12</a:t>
                      </a:r>
                      <a:r>
                        <a:rPr lang="ja-JP" altLang="en-US" sz="900" kern="100" dirty="0" smtClean="0">
                          <a:solidFill>
                            <a:schemeClr val="tx1"/>
                          </a:solidFill>
                          <a:effectLst/>
                          <a:latin typeface="ＭＳ ゴシック" pitchFamily="49" charset="-128"/>
                          <a:ea typeface="ＭＳ ゴシック" pitchFamily="49" charset="-128"/>
                          <a:cs typeface="Times New Roman"/>
                        </a:rPr>
                        <a:t>桁の数字</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（無作為）</a:t>
                      </a:r>
                      <a:endParaRPr lang="ja-JP" altLang="ja-JP" sz="900" kern="100" dirty="0" smtClean="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15</a:t>
                      </a:r>
                      <a:r>
                        <a:rPr lang="ja-JP" altLang="en-US" sz="900" kern="100" dirty="0" smtClean="0">
                          <a:solidFill>
                            <a:schemeClr val="tx1"/>
                          </a:solidFill>
                          <a:effectLst/>
                          <a:latin typeface="ＭＳ ゴシック" pitchFamily="49" charset="-128"/>
                          <a:ea typeface="ＭＳ ゴシック" pitchFamily="49" charset="-128"/>
                          <a:cs typeface="Times New Roman"/>
                        </a:rPr>
                        <a:t>桁の数字</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（性別</a:t>
                      </a:r>
                      <a:r>
                        <a:rPr lang="ja-JP" altLang="en-US" sz="900" kern="100" dirty="0" smtClean="0">
                          <a:solidFill>
                            <a:schemeClr val="tx1"/>
                          </a:solidFill>
                          <a:effectLst/>
                          <a:latin typeface="+mn-ea"/>
                          <a:ea typeface="+mn-ea"/>
                          <a:cs typeface="Times New Roman"/>
                        </a:rPr>
                        <a:t>、</a:t>
                      </a:r>
                      <a:r>
                        <a:rPr lang="ja-JP" altLang="en-US" sz="900" kern="100" dirty="0" smtClean="0">
                          <a:solidFill>
                            <a:schemeClr val="tx1"/>
                          </a:solidFill>
                          <a:effectLst/>
                          <a:latin typeface="ＭＳ ゴシック" pitchFamily="49" charset="-128"/>
                          <a:ea typeface="ＭＳ ゴシック" pitchFamily="49" charset="-128"/>
                          <a:cs typeface="Times New Roman"/>
                        </a:rPr>
                        <a:t>出生年</a:t>
                      </a:r>
                      <a:r>
                        <a:rPr lang="ja-JP" altLang="en-US" sz="900" kern="100" dirty="0" smtClean="0">
                          <a:solidFill>
                            <a:schemeClr val="tx1"/>
                          </a:solidFill>
                          <a:effectLst/>
                          <a:latin typeface="+mn-ea"/>
                          <a:ea typeface="+mn-ea"/>
                          <a:cs typeface="Times New Roman"/>
                        </a:rPr>
                        <a:t>・</a:t>
                      </a:r>
                      <a:r>
                        <a:rPr lang="ja-JP" altLang="en-US" sz="900" kern="100" dirty="0" smtClean="0">
                          <a:solidFill>
                            <a:schemeClr val="tx1"/>
                          </a:solidFill>
                          <a:effectLst/>
                          <a:latin typeface="ＭＳ ゴシック" pitchFamily="49" charset="-128"/>
                          <a:ea typeface="ＭＳ ゴシック" pitchFamily="49" charset="-128"/>
                          <a:cs typeface="Times New Roman"/>
                        </a:rPr>
                        <a:t>月</a:t>
                      </a:r>
                      <a:r>
                        <a:rPr lang="ja-JP" altLang="en-US" sz="900" kern="100" dirty="0" smtClean="0">
                          <a:solidFill>
                            <a:schemeClr val="tx1"/>
                          </a:solidFill>
                          <a:effectLst/>
                          <a:latin typeface="+mn-ea"/>
                          <a:ea typeface="+mn-ea"/>
                          <a:cs typeface="Times New Roman"/>
                        </a:rPr>
                        <a:t>、</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出生県番号、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出生自治体番号、　</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証明書番号、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チェック番号）</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10</a:t>
                      </a:r>
                      <a:r>
                        <a:rPr lang="ja-JP" altLang="en-US" sz="900" kern="100" dirty="0" smtClean="0">
                          <a:solidFill>
                            <a:schemeClr val="tx1"/>
                          </a:solidFill>
                          <a:effectLst/>
                          <a:latin typeface="ＭＳ ゴシック" pitchFamily="49" charset="-128"/>
                          <a:ea typeface="ＭＳ ゴシック" pitchFamily="49" charset="-128"/>
                          <a:cs typeface="Times New Roman"/>
                        </a:rPr>
                        <a:t>桁の数字</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（生年月日、無作為</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な数字（出生世紀、</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性別））</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13</a:t>
                      </a:r>
                      <a:r>
                        <a:rPr lang="ja-JP" altLang="en-US" sz="900" kern="100" dirty="0" smtClean="0">
                          <a:solidFill>
                            <a:schemeClr val="tx1"/>
                          </a:solidFill>
                          <a:effectLst/>
                          <a:latin typeface="ＭＳ ゴシック" pitchFamily="49" charset="-128"/>
                          <a:ea typeface="ＭＳ ゴシック" pitchFamily="49" charset="-128"/>
                          <a:cs typeface="Times New Roman"/>
                        </a:rPr>
                        <a:t>桁の数字</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ＭＳ ゴシック" pitchFamily="49" charset="-128"/>
                          <a:ea typeface="ＭＳ ゴシック" pitchFamily="49" charset="-128"/>
                          <a:cs typeface="Times New Roman"/>
                        </a:rPr>
                        <a:t>（生年月日、性別、</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ＭＳ ゴシック" pitchFamily="49" charset="-128"/>
                          <a:ea typeface="ＭＳ ゴシック" pitchFamily="49" charset="-128"/>
                          <a:cs typeface="Times New Roman"/>
                        </a:rPr>
                        <a:t>　申告地番号、</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ＭＳ ゴシック" pitchFamily="49" charset="-128"/>
                          <a:ea typeface="ＭＳ ゴシック" pitchFamily="49" charset="-128"/>
                          <a:cs typeface="Times New Roman"/>
                        </a:rPr>
                        <a:t>　届出順番号、</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ＭＳ ゴシック" pitchFamily="49" charset="-128"/>
                          <a:ea typeface="ＭＳ ゴシック" pitchFamily="49" charset="-128"/>
                          <a:cs typeface="Times New Roman"/>
                        </a:rPr>
                        <a:t>　チェック番号）</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13</a:t>
                      </a:r>
                      <a:r>
                        <a:rPr lang="ja-JP" altLang="en-US" sz="900" kern="100" dirty="0" smtClean="0">
                          <a:solidFill>
                            <a:schemeClr val="tx1"/>
                          </a:solidFill>
                          <a:effectLst/>
                          <a:latin typeface="ＭＳ ゴシック" pitchFamily="49" charset="-128"/>
                          <a:ea typeface="ＭＳ ゴシック" pitchFamily="49" charset="-128"/>
                          <a:cs typeface="Times New Roman"/>
                        </a:rPr>
                        <a:t>桁（</a:t>
                      </a:r>
                      <a:r>
                        <a:rPr lang="ja-JP" altLang="en-US" sz="900" kern="100" spc="0" dirty="0" smtClean="0">
                          <a:solidFill>
                            <a:schemeClr val="tx1"/>
                          </a:solidFill>
                          <a:effectLst/>
                          <a:latin typeface="+mn-ea"/>
                          <a:ea typeface="+mn-ea"/>
                          <a:cs typeface="Times New Roman"/>
                        </a:rPr>
                        <a:t>２つの</a:t>
                      </a:r>
                      <a:r>
                        <a:rPr lang="ja-JP" altLang="en-US" sz="900" kern="100" spc="-50" baseline="0" dirty="0" smtClean="0">
                          <a:solidFill>
                            <a:schemeClr val="tx1"/>
                          </a:solidFill>
                          <a:effectLst/>
                          <a:latin typeface="+mn-ea"/>
                          <a:ea typeface="+mn-ea"/>
                          <a:cs typeface="Times New Roman"/>
                        </a:rPr>
                        <a:t>アルファ</a:t>
                      </a:r>
                    </a:p>
                    <a:p>
                      <a:pPr algn="l">
                        <a:spcAft>
                          <a:spcPts val="0"/>
                        </a:spcAft>
                      </a:pPr>
                      <a:r>
                        <a:rPr lang="ja-JP" altLang="en-US" sz="900" kern="100" spc="100" baseline="0" dirty="0" smtClean="0">
                          <a:solidFill>
                            <a:schemeClr val="tx1"/>
                          </a:solidFill>
                          <a:effectLst/>
                          <a:latin typeface="+mn-ea"/>
                          <a:ea typeface="+mn-ea"/>
                          <a:cs typeface="Times New Roman"/>
                        </a:rPr>
                        <a:t>ベット</a:t>
                      </a:r>
                      <a:r>
                        <a:rPr lang="ja-JP" altLang="en-US" sz="900" kern="100" dirty="0" smtClean="0">
                          <a:solidFill>
                            <a:schemeClr val="tx1"/>
                          </a:solidFill>
                          <a:effectLst/>
                          <a:latin typeface="ＭＳ ゴシック" pitchFamily="49" charset="-128"/>
                          <a:ea typeface="ＭＳ ゴシック" pitchFamily="49" charset="-128"/>
                          <a:cs typeface="Times New Roman"/>
                        </a:rPr>
                        <a:t>と７桁の数字）の番号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（発行世紀</a:t>
                      </a:r>
                      <a:r>
                        <a:rPr lang="ja-JP" altLang="en-US" sz="900" kern="100" dirty="0" smtClean="0">
                          <a:solidFill>
                            <a:schemeClr val="tx1"/>
                          </a:solidFill>
                          <a:effectLst/>
                          <a:latin typeface="+mn-ea"/>
                          <a:ea typeface="+mn-ea"/>
                          <a:cs typeface="Times New Roman"/>
                        </a:rPr>
                        <a:t>、</a:t>
                      </a:r>
                      <a:r>
                        <a:rPr lang="ja-JP" altLang="en-US" sz="900" kern="100" dirty="0" smtClean="0">
                          <a:solidFill>
                            <a:schemeClr val="tx1"/>
                          </a:solidFill>
                          <a:effectLst/>
                          <a:latin typeface="ＭＳ ゴシック" pitchFamily="49" charset="-128"/>
                          <a:ea typeface="ＭＳ ゴシック" pitchFamily="49" charset="-128"/>
                          <a:cs typeface="Times New Roman"/>
                        </a:rPr>
                        <a:t>出生年、</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シリアル番号、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チェック番号）</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r>
              <a:tr h="1815161">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付番対象</a:t>
                      </a:r>
                    </a:p>
                  </a:txBody>
                  <a:tcPr marL="39000" marR="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全ての居住者</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（外国からの</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移住者も）</a:t>
                      </a:r>
                      <a:endParaRPr lang="ja-JP" sz="900" kern="100" dirty="0">
                        <a:solidFill>
                          <a:schemeClr val="tx1"/>
                        </a:solidFill>
                        <a:effectLst/>
                        <a:latin typeface="+mn-ea"/>
                        <a:ea typeface="+mn-ea"/>
                        <a:cs typeface="Times New Roman"/>
                      </a:endParaRPr>
                    </a:p>
                  </a:txBody>
                  <a:tcPr marL="39000" marR="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・国民</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・労働許可を持つ</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在留外国人</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（本人からの任意</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の申請に基づき</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発行）</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・国民</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・１年を超える</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長期滞在者</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a:t>
                      </a:r>
                      <a:r>
                        <a:rPr lang="ja-JP" sz="900" kern="100" dirty="0" smtClean="0">
                          <a:solidFill>
                            <a:schemeClr val="tx1"/>
                          </a:solidFill>
                          <a:effectLst/>
                          <a:latin typeface="ＭＳ ゴシック" pitchFamily="49" charset="-128"/>
                          <a:ea typeface="ＭＳ ゴシック" pitchFamily="49" charset="-128"/>
                          <a:cs typeface="Times New Roman"/>
                        </a:rPr>
                        <a:t>オーストリア</a:t>
                      </a:r>
                      <a:r>
                        <a:rPr lang="ja-JP" altLang="en-US" sz="900" kern="100" dirty="0" smtClean="0">
                          <a:solidFill>
                            <a:schemeClr val="tx1"/>
                          </a:solidFill>
                          <a:effectLst/>
                          <a:latin typeface="ＭＳ ゴシック" pitchFamily="49" charset="-128"/>
                          <a:ea typeface="ＭＳ ゴシック" pitchFamily="49" charset="-128"/>
                          <a:cs typeface="Times New Roman"/>
                        </a:rPr>
                        <a:t>で</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出生</a:t>
                      </a:r>
                      <a:r>
                        <a:rPr lang="ja-JP" altLang="en-US" sz="900" kern="100" dirty="0" smtClean="0">
                          <a:solidFill>
                            <a:schemeClr val="tx1"/>
                          </a:solidFill>
                          <a:effectLst/>
                          <a:latin typeface="ＭＳ ゴシック" pitchFamily="49" charset="-128"/>
                          <a:ea typeface="ＭＳ ゴシック" pitchFamily="49" charset="-128"/>
                          <a:cs typeface="Times New Roman"/>
                        </a:rPr>
                        <a:t>した</a:t>
                      </a:r>
                      <a:r>
                        <a:rPr lang="ja-JP" sz="900" kern="100" dirty="0" smtClean="0">
                          <a:solidFill>
                            <a:schemeClr val="tx1"/>
                          </a:solidFill>
                          <a:effectLst/>
                          <a:latin typeface="ＭＳ ゴシック" pitchFamily="49" charset="-128"/>
                          <a:ea typeface="ＭＳ ゴシック" pitchFamily="49" charset="-128"/>
                          <a:cs typeface="Times New Roman"/>
                        </a:rPr>
                        <a:t>国民</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・国内に居住地を</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得た外国人</a:t>
                      </a:r>
                    </a:p>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a:t>
                      </a:r>
                      <a:r>
                        <a:rPr lang="ja-JP" altLang="en-US" sz="900" kern="100" dirty="0" smtClean="0">
                          <a:solidFill>
                            <a:schemeClr val="tx1"/>
                          </a:solidFill>
                          <a:effectLst/>
                          <a:latin typeface="ＭＳ ゴシック" pitchFamily="49" charset="-128"/>
                          <a:ea typeface="ＭＳ ゴシック" pitchFamily="49" charset="-128"/>
                          <a:cs typeface="Times New Roman"/>
                        </a:rPr>
                        <a:t>国外に居住する</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国民、一時的な</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外国人居住者は</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補助登録簿番号</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で管理</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sz="900" kern="100" dirty="0" smtClean="0">
                          <a:solidFill>
                            <a:schemeClr val="tx1"/>
                          </a:solidFill>
                          <a:effectLst/>
                          <a:latin typeface="ＭＳ ゴシック" pitchFamily="49" charset="-128"/>
                          <a:ea typeface="ＭＳ ゴシック" pitchFamily="49" charset="-128"/>
                          <a:cs typeface="Times New Roman"/>
                        </a:rPr>
                        <a:t>・</a:t>
                      </a:r>
                      <a:r>
                        <a:rPr lang="ja-JP" altLang="en-US" sz="900" kern="100" dirty="0" smtClean="0">
                          <a:solidFill>
                            <a:schemeClr val="tx1"/>
                          </a:solidFill>
                          <a:effectLst/>
                          <a:latin typeface="ＭＳ ゴシック" pitchFamily="49" charset="-128"/>
                          <a:ea typeface="ＭＳ ゴシック" pitchFamily="49" charset="-128"/>
                          <a:cs typeface="Times New Roman"/>
                        </a:rPr>
                        <a:t>フランスで出生</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した全ての人</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・フランスの社会</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保障制度利用者</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a:t>
                      </a:r>
                      <a:r>
                        <a:rPr lang="ja-JP" sz="900" kern="100" dirty="0" smtClean="0">
                          <a:solidFill>
                            <a:schemeClr val="tx1"/>
                          </a:solidFill>
                          <a:effectLst/>
                          <a:latin typeface="ＭＳ ゴシック" pitchFamily="49" charset="-128"/>
                          <a:ea typeface="ＭＳ ゴシック" pitchFamily="49" charset="-128"/>
                          <a:cs typeface="Times New Roman"/>
                        </a:rPr>
                        <a:t>デンマーク</a:t>
                      </a:r>
                      <a:r>
                        <a:rPr lang="ja-JP" altLang="en-US" sz="900" kern="100" dirty="0" smtClean="0">
                          <a:solidFill>
                            <a:schemeClr val="tx1"/>
                          </a:solidFill>
                          <a:effectLst/>
                          <a:latin typeface="ＭＳ ゴシック" pitchFamily="49" charset="-128"/>
                          <a:ea typeface="ＭＳ ゴシック" pitchFamily="49" charset="-128"/>
                          <a:cs typeface="Times New Roman"/>
                        </a:rPr>
                        <a:t>で</a:t>
                      </a:r>
                      <a:r>
                        <a:rPr lang="ja-JP" sz="900" kern="100" dirty="0" smtClean="0">
                          <a:solidFill>
                            <a:schemeClr val="tx1"/>
                          </a:solidFill>
                          <a:effectLst/>
                          <a:latin typeface="ＭＳ ゴシック" pitchFamily="49" charset="-128"/>
                          <a:ea typeface="ＭＳ ゴシック" pitchFamily="49" charset="-128"/>
                          <a:cs typeface="Times New Roman"/>
                        </a:rPr>
                        <a:t>国民</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登録</a:t>
                      </a:r>
                      <a:r>
                        <a:rPr lang="ja-JP" sz="900" kern="100" dirty="0">
                          <a:solidFill>
                            <a:schemeClr val="tx1"/>
                          </a:solidFill>
                          <a:effectLst/>
                          <a:latin typeface="ＭＳ ゴシック" pitchFamily="49" charset="-128"/>
                          <a:ea typeface="ＭＳ ゴシック" pitchFamily="49" charset="-128"/>
                          <a:cs typeface="Times New Roman"/>
                        </a:rPr>
                        <a:t>する</a:t>
                      </a:r>
                      <a:r>
                        <a:rPr lang="ja-JP" sz="900" kern="100" dirty="0" smtClean="0">
                          <a:solidFill>
                            <a:schemeClr val="tx1"/>
                          </a:solidFill>
                          <a:effectLst/>
                          <a:latin typeface="ＭＳ ゴシック" pitchFamily="49" charset="-128"/>
                          <a:ea typeface="ＭＳ ゴシック" pitchFamily="49" charset="-128"/>
                          <a:cs typeface="Times New Roman"/>
                        </a:rPr>
                        <a:t>者（</a:t>
                      </a:r>
                      <a:r>
                        <a:rPr lang="ja-JP" sz="900" kern="100" dirty="0">
                          <a:solidFill>
                            <a:schemeClr val="tx1"/>
                          </a:solidFill>
                          <a:effectLst/>
                          <a:latin typeface="ＭＳ ゴシック" pitchFamily="49" charset="-128"/>
                          <a:ea typeface="ＭＳ ゴシック" pitchFamily="49" charset="-128"/>
                          <a:cs typeface="Times New Roman"/>
                        </a:rPr>
                        <a:t>既</a:t>
                      </a:r>
                      <a:r>
                        <a:rPr lang="ja-JP" sz="900" kern="100" dirty="0" smtClean="0">
                          <a:solidFill>
                            <a:schemeClr val="tx1"/>
                          </a:solidFill>
                          <a:effectLst/>
                          <a:latin typeface="ＭＳ ゴシック" pitchFamily="49" charset="-128"/>
                          <a:ea typeface="ＭＳ ゴシック" pitchFamily="49" charset="-128"/>
                          <a:cs typeface="Times New Roman"/>
                        </a:rPr>
                        <a:t>に</a:t>
                      </a:r>
                      <a:r>
                        <a:rPr lang="ja-JP" altLang="en-US" sz="900" kern="100" dirty="0" smtClean="0">
                          <a:solidFill>
                            <a:schemeClr val="tx1"/>
                          </a:solidFill>
                          <a:effectLst/>
                          <a:latin typeface="ＭＳ ゴシック" pitchFamily="49" charset="-128"/>
                          <a:ea typeface="ＭＳ ゴシック" pitchFamily="49" charset="-128"/>
                          <a:cs typeface="Times New Roman"/>
                        </a:rPr>
                        <a:t>　</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国民登録</a:t>
                      </a:r>
                      <a:r>
                        <a:rPr lang="ja-JP" altLang="en-US" sz="900" kern="100" dirty="0" smtClean="0">
                          <a:solidFill>
                            <a:schemeClr val="tx1"/>
                          </a:solidFill>
                          <a:effectLst/>
                          <a:latin typeface="ＭＳ ゴシック" pitchFamily="49" charset="-128"/>
                          <a:ea typeface="ＭＳ ゴシック" pitchFamily="49" charset="-128"/>
                          <a:cs typeface="Times New Roman"/>
                        </a:rPr>
                        <a:t>している</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母親のもとデン</a:t>
                      </a:r>
                      <a:r>
                        <a:rPr lang="ja-JP" altLang="en-US" sz="900" kern="100" dirty="0" smtClean="0">
                          <a:solidFill>
                            <a:schemeClr val="tx1"/>
                          </a:solidFill>
                          <a:effectLst/>
                          <a:latin typeface="ＭＳ ゴシック" pitchFamily="49" charset="-128"/>
                          <a:ea typeface="ＭＳ ゴシック" pitchFamily="49" charset="-128"/>
                          <a:cs typeface="Times New Roman"/>
                        </a:rPr>
                        <a:t>マ</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err="1" smtClean="0">
                          <a:solidFill>
                            <a:schemeClr val="tx1"/>
                          </a:solidFill>
                          <a:effectLst/>
                          <a:latin typeface="ＭＳ ゴシック" pitchFamily="49" charset="-128"/>
                          <a:ea typeface="ＭＳ ゴシック" pitchFamily="49" charset="-128"/>
                          <a:cs typeface="Times New Roman"/>
                        </a:rPr>
                        <a:t>ー</a:t>
                      </a:r>
                      <a:r>
                        <a:rPr lang="ja-JP" sz="900" kern="100" smtClean="0">
                          <a:solidFill>
                            <a:schemeClr val="tx1"/>
                          </a:solidFill>
                          <a:effectLst/>
                          <a:latin typeface="ＭＳ ゴシック" pitchFamily="49" charset="-128"/>
                          <a:ea typeface="ＭＳ ゴシック" pitchFamily="49" charset="-128"/>
                          <a:cs typeface="Times New Roman"/>
                        </a:rPr>
                        <a:t>クで</a:t>
                      </a:r>
                      <a:r>
                        <a:rPr lang="ja-JP" altLang="en-US" sz="900" kern="100" smtClean="0">
                          <a:solidFill>
                            <a:schemeClr val="tx1"/>
                          </a:solidFill>
                          <a:effectLst/>
                          <a:latin typeface="ＭＳ ゴシック" pitchFamily="49" charset="-128"/>
                          <a:ea typeface="ＭＳ ゴシック" pitchFamily="49" charset="-128"/>
                          <a:cs typeface="Times New Roman"/>
                        </a:rPr>
                        <a:t>出生した者</a:t>
                      </a:r>
                      <a:r>
                        <a:rPr lang="ja-JP" altLang="en-US" sz="900" kern="100" smtClean="0">
                          <a:solidFill>
                            <a:schemeClr val="tx1"/>
                          </a:solidFill>
                          <a:effectLst/>
                          <a:latin typeface="ＭＳ Ｐゴシック" pitchFamily="50" charset="-128"/>
                          <a:ea typeface="ＭＳ Ｐゴシック" pitchFamily="50" charset="-128"/>
                          <a:cs typeface="Times New Roman"/>
                        </a:rPr>
                        <a:t>、</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電子教会登録簿に</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出生</a:t>
                      </a:r>
                      <a:r>
                        <a:rPr lang="ja-JP" altLang="en-US" sz="900" kern="100" smtClean="0">
                          <a:solidFill>
                            <a:schemeClr val="tx1"/>
                          </a:solidFill>
                          <a:effectLst/>
                          <a:latin typeface="ＭＳ ゴシック" pitchFamily="49" charset="-128"/>
                          <a:ea typeface="ＭＳ ゴシック" pitchFamily="49" charset="-128"/>
                          <a:cs typeface="Times New Roman"/>
                        </a:rPr>
                        <a:t>又は</a:t>
                      </a:r>
                      <a:r>
                        <a:rPr lang="ja-JP" sz="900" kern="100" smtClean="0">
                          <a:solidFill>
                            <a:schemeClr val="tx1"/>
                          </a:solidFill>
                          <a:effectLst/>
                          <a:latin typeface="ＭＳ ゴシック" pitchFamily="49" charset="-128"/>
                          <a:ea typeface="ＭＳ ゴシック" pitchFamily="49" charset="-128"/>
                          <a:cs typeface="Times New Roman"/>
                        </a:rPr>
                        <a:t>洗礼登録</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した</a:t>
                      </a:r>
                      <a:r>
                        <a:rPr lang="ja-JP" sz="900" kern="100">
                          <a:solidFill>
                            <a:schemeClr val="tx1"/>
                          </a:solidFill>
                          <a:effectLst/>
                          <a:latin typeface="ＭＳ ゴシック" pitchFamily="49" charset="-128"/>
                          <a:ea typeface="ＭＳ ゴシック" pitchFamily="49" charset="-128"/>
                          <a:cs typeface="Times New Roman"/>
                        </a:rPr>
                        <a:t>者</a:t>
                      </a:r>
                      <a:r>
                        <a:rPr lang="ja-JP" sz="900" kern="100" smtClean="0">
                          <a:solidFill>
                            <a:schemeClr val="tx1"/>
                          </a:solidFill>
                          <a:effectLst/>
                          <a:latin typeface="ＭＳ ゴシック" pitchFamily="49" charset="-128"/>
                          <a:ea typeface="ＭＳ ゴシック" pitchFamily="49" charset="-128"/>
                          <a:cs typeface="Times New Roman"/>
                        </a:rPr>
                        <a:t>、</a:t>
                      </a:r>
                      <a:r>
                        <a:rPr lang="ja-JP" altLang="en-US" sz="900" kern="100" smtClean="0">
                          <a:solidFill>
                            <a:schemeClr val="tx1"/>
                          </a:solidFill>
                          <a:effectLst/>
                          <a:latin typeface="ＭＳ ゴシック" pitchFamily="49" charset="-128"/>
                          <a:ea typeface="ＭＳ ゴシック" pitchFamily="49" charset="-128"/>
                          <a:cs typeface="Times New Roman"/>
                        </a:rPr>
                        <a:t>国内に３</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ヶ</a:t>
                      </a:r>
                      <a:r>
                        <a:rPr lang="ja-JP" sz="900" kern="100" smtClean="0">
                          <a:solidFill>
                            <a:schemeClr val="tx1"/>
                          </a:solidFill>
                          <a:effectLst/>
                          <a:latin typeface="ＭＳ ゴシック" pitchFamily="49" charset="-128"/>
                          <a:ea typeface="ＭＳ ゴシック" pitchFamily="49" charset="-128"/>
                          <a:cs typeface="Times New Roman"/>
                        </a:rPr>
                        <a:t>月以上合法的に</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居住</a:t>
                      </a:r>
                      <a:r>
                        <a:rPr lang="ja-JP" sz="900" kern="100" dirty="0">
                          <a:solidFill>
                            <a:schemeClr val="tx1"/>
                          </a:solidFill>
                          <a:effectLst/>
                          <a:latin typeface="ＭＳ ゴシック" pitchFamily="49" charset="-128"/>
                          <a:ea typeface="ＭＳ ゴシック" pitchFamily="49" charset="-128"/>
                          <a:cs typeface="Times New Roman"/>
                        </a:rPr>
                        <a:t>する者）</a:t>
                      </a:r>
                    </a:p>
                    <a:p>
                      <a:pPr algn="l">
                        <a:spcAft>
                          <a:spcPts val="0"/>
                        </a:spcAft>
                      </a:pPr>
                      <a:r>
                        <a:rPr lang="ja-JP" sz="900" kern="100" smtClean="0">
                          <a:solidFill>
                            <a:schemeClr val="tx1"/>
                          </a:solidFill>
                          <a:effectLst/>
                          <a:latin typeface="ＭＳ ゴシック" pitchFamily="49" charset="-128"/>
                          <a:ea typeface="ＭＳ ゴシック" pitchFamily="49" charset="-128"/>
                          <a:cs typeface="Times New Roman"/>
                        </a:rPr>
                        <a:t>・労働市場</a:t>
                      </a:r>
                      <a:r>
                        <a:rPr lang="ja-JP" sz="900" kern="100">
                          <a:solidFill>
                            <a:schemeClr val="tx1"/>
                          </a:solidFill>
                          <a:effectLst/>
                          <a:latin typeface="ＭＳ ゴシック" pitchFamily="49" charset="-128"/>
                          <a:ea typeface="ＭＳ ゴシック" pitchFamily="49" charset="-128"/>
                          <a:cs typeface="Times New Roman"/>
                        </a:rPr>
                        <a:t>補助</a:t>
                      </a:r>
                      <a:r>
                        <a:rPr lang="ja-JP" sz="900" kern="100" smtClean="0">
                          <a:solidFill>
                            <a:schemeClr val="tx1"/>
                          </a:solidFill>
                          <a:effectLst/>
                          <a:latin typeface="ＭＳ ゴシック" pitchFamily="49" charset="-128"/>
                          <a:ea typeface="ＭＳ ゴシック" pitchFamily="49" charset="-128"/>
                          <a:cs typeface="Times New Roman"/>
                        </a:rPr>
                        <a:t>年金</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基金</a:t>
                      </a:r>
                      <a:r>
                        <a:rPr lang="ja-JP" sz="900" kern="100" dirty="0">
                          <a:solidFill>
                            <a:schemeClr val="tx1"/>
                          </a:solidFill>
                          <a:effectLst/>
                          <a:latin typeface="ＭＳ ゴシック" pitchFamily="49" charset="-128"/>
                          <a:ea typeface="ＭＳ ゴシック" pitchFamily="49" charset="-128"/>
                          <a:cs typeface="Times New Roman"/>
                        </a:rPr>
                        <a:t>に</a:t>
                      </a:r>
                      <a:r>
                        <a:rPr lang="ja-JP" sz="900" kern="100">
                          <a:solidFill>
                            <a:schemeClr val="tx1"/>
                          </a:solidFill>
                          <a:effectLst/>
                          <a:latin typeface="ＭＳ ゴシック" pitchFamily="49" charset="-128"/>
                          <a:ea typeface="ＭＳ ゴシック" pitchFamily="49" charset="-128"/>
                          <a:cs typeface="Times New Roman"/>
                        </a:rPr>
                        <a:t>含まれる</a:t>
                      </a:r>
                      <a:r>
                        <a:rPr lang="ja-JP" sz="900" kern="100" smtClean="0">
                          <a:solidFill>
                            <a:schemeClr val="tx1"/>
                          </a:solidFill>
                          <a:effectLst/>
                          <a:latin typeface="ＭＳ ゴシック" pitchFamily="49" charset="-128"/>
                          <a:ea typeface="ＭＳ ゴシック" pitchFamily="49" charset="-128"/>
                          <a:cs typeface="Times New Roman"/>
                        </a:rPr>
                        <a:t>者</a:t>
                      </a:r>
                      <a:r>
                        <a:rPr lang="ja-JP" altLang="en-US" sz="900" kern="100" smtClean="0">
                          <a:solidFill>
                            <a:schemeClr val="tx1"/>
                          </a:solidFill>
                          <a:effectLst/>
                          <a:latin typeface="ＭＳ Ｐゴシック" pitchFamily="50" charset="-128"/>
                          <a:ea typeface="ＭＳ Ｐゴシック" pitchFamily="50" charset="-128"/>
                          <a:cs typeface="Times New Roman"/>
                        </a:rPr>
                        <a:t>、</a:t>
                      </a:r>
                      <a:r>
                        <a:rPr lang="ja-JP" altLang="en-US" sz="900" kern="100" smtClean="0">
                          <a:solidFill>
                            <a:schemeClr val="tx1"/>
                          </a:solidFill>
                          <a:effectLst/>
                          <a:latin typeface="ＭＳ ゴシック" pitchFamily="49" charset="-128"/>
                          <a:ea typeface="ＭＳ ゴシック" pitchFamily="49" charset="-128"/>
                          <a:cs typeface="Times New Roman"/>
                        </a:rPr>
                        <a:t>　</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など</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sz="900" kern="100" dirty="0" smtClean="0">
                          <a:solidFill>
                            <a:schemeClr val="tx1"/>
                          </a:solidFill>
                          <a:effectLst/>
                          <a:latin typeface="ＭＳ ゴシック" pitchFamily="49" charset="-128"/>
                          <a:ea typeface="ＭＳ ゴシック" pitchFamily="49" charset="-128"/>
                          <a:cs typeface="Times New Roman"/>
                        </a:rPr>
                        <a:t>・</a:t>
                      </a:r>
                      <a:r>
                        <a:rPr lang="ja-JP" altLang="en-US" sz="900" kern="100" smtClean="0">
                          <a:solidFill>
                            <a:schemeClr val="tx1"/>
                          </a:solidFill>
                          <a:effectLst/>
                          <a:latin typeface="ＭＳ ゴシック" pitchFamily="49" charset="-128"/>
                          <a:ea typeface="ＭＳ ゴシック" pitchFamily="49" charset="-128"/>
                          <a:cs typeface="Times New Roman"/>
                        </a:rPr>
                        <a:t>韓国に居住する</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国民</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en-US" sz="900" kern="100" dirty="0" smtClean="0">
                          <a:solidFill>
                            <a:schemeClr val="tx1"/>
                          </a:solidFill>
                          <a:effectLst/>
                          <a:latin typeface="ＭＳ ゴシック" pitchFamily="49" charset="-128"/>
                          <a:ea typeface="ＭＳ ゴシック" pitchFamily="49" charset="-128"/>
                          <a:cs typeface="Times New Roman"/>
                        </a:rPr>
                        <a:t>17</a:t>
                      </a:r>
                      <a:r>
                        <a:rPr lang="ja-JP" sz="900" kern="100" dirty="0">
                          <a:solidFill>
                            <a:schemeClr val="tx1"/>
                          </a:solidFill>
                          <a:effectLst/>
                          <a:latin typeface="ＭＳ ゴシック" pitchFamily="49" charset="-128"/>
                          <a:ea typeface="ＭＳ ゴシック" pitchFamily="49" charset="-128"/>
                          <a:cs typeface="Times New Roman"/>
                        </a:rPr>
                        <a:t>歳到達時</a:t>
                      </a:r>
                      <a:r>
                        <a:rPr lang="ja-JP" sz="900" kern="100" dirty="0" smtClean="0">
                          <a:solidFill>
                            <a:schemeClr val="tx1"/>
                          </a:solidFill>
                          <a:effectLst/>
                          <a:latin typeface="ＭＳ ゴシック" pitchFamily="49" charset="-128"/>
                          <a:ea typeface="ＭＳ ゴシック" pitchFamily="49" charset="-128"/>
                          <a:cs typeface="Times New Roman"/>
                        </a:rPr>
                        <a:t>に</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住民登録証</a:t>
                      </a:r>
                      <a:r>
                        <a:rPr lang="ja-JP" altLang="en-US" sz="900" kern="100" dirty="0" smtClean="0">
                          <a:solidFill>
                            <a:schemeClr val="tx1"/>
                          </a:solidFill>
                          <a:effectLst/>
                          <a:latin typeface="ＭＳ ゴシック" pitchFamily="49" charset="-128"/>
                          <a:ea typeface="ＭＳ ゴシック" pitchFamily="49" charset="-128"/>
                          <a:cs typeface="Times New Roman"/>
                        </a:rPr>
                        <a:t>の</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発給申請義務</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あり）</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en-US" altLang="ja-JP" sz="900" kern="100" dirty="0" smtClean="0">
                          <a:solidFill>
                            <a:schemeClr val="tx1"/>
                          </a:solidFill>
                          <a:effectLst/>
                          <a:latin typeface="ＭＳ ゴシック" pitchFamily="49" charset="-128"/>
                          <a:ea typeface="ＭＳ ゴシック" pitchFamily="49" charset="-128"/>
                          <a:cs typeface="Times New Roman"/>
                        </a:rPr>
                        <a:t>※</a:t>
                      </a:r>
                      <a:r>
                        <a:rPr lang="ja-JP" sz="900" kern="100" dirty="0" smtClean="0">
                          <a:solidFill>
                            <a:schemeClr val="tx1"/>
                          </a:solidFill>
                          <a:effectLst/>
                          <a:latin typeface="ＭＳ ゴシック" pitchFamily="49" charset="-128"/>
                          <a:ea typeface="ＭＳ ゴシック" pitchFamily="49" charset="-128"/>
                          <a:cs typeface="Times New Roman"/>
                        </a:rPr>
                        <a:t>韓国に</a:t>
                      </a:r>
                      <a:r>
                        <a:rPr lang="en-US" sz="900" kern="100" dirty="0">
                          <a:solidFill>
                            <a:schemeClr val="tx1"/>
                          </a:solidFill>
                          <a:effectLst/>
                          <a:latin typeface="ＭＳ ゴシック" pitchFamily="49" charset="-128"/>
                          <a:ea typeface="ＭＳ ゴシック" pitchFamily="49" charset="-128"/>
                          <a:cs typeface="Times New Roman"/>
                        </a:rPr>
                        <a:t>90</a:t>
                      </a:r>
                      <a:r>
                        <a:rPr lang="ja-JP" sz="900" kern="100" dirty="0">
                          <a:solidFill>
                            <a:schemeClr val="tx1"/>
                          </a:solidFill>
                          <a:effectLst/>
                          <a:latin typeface="ＭＳ ゴシック" pitchFamily="49" charset="-128"/>
                          <a:ea typeface="ＭＳ ゴシック" pitchFamily="49" charset="-128"/>
                          <a:cs typeface="Times New Roman"/>
                        </a:rPr>
                        <a:t>日</a:t>
                      </a:r>
                      <a:r>
                        <a:rPr lang="ja-JP" sz="900" kern="100" dirty="0" smtClean="0">
                          <a:solidFill>
                            <a:schemeClr val="tx1"/>
                          </a:solidFill>
                          <a:effectLst/>
                          <a:latin typeface="ＭＳ ゴシック" pitchFamily="49" charset="-128"/>
                          <a:ea typeface="ＭＳ ゴシック" pitchFamily="49" charset="-128"/>
                          <a:cs typeface="Times New Roman"/>
                        </a:rPr>
                        <a:t>以上</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居住</a:t>
                      </a:r>
                      <a:r>
                        <a:rPr lang="ja-JP" sz="900" kern="100" dirty="0">
                          <a:solidFill>
                            <a:schemeClr val="tx1"/>
                          </a:solidFill>
                          <a:effectLst/>
                          <a:latin typeface="ＭＳ ゴシック" pitchFamily="49" charset="-128"/>
                          <a:ea typeface="ＭＳ ゴシック" pitchFamily="49" charset="-128"/>
                          <a:cs typeface="Times New Roman"/>
                        </a:rPr>
                        <a:t>する</a:t>
                      </a:r>
                      <a:r>
                        <a:rPr lang="ja-JP" sz="900" kern="100" dirty="0" smtClean="0">
                          <a:solidFill>
                            <a:schemeClr val="tx1"/>
                          </a:solidFill>
                          <a:effectLst/>
                          <a:latin typeface="ＭＳ ゴシック" pitchFamily="49" charset="-128"/>
                          <a:ea typeface="ＭＳ ゴシック" pitchFamily="49" charset="-128"/>
                          <a:cs typeface="Times New Roman"/>
                        </a:rPr>
                        <a:t>外国人</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には外国人登録</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番号、</a:t>
                      </a:r>
                      <a:r>
                        <a:rPr lang="ja-JP" sz="900" kern="100" dirty="0" smtClean="0">
                          <a:solidFill>
                            <a:schemeClr val="tx1"/>
                          </a:solidFill>
                          <a:effectLst/>
                          <a:latin typeface="ＭＳ ゴシック" pitchFamily="49" charset="-128"/>
                          <a:ea typeface="ＭＳ ゴシック" pitchFamily="49" charset="-128"/>
                          <a:cs typeface="Times New Roman"/>
                        </a:rPr>
                        <a:t>在外国民</a:t>
                      </a:r>
                      <a:endParaRPr lang="ja-JP" altLang="en-US" sz="900" kern="100" dirty="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及び</a:t>
                      </a:r>
                      <a:r>
                        <a:rPr lang="ja-JP" sz="900" kern="100" dirty="0" smtClean="0">
                          <a:solidFill>
                            <a:schemeClr val="tx1"/>
                          </a:solidFill>
                          <a:effectLst/>
                          <a:latin typeface="ＭＳ ゴシック" pitchFamily="49" charset="-128"/>
                          <a:ea typeface="ＭＳ ゴシック" pitchFamily="49" charset="-128"/>
                          <a:cs typeface="Times New Roman"/>
                        </a:rPr>
                        <a:t>在外同胞</a:t>
                      </a:r>
                      <a:r>
                        <a:rPr lang="ja-JP" altLang="en-US" sz="900" kern="100" dirty="0" smtClean="0">
                          <a:solidFill>
                            <a:schemeClr val="tx1"/>
                          </a:solidFill>
                          <a:effectLst/>
                          <a:latin typeface="ＭＳ ゴシック" pitchFamily="49" charset="-128"/>
                          <a:ea typeface="ＭＳ ゴシック" pitchFamily="49" charset="-128"/>
                          <a:cs typeface="Times New Roman"/>
                        </a:rPr>
                        <a:t>に</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は</a:t>
                      </a:r>
                      <a:r>
                        <a:rPr lang="ja-JP" sz="900" kern="100" dirty="0" smtClean="0">
                          <a:solidFill>
                            <a:schemeClr val="tx1"/>
                          </a:solidFill>
                          <a:effectLst/>
                          <a:latin typeface="ＭＳ ゴシック" pitchFamily="49" charset="-128"/>
                          <a:ea typeface="ＭＳ ゴシック" pitchFamily="49" charset="-128"/>
                          <a:cs typeface="Times New Roman"/>
                        </a:rPr>
                        <a:t>国内</a:t>
                      </a:r>
                      <a:r>
                        <a:rPr lang="ja-JP" altLang="en-US" sz="900" kern="100" dirty="0" smtClean="0">
                          <a:solidFill>
                            <a:schemeClr val="tx1"/>
                          </a:solidFill>
                          <a:effectLst/>
                          <a:latin typeface="ＭＳ ゴシック" pitchFamily="49" charset="-128"/>
                          <a:ea typeface="ＭＳ ゴシック" pitchFamily="49" charset="-128"/>
                          <a:cs typeface="Times New Roman"/>
                        </a:rPr>
                        <a:t>居住</a:t>
                      </a:r>
                      <a:r>
                        <a:rPr lang="ja-JP" sz="900" kern="100" dirty="0" smtClean="0">
                          <a:solidFill>
                            <a:schemeClr val="tx1"/>
                          </a:solidFill>
                          <a:effectLst/>
                          <a:latin typeface="ＭＳ ゴシック" pitchFamily="49" charset="-128"/>
                          <a:ea typeface="ＭＳ ゴシック" pitchFamily="49" charset="-128"/>
                          <a:cs typeface="Times New Roman"/>
                        </a:rPr>
                        <a:t>申告</a:t>
                      </a:r>
                      <a:r>
                        <a:rPr lang="ja-JP" altLang="en-US" sz="900" kern="100" dirty="0" smtClean="0">
                          <a:solidFill>
                            <a:schemeClr val="tx1"/>
                          </a:solidFill>
                          <a:effectLst/>
                          <a:latin typeface="ＭＳ ゴシック" pitchFamily="49" charset="-128"/>
                          <a:ea typeface="ＭＳ ゴシック" pitchFamily="49" charset="-128"/>
                          <a:cs typeface="Times New Roman"/>
                        </a:rPr>
                        <a:t>　</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a:t>
                      </a:r>
                      <a:r>
                        <a:rPr lang="ja-JP" sz="900" kern="100" dirty="0" smtClean="0">
                          <a:solidFill>
                            <a:schemeClr val="tx1"/>
                          </a:solidFill>
                          <a:effectLst/>
                          <a:latin typeface="ＭＳ ゴシック" pitchFamily="49" charset="-128"/>
                          <a:ea typeface="ＭＳ ゴシック" pitchFamily="49" charset="-128"/>
                          <a:cs typeface="Times New Roman"/>
                        </a:rPr>
                        <a:t>番号</a:t>
                      </a:r>
                      <a:r>
                        <a:rPr lang="ja-JP" sz="900" kern="100" dirty="0">
                          <a:solidFill>
                            <a:schemeClr val="tx1"/>
                          </a:solidFill>
                          <a:effectLst/>
                          <a:latin typeface="ＭＳ ゴシック" pitchFamily="49" charset="-128"/>
                          <a:ea typeface="ＭＳ ゴシック" pitchFamily="49" charset="-128"/>
                          <a:cs typeface="Times New Roman"/>
                        </a:rPr>
                        <a:t>を</a:t>
                      </a:r>
                      <a:r>
                        <a:rPr lang="ja-JP" sz="900" kern="100" dirty="0" smtClean="0">
                          <a:solidFill>
                            <a:schemeClr val="tx1"/>
                          </a:solidFill>
                          <a:effectLst/>
                          <a:latin typeface="ＭＳ ゴシック" pitchFamily="49" charset="-128"/>
                          <a:ea typeface="ＭＳ ゴシック" pitchFamily="49" charset="-128"/>
                          <a:cs typeface="Times New Roman"/>
                        </a:rPr>
                        <a:t>付与</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c>
                  <a:txBody>
                    <a:bodyPr/>
                    <a:lstStyle/>
                    <a:p>
                      <a:pPr algn="l">
                        <a:spcAft>
                          <a:spcPts val="0"/>
                        </a:spcAft>
                      </a:pPr>
                      <a:r>
                        <a:rPr lang="ja-JP" sz="900" kern="100" smtClean="0">
                          <a:solidFill>
                            <a:schemeClr val="tx1"/>
                          </a:solidFill>
                          <a:effectLst/>
                          <a:latin typeface="ＭＳ ゴシック" pitchFamily="49" charset="-128"/>
                          <a:ea typeface="ＭＳ ゴシック" pitchFamily="49" charset="-128"/>
                          <a:cs typeface="Times New Roman"/>
                        </a:rPr>
                        <a:t>・国民</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a:t>
                      </a:r>
                      <a:r>
                        <a:rPr lang="ja-JP" sz="900" kern="100" smtClean="0">
                          <a:solidFill>
                            <a:schemeClr val="tx1"/>
                          </a:solidFill>
                          <a:effectLst/>
                          <a:latin typeface="ＭＳ ゴシック" pitchFamily="49" charset="-128"/>
                          <a:ea typeface="ＭＳ ゴシック" pitchFamily="49" charset="-128"/>
                          <a:cs typeface="Times New Roman"/>
                        </a:rPr>
                        <a:t>永住権所有者</a:t>
                      </a:r>
                      <a:endParaRPr lang="ja-JP" sz="900" kern="100" dirty="0">
                        <a:solidFill>
                          <a:schemeClr val="tx1"/>
                        </a:solidFill>
                        <a:effectLst/>
                        <a:latin typeface="ＭＳ ゴシック" pitchFamily="49" charset="-128"/>
                        <a:ea typeface="ＭＳ ゴシック" pitchFamily="49" charset="-128"/>
                        <a:cs typeface="Times New Roman"/>
                      </a:endParaRPr>
                    </a:p>
                    <a:p>
                      <a:pPr algn="l">
                        <a:spcAft>
                          <a:spcPts val="0"/>
                        </a:spcAft>
                      </a:pPr>
                      <a:r>
                        <a:rPr lang="ja-JP" sz="900" kern="100" dirty="0">
                          <a:solidFill>
                            <a:schemeClr val="tx1"/>
                          </a:solidFill>
                          <a:effectLst/>
                          <a:latin typeface="ＭＳ ゴシック" pitchFamily="49" charset="-128"/>
                          <a:ea typeface="ＭＳ ゴシック" pitchFamily="49" charset="-128"/>
                          <a:cs typeface="Times New Roman"/>
                        </a:rPr>
                        <a:t>・就労許可</a:t>
                      </a:r>
                      <a:r>
                        <a:rPr lang="ja-JP" sz="900" kern="100">
                          <a:solidFill>
                            <a:schemeClr val="tx1"/>
                          </a:solidFill>
                          <a:effectLst/>
                          <a:latin typeface="ＭＳ ゴシック" pitchFamily="49" charset="-128"/>
                          <a:ea typeface="ＭＳ ゴシック" pitchFamily="49" charset="-128"/>
                          <a:cs typeface="Times New Roman"/>
                        </a:rPr>
                        <a:t>を</a:t>
                      </a:r>
                      <a:r>
                        <a:rPr lang="ja-JP" sz="900" kern="100" smtClean="0">
                          <a:solidFill>
                            <a:schemeClr val="tx1"/>
                          </a:solidFill>
                          <a:effectLst/>
                          <a:latin typeface="ＭＳ ゴシック" pitchFamily="49" charset="-128"/>
                          <a:ea typeface="ＭＳ ゴシック" pitchFamily="49" charset="-128"/>
                          <a:cs typeface="Times New Roman"/>
                        </a:rPr>
                        <a:t>受けた</a:t>
                      </a:r>
                      <a:endParaRPr lang="ja-JP" altLang="en-US"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a:t>
                      </a:r>
                      <a:r>
                        <a:rPr lang="ja-JP" sz="900" kern="100" smtClean="0">
                          <a:solidFill>
                            <a:schemeClr val="tx1"/>
                          </a:solidFill>
                          <a:effectLst/>
                          <a:latin typeface="ＭＳ ゴシック" pitchFamily="49" charset="-128"/>
                          <a:ea typeface="ＭＳ ゴシック" pitchFamily="49" charset="-128"/>
                          <a:cs typeface="Times New Roman"/>
                        </a:rPr>
                        <a:t>在留</a:t>
                      </a:r>
                      <a:r>
                        <a:rPr lang="ja-JP" sz="900" kern="100" dirty="0">
                          <a:solidFill>
                            <a:schemeClr val="tx1"/>
                          </a:solidFill>
                          <a:effectLst/>
                          <a:latin typeface="ＭＳ ゴシック" pitchFamily="49" charset="-128"/>
                          <a:ea typeface="ＭＳ ゴシック" pitchFamily="49" charset="-128"/>
                          <a:cs typeface="Times New Roman"/>
                        </a:rPr>
                        <a:t>外国人</a:t>
                      </a:r>
                    </a:p>
                    <a:p>
                      <a:pPr algn="l">
                        <a:spcAft>
                          <a:spcPts val="0"/>
                        </a:spcAft>
                      </a:pPr>
                      <a:r>
                        <a:rPr lang="en-US" sz="900" kern="100" dirty="0">
                          <a:solidFill>
                            <a:schemeClr val="tx1"/>
                          </a:solidFill>
                          <a:effectLst/>
                          <a:latin typeface="ＭＳ ゴシック" pitchFamily="49" charset="-128"/>
                          <a:ea typeface="ＭＳ ゴシック" pitchFamily="49" charset="-128"/>
                          <a:cs typeface="Times New Roman"/>
                        </a:rPr>
                        <a:t> </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tc>
              </a:tr>
              <a:tr h="997528">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身分証明書</a:t>
                      </a:r>
                      <a:r>
                        <a:rPr lang="ja-JP" altLang="en-US" sz="900" kern="100" smtClean="0">
                          <a:solidFill>
                            <a:schemeClr val="tx1"/>
                          </a:solidFill>
                          <a:effectLst/>
                          <a:latin typeface="ＭＳ Ｐゴシック" pitchFamily="50" charset="-128"/>
                          <a:ea typeface="ＭＳ Ｐゴシック" pitchFamily="50" charset="-128"/>
                          <a:cs typeface="Times New Roman"/>
                        </a:rPr>
                        <a:t>（カード等）</a:t>
                      </a:r>
                      <a:endParaRPr lang="ja-JP" sz="900" kern="100" dirty="0">
                        <a:solidFill>
                          <a:schemeClr val="tx1"/>
                        </a:solidFill>
                        <a:effectLst/>
                        <a:latin typeface="ＭＳ Ｐゴシック" pitchFamily="50" charset="-128"/>
                        <a:ea typeface="ＭＳ Ｐゴシック" pitchFamily="50"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ｅＩＤカード</a:t>
                      </a:r>
                      <a:endParaRPr lang="en-US" altLang="ja-JP"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（ＩＣカード）</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（納税者番号の</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記載な</a:t>
                      </a:r>
                      <a:r>
                        <a:rPr lang="ja-JP" altLang="en-US" sz="900" kern="100" smtClean="0">
                          <a:solidFill>
                            <a:schemeClr val="tx1"/>
                          </a:solidFill>
                          <a:effectLst/>
                          <a:latin typeface="ＭＳ Ｐゴシック" pitchFamily="50" charset="-128"/>
                          <a:ea typeface="ＭＳ Ｐゴシック" pitchFamily="50" charset="-128"/>
                          <a:cs typeface="Times New Roman"/>
                        </a:rPr>
                        <a:t>し）</a:t>
                      </a: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社会保障番号証</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（紙製）</a:t>
                      </a: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なし</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a:t>
                      </a:r>
                      <a:r>
                        <a:rPr lang="en-US" altLang="ja-JP" sz="900" kern="100" smtClean="0">
                          <a:solidFill>
                            <a:schemeClr val="tx1"/>
                          </a:solidFill>
                          <a:effectLst/>
                          <a:latin typeface="ＭＳ ゴシック" pitchFamily="49" charset="-128"/>
                          <a:ea typeface="ＭＳ ゴシック" pitchFamily="49" charset="-128"/>
                          <a:cs typeface="Times New Roman"/>
                        </a:rPr>
                        <a:t>18</a:t>
                      </a:r>
                      <a:r>
                        <a:rPr lang="ja-JP" altLang="en-US" sz="900" kern="100" smtClean="0">
                          <a:solidFill>
                            <a:schemeClr val="tx1"/>
                          </a:solidFill>
                          <a:effectLst/>
                          <a:latin typeface="ＭＳ ゴシック" pitchFamily="49" charset="-128"/>
                          <a:ea typeface="ＭＳ ゴシック" pitchFamily="49" charset="-128"/>
                          <a:cs typeface="Times New Roman"/>
                        </a:rPr>
                        <a:t>歳以上の本人</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が希望すれば</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国民ＩＤカード</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が取得可能）</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市民カード</a:t>
                      </a:r>
                      <a:endParaRPr lang="en-US" altLang="ja-JP"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（ＩＣカード等の</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物理的媒体では</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なく考え方。</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要件を充たせば</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保険証カードや</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携帯電話も可）</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ヴィタルカード</a:t>
                      </a:r>
                      <a:endParaRPr lang="en-US" altLang="ja-JP"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（ＩＣチップ搭載</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の保険証）</a:t>
                      </a:r>
                      <a:endParaRPr lang="ja-JP" sz="900" kern="100" dirty="0">
                        <a:solidFill>
                          <a:schemeClr val="tx1"/>
                        </a:solidFill>
                        <a:effectLst/>
                        <a:latin typeface="ＭＳ Ｐゴシック" pitchFamily="50" charset="-128"/>
                        <a:ea typeface="ＭＳ Ｐゴシック" pitchFamily="50"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なし</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a:t>
                      </a:r>
                      <a:r>
                        <a:rPr lang="en-US" altLang="ja-JP" sz="900" kern="100" smtClean="0">
                          <a:solidFill>
                            <a:schemeClr val="tx1"/>
                          </a:solidFill>
                          <a:effectLst/>
                          <a:latin typeface="ＭＳ ゴシック" pitchFamily="49" charset="-128"/>
                          <a:ea typeface="ＭＳ ゴシック" pitchFamily="49" charset="-128"/>
                          <a:cs typeface="Times New Roman"/>
                        </a:rPr>
                        <a:t>2010</a:t>
                      </a:r>
                      <a:r>
                        <a:rPr lang="ja-JP" altLang="en-US" sz="900" kern="100" smtClean="0">
                          <a:solidFill>
                            <a:schemeClr val="tx1"/>
                          </a:solidFill>
                          <a:effectLst/>
                          <a:latin typeface="ＭＳ ゴシック" pitchFamily="49" charset="-128"/>
                          <a:ea typeface="ＭＳ ゴシック" pitchFamily="49" charset="-128"/>
                          <a:cs typeface="Times New Roman"/>
                        </a:rPr>
                        <a:t>年、紙製ＩＤ</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カード廃止。国民</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健康ＩＤカード、</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運転免許証、パス</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ポートに国民登録</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番号が記載）</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住民登録番号証</a:t>
                      </a:r>
                      <a:endParaRPr lang="en-US" altLang="ja-JP"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a:t>
                      </a:r>
                      <a:r>
                        <a:rPr lang="en-US" altLang="ja-JP" sz="900" kern="100" smtClean="0">
                          <a:solidFill>
                            <a:schemeClr val="tx1"/>
                          </a:solidFill>
                          <a:effectLst/>
                          <a:latin typeface="ＭＳ ゴシック" pitchFamily="49" charset="-128"/>
                          <a:ea typeface="ＭＳ ゴシック" pitchFamily="49" charset="-128"/>
                          <a:cs typeface="Times New Roman"/>
                        </a:rPr>
                        <a:t>17</a:t>
                      </a:r>
                      <a:r>
                        <a:rPr lang="ja-JP" altLang="en-US" sz="900" kern="100" smtClean="0">
                          <a:solidFill>
                            <a:schemeClr val="tx1"/>
                          </a:solidFill>
                          <a:effectLst/>
                          <a:latin typeface="ＭＳ ゴシック" pitchFamily="49" charset="-128"/>
                          <a:ea typeface="ＭＳ ゴシック" pitchFamily="49" charset="-128"/>
                          <a:cs typeface="Times New Roman"/>
                        </a:rPr>
                        <a:t>歳以上は常時</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携帯。現在ＩＣ</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カードへの移行　</a:t>
                      </a: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　を計画中）</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国民登録番号証</a:t>
                      </a:r>
                      <a:endParaRPr lang="en-US" altLang="ja-JP" sz="900" kern="100" smtClean="0">
                        <a:solidFill>
                          <a:schemeClr val="tx1"/>
                        </a:solidFill>
                        <a:effectLst/>
                        <a:latin typeface="ＭＳ ゴシック" pitchFamily="49" charset="-128"/>
                        <a:ea typeface="ＭＳ ゴシック" pitchFamily="49" charset="-128"/>
                        <a:cs typeface="Times New Roman"/>
                      </a:endParaRPr>
                    </a:p>
                    <a:p>
                      <a:pPr algn="l">
                        <a:spcAft>
                          <a:spcPts val="0"/>
                        </a:spcAft>
                      </a:pPr>
                      <a:r>
                        <a:rPr lang="ja-JP" altLang="en-US" sz="900" kern="100" smtClean="0">
                          <a:solidFill>
                            <a:schemeClr val="tx1"/>
                          </a:solidFill>
                          <a:effectLst/>
                          <a:latin typeface="ＭＳ ゴシック" pitchFamily="49" charset="-128"/>
                          <a:ea typeface="ＭＳ ゴシック" pitchFamily="49" charset="-128"/>
                          <a:cs typeface="Times New Roman"/>
                        </a:rPr>
                        <a:t>（プラスチック製）</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B w="12700" cap="flat" cmpd="sng" algn="ctr">
                      <a:solidFill>
                        <a:schemeClr val="bg1"/>
                      </a:solidFill>
                      <a:prstDash val="solid"/>
                      <a:round/>
                      <a:headEnd type="none" w="med" len="med"/>
                      <a:tailEnd type="none" w="med" len="med"/>
                    </a:lnB>
                  </a:tcPr>
                </a:tc>
              </a:tr>
              <a:tr h="586824">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利用範囲</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税務</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年金、医療、</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その他社会扶助、</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行政サービス全般</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の本人確認など</a:t>
                      </a: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年金、医療、税務、</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その他行政全般、</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行政サービス全般</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の本人確認など</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年金、医療、税務など、計</a:t>
                      </a:r>
                      <a:r>
                        <a:rPr lang="en-US" altLang="ja-JP" sz="900" kern="100" dirty="0" smtClean="0">
                          <a:solidFill>
                            <a:schemeClr val="tx1"/>
                          </a:solidFill>
                          <a:effectLst/>
                          <a:latin typeface="ＭＳ ゴシック" pitchFamily="49" charset="-128"/>
                          <a:ea typeface="ＭＳ ゴシック" pitchFamily="49" charset="-128"/>
                          <a:cs typeface="Times New Roman"/>
                        </a:rPr>
                        <a:t>26</a:t>
                      </a:r>
                      <a:r>
                        <a:rPr lang="ja-JP" altLang="en-US" sz="900" kern="100" dirty="0" smtClean="0">
                          <a:solidFill>
                            <a:schemeClr val="tx1"/>
                          </a:solidFill>
                          <a:effectLst/>
                          <a:latin typeface="ＭＳ ゴシック" pitchFamily="49" charset="-128"/>
                          <a:ea typeface="ＭＳ ゴシック" pitchFamily="49" charset="-128"/>
                          <a:cs typeface="Times New Roman"/>
                        </a:rPr>
                        <a:t>の業務分野で情報連携</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年金、医療、税務、</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その他（選挙票の</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交付）など</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年金、医療、税務の他、市民生活で必要となる行政サービス</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電子政府ログインＩＤ、年金、医療、税務など</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電子政府ログイン</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ＩＤ、強制積立貯蓄制度、税務など</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tcPr>
                </a:tc>
              </a:tr>
              <a:tr h="545191">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民間利用</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L w="12700"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禁止</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（税務で必要な</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用途は可能）</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制限なし</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制限なし</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本人同意があれば民間分野番号を生成して利用可能</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許可が必要</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（一部を除き殆ど</a:t>
                      </a:r>
                    </a:p>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　不可）</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制限なし</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制限なし</a:t>
                      </a:r>
                      <a:endParaRPr lang="en-US" altLang="ja-JP" sz="900" kern="100" dirty="0" smtClean="0">
                        <a:solidFill>
                          <a:schemeClr val="tx1"/>
                        </a:solidFill>
                        <a:effectLst/>
                        <a:latin typeface="ＭＳ ゴシック" pitchFamily="49" charset="-128"/>
                        <a:ea typeface="ＭＳ ゴシック" pitchFamily="49" charset="-128"/>
                        <a:cs typeface="Times New Roman"/>
                      </a:endParaRPr>
                    </a:p>
                  </a:txBody>
                  <a:tcPr marL="39000" marR="0" marT="0" marB="0">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spcAft>
                          <a:spcPts val="0"/>
                        </a:spcAft>
                      </a:pPr>
                      <a:r>
                        <a:rPr lang="ja-JP" altLang="en-US" sz="900" kern="100" dirty="0" smtClean="0">
                          <a:solidFill>
                            <a:schemeClr val="tx1"/>
                          </a:solidFill>
                          <a:effectLst/>
                          <a:latin typeface="ＭＳ ゴシック" pitchFamily="49" charset="-128"/>
                          <a:ea typeface="ＭＳ ゴシック" pitchFamily="49" charset="-128"/>
                          <a:cs typeface="Times New Roman"/>
                        </a:rPr>
                        <a:t>制限なし</a:t>
                      </a:r>
                      <a:endParaRPr lang="ja-JP" sz="900" kern="100" dirty="0">
                        <a:solidFill>
                          <a:schemeClr val="tx1"/>
                        </a:solidFill>
                        <a:effectLst/>
                        <a:latin typeface="ＭＳ ゴシック" pitchFamily="49" charset="-128"/>
                        <a:ea typeface="ＭＳ ゴシック" pitchFamily="49" charset="-128"/>
                        <a:cs typeface="Times New Roman"/>
                      </a:endParaRPr>
                    </a:p>
                  </a:txBody>
                  <a:tcPr marL="39000" marR="0" marT="0" marB="0">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 name="テキスト ボックス 1"/>
          <p:cNvSpPr txBox="1"/>
          <p:nvPr/>
        </p:nvSpPr>
        <p:spPr>
          <a:xfrm>
            <a:off x="128464" y="6206554"/>
            <a:ext cx="9505056" cy="553998"/>
          </a:xfrm>
          <a:prstGeom prst="rect">
            <a:avLst/>
          </a:prstGeom>
          <a:noFill/>
        </p:spPr>
        <p:txBody>
          <a:bodyPr wrap="square" lIns="0" tIns="0" rIns="0" bIns="0" rtlCol="0" anchor="ctr" anchorCtr="0">
            <a:spAutoFit/>
          </a:bodyPr>
          <a:lstStyle/>
          <a:p>
            <a:pPr marL="450850" indent="-450850"/>
            <a:r>
              <a:rPr lang="ja-JP" altLang="en-US" sz="900" dirty="0" smtClean="0">
                <a:latin typeface="+mn-ea"/>
              </a:rPr>
              <a:t>（注１）　　「</a:t>
            </a:r>
            <a:r>
              <a:rPr lang="ja-JP" altLang="en-US" sz="900" dirty="0">
                <a:latin typeface="+mn-ea"/>
              </a:rPr>
              <a:t>国民ＩＤ制度に関する諸外国の事例調査結果」</a:t>
            </a:r>
            <a:r>
              <a:rPr lang="ja-JP" altLang="en-US" sz="900" dirty="0" smtClean="0">
                <a:latin typeface="+mn-ea"/>
              </a:rPr>
              <a:t>（</a:t>
            </a:r>
            <a:r>
              <a:rPr lang="en-US" altLang="ja-JP" sz="900" dirty="0" smtClean="0">
                <a:latin typeface="+mn-ea"/>
              </a:rPr>
              <a:t>2011</a:t>
            </a:r>
            <a:r>
              <a:rPr lang="ja-JP" altLang="en-US" sz="900" dirty="0" smtClean="0">
                <a:latin typeface="+mn-ea"/>
              </a:rPr>
              <a:t>年３月</a:t>
            </a:r>
            <a:r>
              <a:rPr lang="ja-JP" altLang="en-US" sz="900" dirty="0">
                <a:latin typeface="+mn-ea"/>
              </a:rPr>
              <a:t>内閣官房情通信</a:t>
            </a:r>
            <a:r>
              <a:rPr lang="ja-JP" altLang="en-US" sz="900" dirty="0" smtClean="0">
                <a:latin typeface="+mn-ea"/>
              </a:rPr>
              <a:t>技術</a:t>
            </a:r>
            <a:r>
              <a:rPr lang="ja-JP" altLang="en-US" sz="900" dirty="0">
                <a:latin typeface="+mn-ea"/>
              </a:rPr>
              <a:t>担当室</a:t>
            </a:r>
            <a:r>
              <a:rPr lang="ja-JP" altLang="en-US" sz="900" dirty="0" smtClean="0">
                <a:latin typeface="+mn-ea"/>
              </a:rPr>
              <a:t>（ＩＴ担当室））、「諸外国における社会保障番号等の在り方に関する調査報告書」（内閣府委託調査（野村総合研究所受託）</a:t>
            </a:r>
            <a:r>
              <a:rPr lang="en-US" altLang="ja-JP" sz="900" dirty="0" smtClean="0">
                <a:latin typeface="+mn-ea"/>
              </a:rPr>
              <a:t>2007</a:t>
            </a:r>
            <a:r>
              <a:rPr lang="ja-JP" altLang="en-US" sz="900" dirty="0" smtClean="0">
                <a:latin typeface="+mn-ea"/>
              </a:rPr>
              <a:t>年１月）等を</a:t>
            </a:r>
            <a:r>
              <a:rPr lang="ja-JP" altLang="en-US" sz="900" dirty="0">
                <a:latin typeface="+mn-ea"/>
              </a:rPr>
              <a:t>基に内閣官房社会保障改革</a:t>
            </a:r>
            <a:r>
              <a:rPr lang="ja-JP" altLang="en-US" sz="900" dirty="0" smtClean="0">
                <a:latin typeface="+mn-ea"/>
              </a:rPr>
              <a:t>担当室で作成。</a:t>
            </a:r>
            <a:endParaRPr lang="en-US" altLang="ja-JP" sz="900" dirty="0">
              <a:latin typeface="+mn-ea"/>
            </a:endParaRPr>
          </a:p>
          <a:p>
            <a:pPr marL="450850" indent="-450850"/>
            <a:r>
              <a:rPr lang="ja-JP" altLang="en-US" sz="900" dirty="0" smtClean="0">
                <a:latin typeface="+mn-ea"/>
              </a:rPr>
              <a:t>（注２）　　</a:t>
            </a:r>
            <a:r>
              <a:rPr lang="ja-JP" altLang="ja-JP" sz="900" dirty="0" smtClean="0">
                <a:latin typeface="+mn-ea"/>
              </a:rPr>
              <a:t>ドイツ</a:t>
            </a:r>
            <a:r>
              <a:rPr lang="ja-JP" altLang="ja-JP" sz="900" dirty="0">
                <a:latin typeface="+mn-ea"/>
              </a:rPr>
              <a:t>では行政分野を横断する形で個人識別番号を持つことは違憲とされたため、行政</a:t>
            </a:r>
            <a:r>
              <a:rPr lang="ja-JP" altLang="ja-JP" sz="900" dirty="0" smtClean="0">
                <a:latin typeface="+mn-ea"/>
              </a:rPr>
              <a:t>分野</a:t>
            </a:r>
            <a:r>
              <a:rPr lang="ja-JP" altLang="en-US" sz="900" dirty="0" smtClean="0">
                <a:latin typeface="+mn-ea"/>
              </a:rPr>
              <a:t>ごと</a:t>
            </a:r>
            <a:r>
              <a:rPr lang="ja-JP" altLang="ja-JP" sz="900" dirty="0" smtClean="0">
                <a:latin typeface="+mn-ea"/>
              </a:rPr>
              <a:t>に</a:t>
            </a:r>
            <a:r>
              <a:rPr lang="ja-JP" altLang="ja-JP" sz="900" dirty="0">
                <a:latin typeface="+mn-ea"/>
              </a:rPr>
              <a:t>個人識別番号を採番している。自治体レベルの登録情報を連邦レベルへと集約</a:t>
            </a:r>
            <a:r>
              <a:rPr lang="ja-JP" altLang="ja-JP" sz="900" dirty="0" smtClean="0">
                <a:latin typeface="+mn-ea"/>
              </a:rPr>
              <a:t>したのち、全国民へ個別</a:t>
            </a:r>
            <a:r>
              <a:rPr lang="ja-JP" altLang="en-US" sz="900" dirty="0" smtClean="0">
                <a:latin typeface="+mn-ea"/>
              </a:rPr>
              <a:t>ＩＤ</a:t>
            </a:r>
            <a:r>
              <a:rPr lang="ja-JP" altLang="ja-JP" sz="900" dirty="0" smtClean="0">
                <a:latin typeface="+mn-ea"/>
              </a:rPr>
              <a:t>を</a:t>
            </a:r>
            <a:r>
              <a:rPr lang="ja-JP" altLang="ja-JP" sz="900" dirty="0">
                <a:latin typeface="+mn-ea"/>
              </a:rPr>
              <a:t>付番したものとして、納税者番号</a:t>
            </a:r>
            <a:r>
              <a:rPr lang="ja-JP" altLang="ja-JP" sz="900" dirty="0" smtClean="0">
                <a:latin typeface="+mn-ea"/>
              </a:rPr>
              <a:t>制度を</a:t>
            </a:r>
            <a:r>
              <a:rPr lang="ja-JP" altLang="ja-JP" sz="900" dirty="0">
                <a:latin typeface="+mn-ea"/>
              </a:rPr>
              <a:t>記載。</a:t>
            </a:r>
            <a:endParaRPr kumimoji="1" lang="ja-JP" altLang="en-US" sz="900" dirty="0">
              <a:latin typeface="+mn-ea"/>
            </a:endParaRPr>
          </a:p>
        </p:txBody>
      </p:sp>
      <p:pic>
        <p:nvPicPr>
          <p:cNvPr id="1026" name="Picture 2" descr="C:\Users\CS882724\Desktop\USB\国旗「ドイツ」（2012.11.02）.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227" y="460800"/>
            <a:ext cx="764400" cy="432000"/>
          </a:xfrm>
          <a:prstGeom prst="rect">
            <a:avLst/>
          </a:prstGeom>
          <a:noFill/>
          <a:ln w="3175">
            <a:solidFill>
              <a:schemeClr val="tx1"/>
            </a:solidFill>
            <a:miter lim="800000"/>
          </a:ln>
          <a:extLst>
            <a:ext uri="{909E8E84-426E-40DD-AFC4-6F175D3DCCD1}">
              <a14:hiddenFill xmlns:a14="http://schemas.microsoft.com/office/drawing/2010/main">
                <a:solidFill>
                  <a:srgbClr val="FFFFFF"/>
                </a:solidFill>
              </a14:hiddenFill>
            </a:ext>
          </a:extLst>
        </p:spPr>
      </p:pic>
      <p:pic>
        <p:nvPicPr>
          <p:cNvPr id="1027" name="Picture 3" descr="C:\Users\CS882724\Desktop\USB\国旗「アメリカ」（2012.11.01）.jp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662" y="460800"/>
            <a:ext cx="763217"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S882724\Desktop\USB\国旗「スウェーデン」（2012.11.01）.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2783" y="460800"/>
            <a:ext cx="76321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CS882724\Desktop\USB\国旗「オーストリア」（2012.11.01）.jp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776" y="460800"/>
            <a:ext cx="76321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CS882724\Desktop\USB\国旗「デンマーク」（2012.11.02）.jp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2036" y="460800"/>
            <a:ext cx="76321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S882724\Desktop\USB\国旗「韓国」（2012.11.01）.jpg"/>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4001" y="460800"/>
            <a:ext cx="76321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CS882724\Desktop\USB\国旗「シンガポール」（2012.11.02）.jpg"/>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53433" y="460800"/>
            <a:ext cx="763215" cy="43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O:\番号関係\番号制度全国47都道府県リレーシンポジウム\第01回「東京」（2011.05.29）《丸田》\丸田　満\Jpeg\国旗「フランス」（2012.11.05）.jpg"/>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5035" y="460800"/>
            <a:ext cx="764400" cy="432000"/>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0" y="0"/>
            <a:ext cx="9906000" cy="404664"/>
          </a:xfrm>
          <a:prstGeom prst="rect">
            <a:avLst/>
          </a:prstGeom>
          <a:solidFill>
            <a:srgbClr val="00206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smtClean="0">
                <a:solidFill>
                  <a:schemeClr val="bg1"/>
                </a:solidFill>
              </a:rPr>
              <a:t>主要諸国の番号制度</a:t>
            </a:r>
            <a:endParaRPr kumimoji="1" lang="ja-JP" altLang="en-US" sz="2400" b="1" dirty="0">
              <a:solidFill>
                <a:schemeClr val="bg1"/>
              </a:solidFill>
            </a:endParaRPr>
          </a:p>
        </p:txBody>
      </p:sp>
      <p:sp>
        <p:nvSpPr>
          <p:cNvPr id="14" name="正方形/長方形 13"/>
          <p:cNvSpPr/>
          <p:nvPr/>
        </p:nvSpPr>
        <p:spPr>
          <a:xfrm>
            <a:off x="180992" y="53163"/>
            <a:ext cx="1099600" cy="297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参考</a:t>
            </a:r>
            <a:endParaRPr kumimoji="1" lang="ja-JP" altLang="en-US" b="1" dirty="0">
              <a:solidFill>
                <a:schemeClr val="tx1"/>
              </a:solidFill>
            </a:endParaRPr>
          </a:p>
        </p:txBody>
      </p:sp>
      <p:sp>
        <p:nvSpPr>
          <p:cNvPr id="17" name="スライド番号プレースホルダー 1"/>
          <p:cNvSpPr>
            <a:spLocks noGrp="1"/>
          </p:cNvSpPr>
          <p:nvPr>
            <p:ph type="sldNum" sz="quarter" idx="12"/>
          </p:nvPr>
        </p:nvSpPr>
        <p:spPr>
          <a:xfrm>
            <a:off x="7610152" y="6486351"/>
            <a:ext cx="2311400" cy="365125"/>
          </a:xfrm>
        </p:spPr>
        <p:txBody>
          <a:bodyPr/>
          <a:lstStyle/>
          <a:p>
            <a:fld id="{835F620C-4303-4974-A330-1081B861927B}" type="slidenum">
              <a:rPr kumimoji="1" lang="ja-JP" altLang="en-US" sz="2800" smtClean="0"/>
              <a:pPr/>
              <a:t>11</a:t>
            </a:fld>
            <a:endParaRPr kumimoji="1" lang="ja-JP" altLang="en-US" sz="2800" dirty="0"/>
          </a:p>
        </p:txBody>
      </p:sp>
    </p:spTree>
    <p:extLst>
      <p:ext uri="{BB962C8B-B14F-4D97-AF65-F5344CB8AC3E}">
        <p14:creationId xmlns:p14="http://schemas.microsoft.com/office/powerpoint/2010/main" val="359388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7667" y="1014323"/>
            <a:ext cx="8670697" cy="1723086"/>
          </a:xfrm>
          <a:prstGeom prst="roundRect">
            <a:avLst>
              <a:gd name="adj" fmla="val 131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75" tIns="42188" rIns="84375" bIns="42188" rtlCol="0" anchor="b"/>
          <a:lstStyle/>
          <a:p>
            <a:pPr marL="263773" indent="-263773">
              <a:buFont typeface="Arial" pitchFamily="34" charset="0"/>
              <a:buChar char="•"/>
            </a:pPr>
            <a:r>
              <a:rPr lang="ja-JP" altLang="en-US" sz="1477" dirty="0">
                <a:solidFill>
                  <a:prstClr val="black"/>
                </a:solidFill>
                <a:latin typeface="ＭＳ ゴシック" pitchFamily="49" charset="-128"/>
                <a:ea typeface="ＭＳ ゴシック" pitchFamily="49" charset="-128"/>
              </a:rPr>
              <a:t>個人番号を用いた個人情報の追跡・名寄せ・突合が行われ、集積・集約された</a:t>
            </a:r>
            <a:r>
              <a:rPr lang="ja-JP" altLang="en-US" sz="1477" b="1" dirty="0">
                <a:solidFill>
                  <a:srgbClr val="FF0000"/>
                </a:solidFill>
                <a:latin typeface="ＭＳ ゴシック" pitchFamily="49" charset="-128"/>
                <a:ea typeface="ＭＳ ゴシック" pitchFamily="49" charset="-128"/>
              </a:rPr>
              <a:t>個人情報が外部に漏えい</a:t>
            </a:r>
            <a:r>
              <a:rPr lang="ja-JP" altLang="en-US" sz="1477" dirty="0">
                <a:solidFill>
                  <a:prstClr val="black"/>
                </a:solidFill>
                <a:latin typeface="ＭＳ ゴシック" pitchFamily="49" charset="-128"/>
                <a:ea typeface="ＭＳ ゴシック" pitchFamily="49" charset="-128"/>
              </a:rPr>
              <a:t>するのではないかといった懸念。</a:t>
            </a:r>
            <a:endParaRPr lang="en-US" altLang="ja-JP" sz="1477" dirty="0">
              <a:solidFill>
                <a:prstClr val="black"/>
              </a:solidFill>
              <a:latin typeface="ＭＳ ゴシック" pitchFamily="49" charset="-128"/>
              <a:ea typeface="ＭＳ ゴシック" pitchFamily="49" charset="-128"/>
            </a:endParaRPr>
          </a:p>
          <a:p>
            <a:pPr marL="263773" indent="-263773">
              <a:buFont typeface="Arial" pitchFamily="34" charset="0"/>
              <a:buChar char="•"/>
            </a:pPr>
            <a:r>
              <a:rPr lang="ja-JP" altLang="en-US" sz="1477" dirty="0">
                <a:solidFill>
                  <a:prstClr val="black"/>
                </a:solidFill>
                <a:latin typeface="ＭＳ ゴシック" pitchFamily="49" charset="-128"/>
                <a:ea typeface="ＭＳ ゴシック" pitchFamily="49" charset="-128"/>
              </a:rPr>
              <a:t>個人番号の不正利用等（例：他人の個人番号を用いた</a:t>
            </a:r>
            <a:r>
              <a:rPr lang="ja-JP" altLang="en-US" sz="1477" b="1" dirty="0">
                <a:solidFill>
                  <a:srgbClr val="FF0000"/>
                </a:solidFill>
                <a:latin typeface="ＭＳ ゴシック" pitchFamily="49" charset="-128"/>
                <a:ea typeface="ＭＳ ゴシック" pitchFamily="49" charset="-128"/>
              </a:rPr>
              <a:t>成りすまし</a:t>
            </a:r>
            <a:r>
              <a:rPr lang="ja-JP" altLang="en-US" sz="1477" dirty="0">
                <a:solidFill>
                  <a:prstClr val="black"/>
                </a:solidFill>
                <a:latin typeface="ＭＳ ゴシック" pitchFamily="49" charset="-128"/>
                <a:ea typeface="ＭＳ ゴシック" pitchFamily="49" charset="-128"/>
              </a:rPr>
              <a:t>）等により財産その他の被害を負うのではないかといった懸念。</a:t>
            </a:r>
            <a:endParaRPr lang="en-US" altLang="ja-JP" sz="1477" dirty="0">
              <a:solidFill>
                <a:prstClr val="black"/>
              </a:solidFill>
              <a:latin typeface="ＭＳ ゴシック" pitchFamily="49" charset="-128"/>
              <a:ea typeface="ＭＳ ゴシック" pitchFamily="49" charset="-128"/>
            </a:endParaRPr>
          </a:p>
          <a:p>
            <a:pPr marL="263773" indent="-263773">
              <a:buFont typeface="Arial" pitchFamily="34" charset="0"/>
              <a:buChar char="•"/>
            </a:pPr>
            <a:r>
              <a:rPr lang="ja-JP" altLang="en-US" sz="1477" dirty="0">
                <a:solidFill>
                  <a:prstClr val="black"/>
                </a:solidFill>
                <a:latin typeface="ＭＳ ゴシック" pitchFamily="49" charset="-128"/>
                <a:ea typeface="ＭＳ ゴシック" pitchFamily="49" charset="-128"/>
              </a:rPr>
              <a:t>国家により個人の様々な個人情報が個人番号をキーに名寄せ・突合されて</a:t>
            </a:r>
            <a:r>
              <a:rPr lang="ja-JP" altLang="en-US" sz="1477" b="1" dirty="0">
                <a:solidFill>
                  <a:srgbClr val="FF0000"/>
                </a:solidFill>
                <a:latin typeface="ＭＳ ゴシック" pitchFamily="49" charset="-128"/>
                <a:ea typeface="ＭＳ ゴシック" pitchFamily="49" charset="-128"/>
              </a:rPr>
              <a:t>一元管理</a:t>
            </a:r>
            <a:r>
              <a:rPr lang="ja-JP" altLang="en-US" sz="1477" dirty="0">
                <a:solidFill>
                  <a:prstClr val="black"/>
                </a:solidFill>
                <a:latin typeface="ＭＳ ゴシック" pitchFamily="49" charset="-128"/>
                <a:ea typeface="ＭＳ ゴシック" pitchFamily="49" charset="-128"/>
              </a:rPr>
              <a:t>されるのではないかといった懸念</a:t>
            </a:r>
            <a:endParaRPr lang="en-US" altLang="ja-JP" sz="1477" dirty="0">
              <a:solidFill>
                <a:prstClr val="black"/>
              </a:solidFill>
              <a:latin typeface="ＭＳ ゴシック" pitchFamily="49" charset="-128"/>
              <a:ea typeface="ＭＳ ゴシック" pitchFamily="49" charset="-128"/>
            </a:endParaRPr>
          </a:p>
        </p:txBody>
      </p:sp>
      <p:sp>
        <p:nvSpPr>
          <p:cNvPr id="5" name="テキスト ボックス 4"/>
          <p:cNvSpPr txBox="1"/>
          <p:nvPr/>
        </p:nvSpPr>
        <p:spPr>
          <a:xfrm>
            <a:off x="831936" y="809818"/>
            <a:ext cx="3389915" cy="369252"/>
          </a:xfrm>
          <a:prstGeom prst="rect">
            <a:avLst/>
          </a:pr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lIns="84375" tIns="42188" rIns="84375" bIns="42188" rtlCol="0">
            <a:spAutoFit/>
          </a:bodyPr>
          <a:lstStyle/>
          <a:p>
            <a:pPr algn="ctr"/>
            <a:r>
              <a:rPr lang="ja-JP" altLang="en-US" sz="1846"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rPr>
              <a:t>番号制度に対する国民の懸念</a:t>
            </a:r>
            <a:endParaRPr lang="en-US" altLang="ja-JP" sz="1846"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10" name="二等辺三角形 9"/>
          <p:cNvSpPr/>
          <p:nvPr/>
        </p:nvSpPr>
        <p:spPr>
          <a:xfrm rot="10800000">
            <a:off x="4056299" y="2803898"/>
            <a:ext cx="1794661" cy="404617"/>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13" name="テキスト ボックス 12"/>
          <p:cNvSpPr txBox="1"/>
          <p:nvPr/>
        </p:nvSpPr>
        <p:spPr>
          <a:xfrm>
            <a:off x="381000" y="72023"/>
            <a:ext cx="9144000" cy="689554"/>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個人情報</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に対する</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国民の懸念</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に対応します。</a:t>
            </a:r>
            <a:endParaRPr lang="en-US" altLang="ja-JP"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2" y="91801"/>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5"/>
          <a:stretch>
            <a:fillRect/>
          </a:stretch>
        </p:blipFill>
        <p:spPr>
          <a:xfrm>
            <a:off x="395899" y="2928467"/>
            <a:ext cx="9120500" cy="3813267"/>
          </a:xfrm>
          <a:prstGeom prst="rect">
            <a:avLst/>
          </a:prstGeom>
        </p:spPr>
      </p:pic>
      <p:sp>
        <p:nvSpPr>
          <p:cNvPr id="12" name="スライド番号プレースホルダー 11"/>
          <p:cNvSpPr>
            <a:spLocks noGrp="1"/>
          </p:cNvSpPr>
          <p:nvPr>
            <p:ph type="sldNum" sz="quarter" idx="12"/>
          </p:nvPr>
        </p:nvSpPr>
        <p:spPr>
          <a:xfrm>
            <a:off x="7775252" y="6486358"/>
            <a:ext cx="2133600" cy="365125"/>
          </a:xfrm>
        </p:spPr>
        <p:txBody>
          <a:bodyPr/>
          <a:lstStyle/>
          <a:p>
            <a:r>
              <a:rPr lang="en-US" altLang="ja-JP" sz="2800" dirty="0" smtClean="0"/>
              <a:t>12</a:t>
            </a:r>
            <a:endParaRPr lang="ja-JP" altLang="en-US" sz="2800" dirty="0"/>
          </a:p>
        </p:txBody>
      </p:sp>
    </p:spTree>
    <p:extLst>
      <p:ext uri="{BB962C8B-B14F-4D97-AF65-F5344CB8AC3E}">
        <p14:creationId xmlns:p14="http://schemas.microsoft.com/office/powerpoint/2010/main" val="3994703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190128" y="418123"/>
            <a:ext cx="6675263"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番号法及び関係政令に基づき２０１４（平成</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２６）</a:t>
            </a: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年</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１月１日設置</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67" name="角丸四角形 66"/>
          <p:cNvSpPr/>
          <p:nvPr/>
        </p:nvSpPr>
        <p:spPr>
          <a:xfrm>
            <a:off x="111951" y="697803"/>
            <a:ext cx="9668832" cy="7566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36000" rtlCol="0" anchor="ctr"/>
          <a:lstStyle/>
          <a:p>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任務</a:t>
            </a:r>
            <a:r>
              <a:rPr lang="ja-JP" altLang="en-US" sz="1600" b="1" dirty="0" smtClean="0">
                <a:solidFill>
                  <a:srgbClr val="FF0000"/>
                </a:solidFill>
                <a:latin typeface="ＭＳ ゴシック" panose="020B0609070205080204" pitchFamily="49" charset="-128"/>
                <a:ea typeface="ＭＳ ゴシック" panose="020B0609070205080204" pitchFamily="49" charset="-128"/>
              </a:rPr>
              <a:t>　</a:t>
            </a:r>
            <a:endParaRPr kumimoji="1" lang="en-US" altLang="ja-JP" sz="1400" b="1"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smtClean="0">
                <a:solidFill>
                  <a:schemeClr val="tx1"/>
                </a:solidFill>
                <a:latin typeface="ＭＳ ゴシック" panose="020B0609070205080204" pitchFamily="49" charset="-128"/>
                <a:ea typeface="ＭＳ ゴシック" panose="020B0609070205080204" pitchFamily="49" charset="-128"/>
              </a:rPr>
              <a:t>行政手続における特定の個人を識別するための番号の利用等に関する法律（平成２５年法律第２７号）に基づき、個人番号その他の特定個人情報の有用性に配慮しつつ、その適正な取扱いを確保するために必要な措置を講じること</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68" name="角丸四角形 67"/>
          <p:cNvSpPr/>
          <p:nvPr/>
        </p:nvSpPr>
        <p:spPr>
          <a:xfrm>
            <a:off x="111951" y="1580872"/>
            <a:ext cx="9668832" cy="1992144"/>
          </a:xfrm>
          <a:prstGeom prst="roundRect">
            <a:avLst>
              <a:gd name="adj" fmla="val 820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kumimoji="1" lang="ja-JP" altLang="en-US" sz="1600" b="1" u="sng" dirty="0" smtClean="0">
                <a:solidFill>
                  <a:srgbClr val="FF0000"/>
                </a:solidFill>
                <a:latin typeface="ＭＳ ゴシック" panose="020B0609070205080204" pitchFamily="49" charset="-128"/>
                <a:ea typeface="ＭＳ ゴシック" panose="020B0609070205080204" pitchFamily="49" charset="-128"/>
              </a:rPr>
              <a:t>組織</a:t>
            </a:r>
            <a:endParaRPr kumimoji="1" lang="en-US" altLang="ja-JP" sz="1600" b="1" u="sng" dirty="0" smtClean="0">
              <a:solidFill>
                <a:srgbClr val="FF0000"/>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○委員長１名・委員６名（合計７名）の合議制</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（平成２７年中は５名</a:t>
            </a:r>
            <a:r>
              <a:rPr lang="ja-JP" altLang="en-US" sz="1400" b="1" dirty="0">
                <a:solidFill>
                  <a:schemeClr val="tx1"/>
                </a:solidFill>
                <a:latin typeface="ＭＳ ゴシック" panose="020B0609070205080204" pitchFamily="49" charset="-128"/>
                <a:ea typeface="ＭＳ ゴシック" panose="020B0609070205080204" pitchFamily="49" charset="-128"/>
              </a:rPr>
              <a:t>、平成２８年１月から７名</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a:t>
            </a:r>
            <a:endParaRPr lang="en-US" altLang="ja-JP" sz="1400" b="1"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　</a:t>
            </a:r>
            <a:r>
              <a:rPr lang="ja-JP" altLang="en-US" sz="1100" dirty="0" smtClean="0">
                <a:solidFill>
                  <a:schemeClr val="tx1"/>
                </a:solidFill>
                <a:latin typeface="ＭＳ ゴシック" panose="020B0609070205080204" pitchFamily="49" charset="-128"/>
                <a:ea typeface="ＭＳ ゴシック" panose="020B0609070205080204" pitchFamily="49" charset="-128"/>
              </a:rPr>
              <a:t>（個人情報保護の有識者・情報処理技術の有識者・社会保障又は税制の有識者・民間企業の実務に関する経験者・地方六団体の推薦者を含む）</a:t>
            </a:r>
            <a:endParaRPr lang="en-US" altLang="ja-JP" sz="11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smtClean="0">
                <a:solidFill>
                  <a:schemeClr val="tx1"/>
                </a:solidFill>
                <a:latin typeface="ＭＳ ゴシック" panose="020B0609070205080204" pitchFamily="49" charset="-128"/>
                <a:ea typeface="ＭＳ ゴシック" panose="020B0609070205080204" pitchFamily="49" charset="-128"/>
              </a:rPr>
              <a:t>　・委員長（常勤）　堀部政男</a:t>
            </a:r>
            <a:r>
              <a:rPr lang="ja-JP" altLang="en-US" sz="1400" dirty="0" smtClean="0">
                <a:solidFill>
                  <a:schemeClr val="tx1"/>
                </a:solidFill>
                <a:latin typeface="ＭＳ ゴシック" panose="020B0609070205080204" pitchFamily="49" charset="-128"/>
                <a:ea typeface="ＭＳ ゴシック" panose="020B0609070205080204" pitchFamily="49" charset="-128"/>
              </a:rPr>
              <a:t>（元一橋大学法学部教授）</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　</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・委　員（常勤）　阿部孝夫</a:t>
            </a:r>
            <a:r>
              <a:rPr lang="ja-JP" altLang="en-US" sz="1400" dirty="0" smtClean="0">
                <a:solidFill>
                  <a:schemeClr val="tx1"/>
                </a:solidFill>
                <a:latin typeface="ＭＳ ゴシック" panose="020B0609070205080204" pitchFamily="49" charset="-128"/>
                <a:ea typeface="ＭＳ ゴシック" panose="020B0609070205080204" pitchFamily="49" charset="-128"/>
              </a:rPr>
              <a:t>（元川崎市長）</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　</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　　　　　　　　　嶋田実名子</a:t>
            </a:r>
            <a:r>
              <a:rPr lang="ja-JP" altLang="en-US" sz="1400" dirty="0" smtClean="0">
                <a:solidFill>
                  <a:schemeClr val="tx1"/>
                </a:solidFill>
                <a:latin typeface="ＭＳ ゴシック" panose="020B0609070205080204" pitchFamily="49" charset="-128"/>
                <a:ea typeface="ＭＳ ゴシック" panose="020B0609070205080204" pitchFamily="49" charset="-128"/>
              </a:rPr>
              <a:t>（元</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公財</a:t>
            </a:r>
            <a:r>
              <a:rPr lang="en-US" altLang="ja-JP" sz="1400" dirty="0" smtClean="0">
                <a:solidFill>
                  <a:schemeClr val="tx1"/>
                </a:solidFill>
                <a:latin typeface="ＭＳ ゴシック" panose="020B0609070205080204" pitchFamily="49" charset="-128"/>
                <a:ea typeface="ＭＳ ゴシック" panose="020B0609070205080204" pitchFamily="49" charset="-128"/>
              </a:rPr>
              <a:t>)</a:t>
            </a:r>
            <a:r>
              <a:rPr lang="ja-JP" altLang="en-US" sz="1400" dirty="0" smtClean="0">
                <a:solidFill>
                  <a:schemeClr val="tx1"/>
                </a:solidFill>
                <a:latin typeface="ＭＳ ゴシック" panose="020B0609070205080204" pitchFamily="49" charset="-128"/>
                <a:ea typeface="ＭＳ ゴシック" panose="020B0609070205080204" pitchFamily="49" charset="-128"/>
              </a:rPr>
              <a:t>花王芸術・科学財団常務理事）</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smtClean="0">
                <a:solidFill>
                  <a:schemeClr val="tx1"/>
                </a:solidFill>
                <a:latin typeface="ＭＳ ゴシック" panose="020B0609070205080204" pitchFamily="49" charset="-128"/>
                <a:ea typeface="ＭＳ ゴシック" panose="020B0609070205080204" pitchFamily="49" charset="-128"/>
              </a:rPr>
              <a:t>　・委　員（非常勤）手塚　悟</a:t>
            </a:r>
            <a:r>
              <a:rPr lang="ja-JP" altLang="en-US" sz="1400" dirty="0" smtClean="0">
                <a:solidFill>
                  <a:schemeClr val="tx1"/>
                </a:solidFill>
                <a:latin typeface="ＭＳ ゴシック" panose="020B0609070205080204" pitchFamily="49" charset="-128"/>
                <a:ea typeface="ＭＳ ゴシック" panose="020B0609070205080204" pitchFamily="49" charset="-128"/>
              </a:rPr>
              <a:t>（東京工科大学コンピュータサイエンス学部教授）</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　</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　　　　　　　　　加藤久和</a:t>
            </a:r>
            <a:r>
              <a:rPr lang="ja-JP" altLang="en-US" sz="1400" dirty="0" smtClean="0">
                <a:solidFill>
                  <a:schemeClr val="tx1"/>
                </a:solidFill>
                <a:latin typeface="ＭＳ ゴシック" panose="020B0609070205080204" pitchFamily="49" charset="-128"/>
                <a:ea typeface="ＭＳ ゴシック" panose="020B0609070205080204" pitchFamily="49" charset="-128"/>
              </a:rPr>
              <a:t>（明治大学政治経済学部教授）</a:t>
            </a:r>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400" b="1" dirty="0">
                <a:solidFill>
                  <a:schemeClr val="tx1"/>
                </a:solidFill>
                <a:latin typeface="ＭＳ ゴシック" panose="020B0609070205080204" pitchFamily="49" charset="-128"/>
                <a:ea typeface="ＭＳ ゴシック" panose="020B0609070205080204" pitchFamily="49" charset="-128"/>
              </a:rPr>
              <a:t>○委員長・委員は独立して職権を行使　（独立性の高い、いわゆる３条委員会</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　　○</a:t>
            </a:r>
            <a:r>
              <a:rPr lang="ja-JP" altLang="en-US" sz="1400" b="1" dirty="0">
                <a:solidFill>
                  <a:schemeClr val="tx1"/>
                </a:solidFill>
                <a:latin typeface="ＭＳ ゴシック" panose="020B0609070205080204" pitchFamily="49" charset="-128"/>
                <a:ea typeface="ＭＳ ゴシック" panose="020B0609070205080204" pitchFamily="49" charset="-128"/>
              </a:rPr>
              <a:t>任期５年・国会同意人事</a:t>
            </a:r>
          </a:p>
        </p:txBody>
      </p:sp>
      <p:sp>
        <p:nvSpPr>
          <p:cNvPr id="69" name="角丸四角形 68"/>
          <p:cNvSpPr/>
          <p:nvPr/>
        </p:nvSpPr>
        <p:spPr>
          <a:xfrm>
            <a:off x="105212" y="3717032"/>
            <a:ext cx="9668832" cy="2304256"/>
          </a:xfrm>
          <a:prstGeom prst="roundRect">
            <a:avLst>
              <a:gd name="adj" fmla="val 633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0" rIns="36000" bIns="0" rtlCol="0" anchor="t" anchorCtr="0"/>
          <a:lstStyle/>
          <a:p>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主な所掌事務</a:t>
            </a:r>
            <a:endParaRPr lang="en-US" altLang="ja-JP" sz="1600" b="1" u="sng"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b="1" u="sng"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b="1" u="sng"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b="1" u="sng" dirty="0" smtClean="0">
              <a:solidFill>
                <a:srgbClr val="FF0000"/>
              </a:solidFill>
              <a:latin typeface="ＭＳ ゴシック" panose="020B0609070205080204" pitchFamily="49" charset="-128"/>
              <a:ea typeface="ＭＳ ゴシック" panose="020B0609070205080204" pitchFamily="49" charset="-128"/>
            </a:endParaRPr>
          </a:p>
          <a:p>
            <a:endParaRPr kumimoji="1" lang="en-US" altLang="ja-JP" b="1" u="sng" dirty="0" smtClean="0">
              <a:solidFill>
                <a:srgbClr val="FF0000"/>
              </a:solidFill>
              <a:latin typeface="ＭＳ ゴシック" panose="020B0609070205080204" pitchFamily="49" charset="-128"/>
              <a:ea typeface="ＭＳ ゴシック" panose="020B0609070205080204" pitchFamily="49" charset="-128"/>
            </a:endParaRPr>
          </a:p>
          <a:p>
            <a:endParaRPr lang="en-US" altLang="ja-JP" b="1"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70" name="正方形/長方形 69"/>
          <p:cNvSpPr/>
          <p:nvPr/>
        </p:nvSpPr>
        <p:spPr>
          <a:xfrm>
            <a:off x="265741" y="4039289"/>
            <a:ext cx="2310995" cy="18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kumimoji="1" lang="ja-JP" altLang="en-US" sz="1400" dirty="0" smtClean="0">
                <a:solidFill>
                  <a:srgbClr val="0070C0"/>
                </a:solidFill>
                <a:latin typeface="ＭＳ ゴシック" panose="020B0609070205080204" pitchFamily="49" charset="-128"/>
                <a:ea typeface="ＭＳ ゴシック" panose="020B0609070205080204" pitchFamily="49" charset="-128"/>
              </a:rPr>
              <a:t>監視・監督</a:t>
            </a:r>
            <a:endParaRPr kumimoji="1" lang="en-US" altLang="ja-JP" sz="1400" dirty="0" smtClean="0">
              <a:solidFill>
                <a:srgbClr val="0070C0"/>
              </a:solidFill>
              <a:latin typeface="ＭＳ ゴシック" panose="020B0609070205080204" pitchFamily="49" charset="-128"/>
              <a:ea typeface="ＭＳ ゴシック" panose="020B0609070205080204" pitchFamily="49" charset="-128"/>
            </a:endParaRPr>
          </a:p>
          <a:p>
            <a:endParaRPr kumimoji="1" lang="en-US" altLang="ja-JP" sz="140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指導・助言</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法令違反に対する勧告・命令</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○報告徴収・立入検査</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ガイドラインの作成</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情報提供ネットワークシステ</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ムの構築等に関する措置</a:t>
            </a:r>
            <a:r>
              <a:rPr lang="ja-JP" altLang="en-US" sz="1200" dirty="0" smtClean="0">
                <a:solidFill>
                  <a:schemeClr val="tx1"/>
                </a:solidFill>
                <a:latin typeface="ＭＳ ゴシック" panose="020B0609070205080204" pitchFamily="49" charset="-128"/>
                <a:ea typeface="ＭＳ ゴシック" panose="020B0609070205080204" pitchFamily="49" charset="-128"/>
              </a:rPr>
              <a:t>要求</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1" name="正方形/長方形 70"/>
          <p:cNvSpPr/>
          <p:nvPr/>
        </p:nvSpPr>
        <p:spPr>
          <a:xfrm>
            <a:off x="2764175" y="4039290"/>
            <a:ext cx="1627054" cy="18053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400" dirty="0">
                <a:solidFill>
                  <a:srgbClr val="0070C0"/>
                </a:solidFill>
                <a:latin typeface="ＭＳ ゴシック" panose="020B0609070205080204" pitchFamily="49" charset="-128"/>
                <a:ea typeface="ＭＳ ゴシック" panose="020B0609070205080204" pitchFamily="49" charset="-128"/>
              </a:rPr>
              <a:t>特定個人</a:t>
            </a:r>
            <a:r>
              <a:rPr lang="ja-JP" altLang="en-US" sz="1400" dirty="0" smtClean="0">
                <a:solidFill>
                  <a:srgbClr val="0070C0"/>
                </a:solidFill>
                <a:latin typeface="ＭＳ ゴシック" panose="020B0609070205080204" pitchFamily="49" charset="-128"/>
                <a:ea typeface="ＭＳ ゴシック" panose="020B0609070205080204" pitchFamily="49" charset="-128"/>
              </a:rPr>
              <a:t>情報保護</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1400" dirty="0" smtClean="0">
                <a:solidFill>
                  <a:srgbClr val="0070C0"/>
                </a:solidFill>
                <a:latin typeface="ＭＳ ゴシック" panose="020B0609070205080204" pitchFamily="49" charset="-128"/>
                <a:ea typeface="ＭＳ ゴシック" panose="020B0609070205080204" pitchFamily="49" charset="-128"/>
              </a:rPr>
              <a:t>評価に関すること</a:t>
            </a:r>
            <a:endParaRPr lang="en-US" altLang="ja-JP" sz="1400" dirty="0">
              <a:solidFill>
                <a:srgbClr val="0070C0"/>
              </a:solidFill>
              <a:latin typeface="ＭＳ ゴシック" panose="020B0609070205080204" pitchFamily="49" charset="-128"/>
              <a:ea typeface="ＭＳ ゴシック" panose="020B0609070205080204" pitchFamily="49" charset="-128"/>
            </a:endParaRPr>
          </a:p>
          <a:p>
            <a:endParaRPr kumimoji="1" lang="en-US" altLang="ja-JP" sz="140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a:t>
            </a:r>
            <a:r>
              <a:rPr lang="ja-JP" altLang="en-US" sz="1200" dirty="0" smtClean="0">
                <a:solidFill>
                  <a:schemeClr val="tx1"/>
                </a:solidFill>
                <a:latin typeface="ＭＳ ゴシック" panose="020B0609070205080204" pitchFamily="49" charset="-128"/>
                <a:ea typeface="ＭＳ ゴシック" panose="020B0609070205080204" pitchFamily="49" charset="-128"/>
              </a:rPr>
              <a:t>特定個人情報保護</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評価に関する指針　</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の作成・公表</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○評価書の承認</a:t>
            </a:r>
            <a:endParaRPr lang="en-US" altLang="ja-JP" sz="1200" u="sng" dirty="0" smtClean="0">
              <a:solidFill>
                <a:schemeClr val="tx1"/>
              </a:solidFill>
              <a:latin typeface="ＭＳ ゴシック" panose="020B0609070205080204" pitchFamily="49" charset="-128"/>
              <a:ea typeface="ＭＳ ゴシック" panose="020B0609070205080204" pitchFamily="49" charset="-128"/>
            </a:endParaRPr>
          </a:p>
        </p:txBody>
      </p:sp>
      <p:sp>
        <p:nvSpPr>
          <p:cNvPr id="72" name="正方形/長方形 71"/>
          <p:cNvSpPr/>
          <p:nvPr/>
        </p:nvSpPr>
        <p:spPr>
          <a:xfrm>
            <a:off x="4592960" y="4042500"/>
            <a:ext cx="1145389" cy="18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0" bIns="36000" rtlCol="0" anchor="t"/>
          <a:lstStyle/>
          <a:p>
            <a:r>
              <a:rPr lang="ja-JP" altLang="en-US" sz="1400" dirty="0" smtClean="0">
                <a:solidFill>
                  <a:srgbClr val="0070C0"/>
                </a:solidFill>
                <a:latin typeface="ＭＳ ゴシック" panose="020B0609070205080204" pitchFamily="49" charset="-128"/>
                <a:ea typeface="ＭＳ ゴシック" panose="020B0609070205080204" pitchFamily="49" charset="-128"/>
              </a:rPr>
              <a:t>広　報</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endParaRPr lang="en-US" altLang="ja-JP" sz="1400" dirty="0">
              <a:solidFill>
                <a:srgbClr val="0070C0"/>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特定個人情報</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の保護につい</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err="1" smtClean="0">
                <a:solidFill>
                  <a:schemeClr val="tx1"/>
                </a:solidFill>
                <a:latin typeface="ＭＳ ゴシック" panose="020B0609070205080204" pitchFamily="49" charset="-128"/>
                <a:ea typeface="ＭＳ ゴシック" panose="020B0609070205080204" pitchFamily="49" charset="-128"/>
              </a:rPr>
              <a:t>ての</a:t>
            </a:r>
            <a:r>
              <a:rPr lang="ja-JP" altLang="en-US" sz="1200" dirty="0" smtClean="0">
                <a:solidFill>
                  <a:schemeClr val="tx1"/>
                </a:solidFill>
                <a:latin typeface="ＭＳ ゴシック" panose="020B0609070205080204" pitchFamily="49" charset="-128"/>
                <a:ea typeface="ＭＳ ゴシック" panose="020B0609070205080204" pitchFamily="49" charset="-128"/>
              </a:rPr>
              <a:t>広報啓発</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73" name="正方形/長方形 72"/>
          <p:cNvSpPr/>
          <p:nvPr/>
        </p:nvSpPr>
        <p:spPr>
          <a:xfrm>
            <a:off x="7186668" y="4042499"/>
            <a:ext cx="1144558" cy="18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400" dirty="0" smtClean="0">
                <a:solidFill>
                  <a:srgbClr val="0070C0"/>
                </a:solidFill>
                <a:latin typeface="ＭＳ ゴシック" panose="020B0609070205080204" pitchFamily="49" charset="-128"/>
                <a:ea typeface="ＭＳ ゴシック" panose="020B0609070205080204" pitchFamily="49" charset="-128"/>
              </a:rPr>
              <a:t>苦情処理</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endParaRPr kumimoji="1" lang="en-US" altLang="ja-JP" sz="1400" dirty="0">
              <a:solidFill>
                <a:srgbClr val="0070C0"/>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苦情の申出に</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ついてのあっせん</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74" name="正方形/長方形 73"/>
          <p:cNvSpPr/>
          <p:nvPr/>
        </p:nvSpPr>
        <p:spPr>
          <a:xfrm>
            <a:off x="8492594" y="4984870"/>
            <a:ext cx="1080120" cy="859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400" dirty="0">
                <a:solidFill>
                  <a:srgbClr val="0070C0"/>
                </a:solidFill>
                <a:latin typeface="ＭＳ ゴシック" panose="020B0609070205080204" pitchFamily="49" charset="-128"/>
                <a:ea typeface="ＭＳ ゴシック" panose="020B0609070205080204" pitchFamily="49" charset="-128"/>
              </a:rPr>
              <a:t>意見</a:t>
            </a:r>
            <a:r>
              <a:rPr lang="ja-JP" altLang="en-US" sz="1400" dirty="0" smtClean="0">
                <a:solidFill>
                  <a:srgbClr val="0070C0"/>
                </a:solidFill>
                <a:latin typeface="ＭＳ ゴシック" panose="020B0609070205080204" pitchFamily="49" charset="-128"/>
                <a:ea typeface="ＭＳ ゴシック" panose="020B0609070205080204" pitchFamily="49" charset="-128"/>
              </a:rPr>
              <a:t>具申</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内閣総理大臣に対する意見具申</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5" name="正方形/長方形 74"/>
          <p:cNvSpPr/>
          <p:nvPr/>
        </p:nvSpPr>
        <p:spPr>
          <a:xfrm>
            <a:off x="175177" y="6195078"/>
            <a:ext cx="9389581" cy="625035"/>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b="1" dirty="0" smtClean="0">
              <a:solidFill>
                <a:schemeClr val="tx1"/>
              </a:solidFill>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p:txBody>
      </p:sp>
      <p:sp>
        <p:nvSpPr>
          <p:cNvPr id="76" name="正方形/長方形 75"/>
          <p:cNvSpPr/>
          <p:nvPr/>
        </p:nvSpPr>
        <p:spPr>
          <a:xfrm>
            <a:off x="460950" y="6315129"/>
            <a:ext cx="4564387" cy="4022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ゴシック" panose="020B0609070205080204" pitchFamily="49" charset="-128"/>
                <a:ea typeface="ＭＳ ゴシック" panose="020B0609070205080204" pitchFamily="49" charset="-128"/>
              </a:rPr>
              <a:t>行政機関・地方公共団体・独立</a:t>
            </a:r>
            <a:r>
              <a:rPr lang="ja-JP" altLang="en-US" sz="1600" dirty="0">
                <a:solidFill>
                  <a:schemeClr val="tx1"/>
                </a:solidFill>
                <a:latin typeface="ＭＳ ゴシック" panose="020B0609070205080204" pitchFamily="49" charset="-128"/>
                <a:ea typeface="ＭＳ ゴシック" panose="020B0609070205080204" pitchFamily="49" charset="-128"/>
              </a:rPr>
              <a:t>行政</a:t>
            </a:r>
            <a:r>
              <a:rPr lang="ja-JP" altLang="en-US" sz="1600" dirty="0" smtClean="0">
                <a:solidFill>
                  <a:schemeClr val="tx1"/>
                </a:solidFill>
                <a:latin typeface="ＭＳ ゴシック" panose="020B0609070205080204" pitchFamily="49" charset="-128"/>
                <a:ea typeface="ＭＳ ゴシック" panose="020B0609070205080204" pitchFamily="49" charset="-128"/>
              </a:rPr>
              <a:t>法人等</a:t>
            </a:r>
            <a:endParaRPr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7" name="正方形/長方形 76"/>
          <p:cNvSpPr/>
          <p:nvPr/>
        </p:nvSpPr>
        <p:spPr>
          <a:xfrm>
            <a:off x="5320863" y="6319273"/>
            <a:ext cx="1865805" cy="4007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民間事業者</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8" name="正方形/長方形 77"/>
          <p:cNvSpPr/>
          <p:nvPr/>
        </p:nvSpPr>
        <p:spPr>
          <a:xfrm>
            <a:off x="7469970" y="6318438"/>
            <a:ext cx="1863313" cy="3989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個人</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p:txBody>
      </p:sp>
      <p:sp>
        <p:nvSpPr>
          <p:cNvPr id="79" name="下矢印 78"/>
          <p:cNvSpPr/>
          <p:nvPr/>
        </p:nvSpPr>
        <p:spPr>
          <a:xfrm>
            <a:off x="560755" y="5638830"/>
            <a:ext cx="1590180" cy="605839"/>
          </a:xfrm>
          <a:prstGeom prst="downArrow">
            <a:avLst>
              <a:gd name="adj1" fmla="val 51110"/>
              <a:gd name="adj2" fmla="val 54802"/>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lIns="108000" tIns="72000" rIns="0" bIns="0" rtlCol="0" anchor="ctr"/>
          <a:lstStyle/>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監視・</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　監督</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0" name="下矢印 79"/>
          <p:cNvSpPr/>
          <p:nvPr/>
        </p:nvSpPr>
        <p:spPr>
          <a:xfrm>
            <a:off x="2810758" y="5517232"/>
            <a:ext cx="777609" cy="783024"/>
          </a:xfrm>
          <a:prstGeom prst="downArrow">
            <a:avLst>
              <a:gd name="adj1" fmla="val 60214"/>
              <a:gd name="adj2"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eaVert" lIns="0" tIns="72000" rIns="0" bIns="0" rtlCol="0" anchor="ct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指 針</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1" name="上矢印 80"/>
          <p:cNvSpPr/>
          <p:nvPr/>
        </p:nvSpPr>
        <p:spPr>
          <a:xfrm>
            <a:off x="3588367" y="5460079"/>
            <a:ext cx="663075" cy="887739"/>
          </a:xfrm>
          <a:prstGeom prst="upArrow">
            <a:avLst>
              <a:gd name="adj1" fmla="val 50000"/>
              <a:gd name="adj2" fmla="val 6607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eaVert" lIns="0" tIns="0" rIns="0" bIns="36000" rtlCol="0" anchor="ctr" anchorCtr="0"/>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評 価 書</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82" name="下矢印 81"/>
          <p:cNvSpPr/>
          <p:nvPr/>
        </p:nvSpPr>
        <p:spPr>
          <a:xfrm>
            <a:off x="7145247" y="5460079"/>
            <a:ext cx="619090" cy="802498"/>
          </a:xfrm>
          <a:prstGeom prst="down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83" name="上矢印 82"/>
          <p:cNvSpPr/>
          <p:nvPr/>
        </p:nvSpPr>
        <p:spPr>
          <a:xfrm>
            <a:off x="7725143" y="5411853"/>
            <a:ext cx="546061" cy="907420"/>
          </a:xfrm>
          <a:prstGeom prst="upArrow">
            <a:avLst>
              <a:gd name="adj1" fmla="val 50000"/>
              <a:gd name="adj2" fmla="val 65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lIns="72000" tIns="108000" rIns="72000" bIns="0" rtlCol="0" anchor="t" anchorCtr="0"/>
          <a:lstStyle/>
          <a:p>
            <a:pPr algn="ctr"/>
            <a:r>
              <a:rPr lang="ja-JP" altLang="en-US" sz="1400" dirty="0">
                <a:solidFill>
                  <a:schemeClr val="tx1"/>
                </a:solidFill>
                <a:latin typeface="ＭＳ ゴシック" panose="020B0609070205080204" pitchFamily="49" charset="-128"/>
                <a:ea typeface="ＭＳ ゴシック" panose="020B0609070205080204" pitchFamily="49" charset="-128"/>
              </a:rPr>
              <a:t>苦情</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4" name="下矢印 83"/>
          <p:cNvSpPr/>
          <p:nvPr/>
        </p:nvSpPr>
        <p:spPr>
          <a:xfrm>
            <a:off x="4505703" y="5589240"/>
            <a:ext cx="1319902" cy="688580"/>
          </a:xfrm>
          <a:prstGeom prst="downArrow">
            <a:avLst>
              <a:gd name="adj1" fmla="val 55266"/>
              <a:gd name="adj2" fmla="val 50000"/>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lIns="108000" tIns="72000" rIns="72000" bIns="0" rtlCol="0" anchor="ctr"/>
          <a:lstStyle/>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広報・</a:t>
            </a:r>
            <a:endParaRPr lang="en-US" altLang="ja-JP" sz="1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啓発</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85" name="テキスト ボックス 84"/>
          <p:cNvSpPr txBox="1"/>
          <p:nvPr/>
        </p:nvSpPr>
        <p:spPr>
          <a:xfrm>
            <a:off x="7257256" y="5448629"/>
            <a:ext cx="360040" cy="813948"/>
          </a:xfrm>
          <a:prstGeom prst="rect">
            <a:avLst/>
          </a:prstGeom>
          <a:noFill/>
        </p:spPr>
        <p:txBody>
          <a:bodyPr vert="eaVert" wrap="square" lIns="0" tIns="0" rIns="0" bIns="0" rtlCol="0" anchor="ctr" anchorCtr="1">
            <a:noAutofit/>
          </a:bodyPr>
          <a:lstStyle/>
          <a:p>
            <a:pPr algn="ctr"/>
            <a:r>
              <a:rPr kumimoji="1" lang="ja-JP" altLang="en-US" sz="1400" dirty="0" smtClean="0">
                <a:latin typeface="ＭＳ ゴシック" panose="020B0609070205080204" pitchFamily="49" charset="-128"/>
                <a:ea typeface="ＭＳ ゴシック" panose="020B0609070205080204" pitchFamily="49" charset="-128"/>
              </a:rPr>
              <a:t>あっせん</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87" name="正方形/長方形 86"/>
          <p:cNvSpPr/>
          <p:nvPr/>
        </p:nvSpPr>
        <p:spPr>
          <a:xfrm>
            <a:off x="5894921" y="4039288"/>
            <a:ext cx="1146311" cy="1805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400" dirty="0" smtClean="0">
                <a:solidFill>
                  <a:srgbClr val="0070C0"/>
                </a:solidFill>
                <a:latin typeface="ＭＳ ゴシック" panose="020B0609070205080204" pitchFamily="49" charset="-128"/>
                <a:ea typeface="ＭＳ ゴシック" panose="020B0609070205080204" pitchFamily="49" charset="-128"/>
              </a:rPr>
              <a:t>国際協力</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endParaRPr lang="en-US" altLang="ja-JP" sz="14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国際会議への参加その他の国際連携・協力</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88" name="正方形/長方形 87"/>
          <p:cNvSpPr/>
          <p:nvPr/>
        </p:nvSpPr>
        <p:spPr>
          <a:xfrm>
            <a:off x="8492594" y="4039289"/>
            <a:ext cx="1080120" cy="8298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r>
              <a:rPr lang="ja-JP" altLang="en-US" sz="1400" dirty="0" smtClean="0">
                <a:solidFill>
                  <a:srgbClr val="0070C0"/>
                </a:solidFill>
                <a:latin typeface="ＭＳ ゴシック" panose="020B0609070205080204" pitchFamily="49" charset="-128"/>
                <a:ea typeface="ＭＳ ゴシック" panose="020B0609070205080204" pitchFamily="49" charset="-128"/>
              </a:rPr>
              <a:t>国会報告</a:t>
            </a:r>
            <a:endParaRPr lang="en-US" altLang="ja-JP" sz="1400" dirty="0" smtClean="0">
              <a:solidFill>
                <a:srgbClr val="0070C0"/>
              </a:solidFill>
              <a:latin typeface="ＭＳ ゴシック" panose="020B0609070205080204" pitchFamily="49" charset="-128"/>
              <a:ea typeface="ＭＳ ゴシック" panose="020B0609070205080204" pitchFamily="49" charset="-128"/>
            </a:endParaRPr>
          </a:p>
          <a:p>
            <a:endParaRPr kumimoji="1" lang="en-US" altLang="ja-JP" sz="1400" dirty="0" smtClean="0">
              <a:solidFill>
                <a:srgbClr val="0070C0"/>
              </a:solidFill>
              <a:latin typeface="ＭＳ ゴシック" panose="020B0609070205080204" pitchFamily="49" charset="-128"/>
              <a:ea typeface="ＭＳ ゴシック" panose="020B0609070205080204" pitchFamily="49" charset="-128"/>
            </a:endParaRPr>
          </a:p>
          <a:p>
            <a:r>
              <a:rPr lang="ja-JP" altLang="en-US" sz="1200" dirty="0" smtClean="0">
                <a:solidFill>
                  <a:schemeClr val="tx1"/>
                </a:solidFill>
                <a:latin typeface="ＭＳ ゴシック" panose="020B0609070205080204" pitchFamily="49" charset="-128"/>
                <a:ea typeface="ＭＳ ゴシック" panose="020B0609070205080204" pitchFamily="49" charset="-128"/>
              </a:rPr>
              <a:t>年次報告</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26" name="スライド番号プレースホルダー 15"/>
          <p:cNvSpPr>
            <a:spLocks noGrp="1"/>
          </p:cNvSpPr>
          <p:nvPr>
            <p:ph type="sldNum" sz="quarter" idx="12"/>
          </p:nvPr>
        </p:nvSpPr>
        <p:spPr>
          <a:xfrm>
            <a:off x="7610152" y="6475145"/>
            <a:ext cx="2311400" cy="365125"/>
          </a:xfrm>
        </p:spPr>
        <p:txBody>
          <a:bodyPr/>
          <a:lstStyle/>
          <a:p>
            <a:r>
              <a:rPr kumimoji="1" lang="en-US" altLang="ja-JP" sz="2800" dirty="0" smtClean="0"/>
              <a:t>13</a:t>
            </a:r>
            <a:endParaRPr kumimoji="1" lang="ja-JP" altLang="en-US" sz="2800" dirty="0"/>
          </a:p>
        </p:txBody>
      </p:sp>
      <p:sp>
        <p:nvSpPr>
          <p:cNvPr id="27" name="正方形/長方形 26"/>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a:solidFill>
                  <a:schemeClr val="bg1"/>
                </a:solidFill>
              </a:rPr>
              <a:t>特定個人情報</a:t>
            </a:r>
            <a:r>
              <a:rPr lang="ja-JP" altLang="en-US" sz="2400" b="1" dirty="0" smtClean="0">
                <a:solidFill>
                  <a:schemeClr val="bg1"/>
                </a:solidFill>
              </a:rPr>
              <a:t>保護委員会</a:t>
            </a:r>
            <a:endParaRPr lang="ja-JP" altLang="en-US" sz="2400" b="1" dirty="0">
              <a:solidFill>
                <a:schemeClr val="bg1"/>
              </a:solidFill>
            </a:endParaRPr>
          </a:p>
        </p:txBody>
      </p:sp>
    </p:spTree>
    <p:extLst>
      <p:ext uri="{BB962C8B-B14F-4D97-AF65-F5344CB8AC3E}">
        <p14:creationId xmlns:p14="http://schemas.microsoft.com/office/powerpoint/2010/main" val="140217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180396729"/>
              </p:ext>
            </p:extLst>
          </p:nvPr>
        </p:nvGraphicFramePr>
        <p:xfrm>
          <a:off x="-72" y="476672"/>
          <a:ext cx="9905996" cy="6264694"/>
        </p:xfrm>
        <a:graphic>
          <a:graphicData uri="http://schemas.openxmlformats.org/drawingml/2006/table">
            <a:tbl>
              <a:tblPr firstRow="1" bandRow="1">
                <a:tableStyleId>{93296810-A885-4BE3-A3E7-6D5BEEA58F35}</a:tableStyleId>
              </a:tblPr>
              <a:tblGrid>
                <a:gridCol w="225637"/>
                <a:gridCol w="2783219"/>
                <a:gridCol w="1440160"/>
                <a:gridCol w="1584176"/>
                <a:gridCol w="1224136"/>
                <a:gridCol w="1368152"/>
                <a:gridCol w="1280516"/>
              </a:tblGrid>
              <a:tr h="276173">
                <a:tc rowSpan="2">
                  <a:txBody>
                    <a:bodyPr/>
                    <a:lstStyle/>
                    <a:p>
                      <a:pPr algn="ctr"/>
                      <a:endParaRPr kumimoji="1" lang="ja-JP" altLang="en-US" sz="1100" b="0" dirty="0">
                        <a:solidFill>
                          <a:schemeClr val="bg1"/>
                        </a:solidFill>
                      </a:endParaRP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rowSpan="2">
                  <a:txBody>
                    <a:bodyPr/>
                    <a:lstStyle/>
                    <a:p>
                      <a:pPr algn="ctr"/>
                      <a:r>
                        <a:rPr kumimoji="1" lang="ja-JP" altLang="en-US" sz="1600" b="1" dirty="0" smtClean="0">
                          <a:solidFill>
                            <a:schemeClr val="tx1"/>
                          </a:solidFill>
                        </a:rPr>
                        <a:t>行為</a:t>
                      </a:r>
                      <a:endParaRPr kumimoji="1" lang="ja-JP" altLang="en-US" sz="1600" b="1" dirty="0">
                        <a:solidFill>
                          <a:schemeClr val="tx1"/>
                        </a:solidFill>
                      </a:endParaRP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rowSpan="2">
                  <a:txBody>
                    <a:bodyPr/>
                    <a:lstStyle/>
                    <a:p>
                      <a:pPr algn="ctr"/>
                      <a:r>
                        <a:rPr kumimoji="1" lang="ja-JP" altLang="en-US" sz="1600" b="1" dirty="0" smtClean="0">
                          <a:solidFill>
                            <a:schemeClr val="tx1"/>
                          </a:solidFill>
                        </a:rPr>
                        <a:t>法定刑</a:t>
                      </a:r>
                      <a:endParaRPr kumimoji="1" lang="en-US" altLang="ja-JP" sz="1600" b="1" dirty="0" smtClean="0">
                        <a:solidFill>
                          <a:schemeClr val="tx1"/>
                        </a:solidFill>
                      </a:endParaRP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gridSpan="4">
                  <a:txBody>
                    <a:bodyPr/>
                    <a:lstStyle/>
                    <a:p>
                      <a:pPr algn="ctr"/>
                      <a:r>
                        <a:rPr kumimoji="1" lang="ja-JP" altLang="en-US" sz="1050" b="1" dirty="0" smtClean="0">
                          <a:solidFill>
                            <a:schemeClr val="tx1"/>
                          </a:solidFill>
                          <a:latin typeface="+mn-ea"/>
                          <a:ea typeface="+mn-ea"/>
                        </a:rPr>
                        <a:t>同種法律における類似既定の罰則</a:t>
                      </a:r>
                      <a:endParaRPr kumimoji="1" lang="ja-JP" altLang="en-US" sz="1050" b="1" dirty="0">
                        <a:solidFill>
                          <a:schemeClr val="tx1"/>
                        </a:solidFill>
                        <a:latin typeface="+mn-ea"/>
                        <a:ea typeface="+mn-ea"/>
                      </a:endParaRP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hMerge="1">
                  <a:txBody>
                    <a:bodyPr/>
                    <a:lstStyle/>
                    <a:p>
                      <a:pPr algn="ct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ctr"/>
                      <a:endParaRPr kumimoji="1" lang="ja-JP" altLang="en-US" sz="1200" b="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51475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b="1" dirty="0" smtClean="0">
                          <a:solidFill>
                            <a:schemeClr val="tx1"/>
                          </a:solidFill>
                          <a:latin typeface="+mn-ea"/>
                          <a:ea typeface="+mn-ea"/>
                        </a:rPr>
                        <a:t>行政機関個人情報保護法・</a:t>
                      </a:r>
                      <a:endParaRPr kumimoji="1" lang="en-US" altLang="ja-JP" sz="900" b="1" dirty="0" smtClean="0">
                        <a:solidFill>
                          <a:schemeClr val="tx1"/>
                        </a:solidFill>
                        <a:latin typeface="+mn-ea"/>
                        <a:ea typeface="+mn-ea"/>
                      </a:endParaRPr>
                    </a:p>
                    <a:p>
                      <a:pPr algn="ctr"/>
                      <a:r>
                        <a:rPr kumimoji="1" lang="ja-JP" altLang="en-US" sz="900" b="1" dirty="0" smtClean="0">
                          <a:solidFill>
                            <a:schemeClr val="tx1"/>
                          </a:solidFill>
                          <a:latin typeface="+mn-ea"/>
                          <a:ea typeface="+mn-ea"/>
                        </a:rPr>
                        <a:t>独立行政法人等個人情報</a:t>
                      </a:r>
                      <a:endParaRPr kumimoji="1" lang="en-US" altLang="ja-JP" sz="900" b="1" dirty="0" smtClean="0">
                        <a:solidFill>
                          <a:schemeClr val="tx1"/>
                        </a:solidFill>
                        <a:latin typeface="+mn-ea"/>
                        <a:ea typeface="+mn-ea"/>
                      </a:endParaRPr>
                    </a:p>
                    <a:p>
                      <a:pPr algn="ctr"/>
                      <a:r>
                        <a:rPr kumimoji="1" lang="ja-JP" altLang="en-US" sz="900" b="1" dirty="0" smtClean="0">
                          <a:solidFill>
                            <a:schemeClr val="tx1"/>
                          </a:solidFill>
                          <a:latin typeface="+mn-ea"/>
                          <a:ea typeface="+mn-ea"/>
                        </a:rPr>
                        <a:t>保護法</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mn-ea"/>
                          <a:ea typeface="+mn-ea"/>
                        </a:rPr>
                        <a:t>個人情報保護法</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smtClean="0">
                          <a:ln>
                            <a:noFill/>
                          </a:ln>
                          <a:solidFill>
                            <a:schemeClr val="tx1"/>
                          </a:solidFill>
                          <a:effectLst/>
                          <a:uLnTx/>
                          <a:uFillTx/>
                          <a:latin typeface="ＭＳ Ｐゴシック"/>
                          <a:ea typeface="+mn-ea"/>
                          <a:cs typeface="+mn-cs"/>
                        </a:rPr>
                        <a:t>住民基本台帳法</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algn="ctr"/>
                      <a:r>
                        <a:rPr kumimoji="1" lang="ja-JP" altLang="en-US" sz="900" b="1" dirty="0" smtClean="0">
                          <a:solidFill>
                            <a:schemeClr val="tx1"/>
                          </a:solidFill>
                          <a:latin typeface="+mn-ea"/>
                          <a:ea typeface="+mn-ea"/>
                        </a:rPr>
                        <a:t>その他</a:t>
                      </a:r>
                    </a:p>
                  </a:txBody>
                  <a:tcPr marL="99060" marR="990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r>
              <a:tr h="609418">
                <a:tc>
                  <a:txBody>
                    <a:bodyPr/>
                    <a:lstStyle/>
                    <a:p>
                      <a:pPr algn="ctr"/>
                      <a:r>
                        <a:rPr kumimoji="1" lang="en-US" altLang="ja-JP" sz="1100" dirty="0" smtClean="0"/>
                        <a:t>1</a:t>
                      </a:r>
                      <a:endParaRPr kumimoji="1" lang="ja-JP" altLang="en-US" sz="1100" dirty="0"/>
                    </a:p>
                  </a:txBody>
                  <a:tcPr marL="99060" marR="9906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l"/>
                      <a:r>
                        <a:rPr kumimoji="1" lang="ja-JP" altLang="en-US" sz="1100" dirty="0" smtClean="0"/>
                        <a:t>個人番号利用事務等に従事する者が、正当な理由なく、</a:t>
                      </a:r>
                      <a:r>
                        <a:rPr kumimoji="1" lang="ja-JP" altLang="en-US" sz="1100" b="1" dirty="0" smtClean="0">
                          <a:solidFill>
                            <a:srgbClr val="FF0000"/>
                          </a:solidFill>
                        </a:rPr>
                        <a:t>特定個人情報ファイルを提供</a:t>
                      </a:r>
                      <a:endParaRPr kumimoji="1" lang="ja-JP" altLang="en-US" sz="1100" b="1" dirty="0">
                        <a:solidFill>
                          <a:srgbClr val="FF0000"/>
                        </a:solidFill>
                      </a:endParaRPr>
                    </a:p>
                  </a:txBody>
                  <a:tcPr marL="99060" marR="9906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l"/>
                      <a:r>
                        <a:rPr kumimoji="1" lang="en-US" altLang="ja-JP" sz="1100" dirty="0" smtClean="0"/>
                        <a:t>4</a:t>
                      </a:r>
                      <a:r>
                        <a:rPr kumimoji="1" lang="ja-JP" altLang="en-US" sz="1100" dirty="0" smtClean="0"/>
                        <a:t>年以下の懲役</a:t>
                      </a:r>
                      <a:r>
                        <a:rPr kumimoji="1" lang="en-US" altLang="ja-JP" sz="1100" dirty="0" smtClean="0"/>
                        <a:t>or</a:t>
                      </a:r>
                    </a:p>
                    <a:p>
                      <a:pPr algn="l"/>
                      <a:r>
                        <a:rPr kumimoji="1" lang="en-US" altLang="ja-JP" sz="1100" dirty="0" smtClean="0"/>
                        <a:t>200</a:t>
                      </a:r>
                      <a:r>
                        <a:rPr kumimoji="1" lang="ja-JP" altLang="en-US" sz="1100" dirty="0" smtClean="0"/>
                        <a:t>万以下の罰金</a:t>
                      </a:r>
                      <a:r>
                        <a:rPr kumimoji="1" lang="en-US" altLang="ja-JP" sz="1100" dirty="0" smtClean="0"/>
                        <a:t>or</a:t>
                      </a:r>
                    </a:p>
                    <a:p>
                      <a:pPr algn="l"/>
                      <a:r>
                        <a:rPr kumimoji="1" lang="ja-JP" altLang="en-US" sz="1100" dirty="0" smtClean="0"/>
                        <a:t>併科</a:t>
                      </a:r>
                      <a:endParaRPr kumimoji="1" lang="en-US" altLang="ja-JP" sz="1100" dirty="0" smtClean="0"/>
                    </a:p>
                  </a:txBody>
                  <a:tcPr marL="99060" marR="99060" anchor="ctr">
                    <a:lnT w="127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kumimoji="1" lang="en-US" altLang="ja-JP" sz="1000" dirty="0" smtClean="0"/>
                        <a:t>2</a:t>
                      </a:r>
                      <a:r>
                        <a:rPr kumimoji="1" lang="ja-JP" altLang="en-US" sz="1000" dirty="0" smtClean="0"/>
                        <a:t>年以下の懲役</a:t>
                      </a:r>
                      <a:r>
                        <a:rPr kumimoji="1" lang="en-US" altLang="ja-JP" sz="1000" dirty="0" smtClean="0"/>
                        <a:t>or</a:t>
                      </a:r>
                    </a:p>
                    <a:p>
                      <a:pPr algn="ctr"/>
                      <a:r>
                        <a:rPr kumimoji="1" lang="en-US" altLang="ja-JP" sz="1000" dirty="0" smtClean="0"/>
                        <a:t>100</a:t>
                      </a:r>
                      <a:r>
                        <a:rPr kumimoji="1" lang="ja-JP" altLang="en-US" sz="1000" dirty="0" smtClean="0"/>
                        <a:t>万以下の罰金</a:t>
                      </a:r>
                      <a:endParaRPr kumimoji="1" lang="ja-JP" altLang="en-US" sz="1000" dirty="0"/>
                    </a:p>
                  </a:txBody>
                  <a:tcPr marL="99060" marR="9906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c>
                  <a:txBody>
                    <a:bodyPr/>
                    <a:lstStyle/>
                    <a:p>
                      <a:pPr algn="ctr"/>
                      <a:endParaRPr kumimoji="1" lang="ja-JP" altLang="en-US" sz="1000" dirty="0"/>
                    </a:p>
                  </a:txBody>
                  <a:tcPr marL="99060" marR="99060" anchor="ctr">
                    <a:lnT w="12700" cap="flat" cmpd="sng" algn="ctr">
                      <a:solidFill>
                        <a:schemeClr val="bg1"/>
                      </a:solidFill>
                      <a:prstDash val="solid"/>
                      <a:round/>
                      <a:headEnd type="none" w="med" len="med"/>
                      <a:tailEnd type="none" w="med" len="med"/>
                    </a:lnT>
                    <a:solidFill>
                      <a:schemeClr val="accent5">
                        <a:lumMod val="20000"/>
                        <a:lumOff val="80000"/>
                      </a:schemeClr>
                    </a:solidFill>
                  </a:tcPr>
                </a:tc>
              </a:tr>
              <a:tr h="608345">
                <a:tc>
                  <a:txBody>
                    <a:bodyPr/>
                    <a:lstStyle/>
                    <a:p>
                      <a:pPr algn="ctr"/>
                      <a:r>
                        <a:rPr kumimoji="1" lang="en-US" altLang="ja-JP" sz="1100" dirty="0" smtClean="0"/>
                        <a:t>2</a:t>
                      </a:r>
                      <a:endParaRPr kumimoji="1" lang="ja-JP" altLang="en-US" sz="1100" dirty="0"/>
                    </a:p>
                  </a:txBody>
                  <a:tcPr marL="99060" marR="99060" anchor="ctr">
                    <a:solidFill>
                      <a:schemeClr val="accent6">
                        <a:lumMod val="20000"/>
                        <a:lumOff val="80000"/>
                      </a:schemeClr>
                    </a:solidFill>
                  </a:tcPr>
                </a:tc>
                <a:tc>
                  <a:txBody>
                    <a:bodyPr/>
                    <a:lstStyle/>
                    <a:p>
                      <a:pPr algn="l"/>
                      <a:r>
                        <a:rPr kumimoji="1" lang="ja-JP" altLang="en-US" sz="1100" dirty="0" smtClean="0"/>
                        <a:t>上記の者が、不正な利益を図る目的で、</a:t>
                      </a:r>
                      <a:r>
                        <a:rPr kumimoji="1" lang="ja-JP" altLang="en-US" sz="1100" b="1" dirty="0" smtClean="0">
                          <a:solidFill>
                            <a:srgbClr val="FF0000"/>
                          </a:solidFill>
                        </a:rPr>
                        <a:t>個人番号を提供又は盗用</a:t>
                      </a:r>
                      <a:endParaRPr kumimoji="1" lang="ja-JP" altLang="en-US" sz="1100" b="1" dirty="0">
                        <a:solidFill>
                          <a:srgbClr val="FF0000"/>
                        </a:solidFill>
                      </a:endParaRPr>
                    </a:p>
                  </a:txBody>
                  <a:tcPr marL="99060" marR="99060" anchor="ctr">
                    <a:solidFill>
                      <a:schemeClr val="accent6">
                        <a:lumMod val="20000"/>
                        <a:lumOff val="80000"/>
                      </a:schemeClr>
                    </a:solidFill>
                  </a:tcPr>
                </a:tc>
                <a:tc>
                  <a:txBody>
                    <a:bodyPr/>
                    <a:lstStyle/>
                    <a:p>
                      <a:pPr algn="l"/>
                      <a:r>
                        <a:rPr kumimoji="1" lang="en-US" altLang="ja-JP" sz="1100" dirty="0" smtClean="0"/>
                        <a:t>3</a:t>
                      </a:r>
                      <a:r>
                        <a:rPr kumimoji="1" lang="ja-JP" altLang="en-US" sz="1100" dirty="0" smtClean="0"/>
                        <a:t>年以下の懲役</a:t>
                      </a:r>
                      <a:r>
                        <a:rPr kumimoji="1" lang="en-US" altLang="ja-JP" sz="1100" dirty="0" smtClean="0"/>
                        <a:t>or</a:t>
                      </a:r>
                    </a:p>
                    <a:p>
                      <a:pPr algn="l"/>
                      <a:r>
                        <a:rPr kumimoji="1" lang="en-US" altLang="ja-JP" sz="1100" dirty="0" smtClean="0"/>
                        <a:t>150</a:t>
                      </a:r>
                      <a:r>
                        <a:rPr kumimoji="1" lang="ja-JP" altLang="en-US" sz="1100" dirty="0" smtClean="0"/>
                        <a:t>万以下の罰金</a:t>
                      </a:r>
                      <a:r>
                        <a:rPr kumimoji="1" lang="en-US" altLang="ja-JP" sz="1100" dirty="0" smtClean="0"/>
                        <a:t>or</a:t>
                      </a:r>
                    </a:p>
                    <a:p>
                      <a:pPr algn="l"/>
                      <a:r>
                        <a:rPr kumimoji="1" lang="ja-JP" altLang="en-US" sz="1100" dirty="0" smtClean="0"/>
                        <a:t>併科</a:t>
                      </a:r>
                      <a:endParaRPr kumimoji="1" lang="ja-JP" altLang="en-US" sz="1100" dirty="0"/>
                    </a:p>
                  </a:txBody>
                  <a:tcPr marL="99060" marR="99060" anchor="ctr">
                    <a:solidFill>
                      <a:schemeClr val="accent6">
                        <a:lumMod val="20000"/>
                        <a:lumOff val="80000"/>
                      </a:schemeClr>
                    </a:solidFill>
                  </a:tcPr>
                </a:tc>
                <a:tc>
                  <a:txBody>
                    <a:bodyPr/>
                    <a:lstStyle/>
                    <a:p>
                      <a:pPr algn="ctr"/>
                      <a:r>
                        <a:rPr kumimoji="1" lang="en-US" altLang="ja-JP" sz="1000" dirty="0" smtClean="0"/>
                        <a:t>1</a:t>
                      </a:r>
                      <a:r>
                        <a:rPr kumimoji="1" lang="ja-JP" altLang="en-US" sz="1000" dirty="0" smtClean="0"/>
                        <a:t>年以下の懲役</a:t>
                      </a:r>
                      <a:r>
                        <a:rPr kumimoji="1" lang="en-US" altLang="ja-JP" sz="1000" dirty="0" smtClean="0"/>
                        <a:t>or</a:t>
                      </a:r>
                    </a:p>
                    <a:p>
                      <a:pPr algn="ctr"/>
                      <a:r>
                        <a:rPr kumimoji="1" lang="en-US" altLang="ja-JP" sz="1000" dirty="0" smtClean="0"/>
                        <a:t>50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2</a:t>
                      </a:r>
                      <a:r>
                        <a:rPr kumimoji="1" lang="ja-JP" altLang="en-US" sz="1000" dirty="0" smtClean="0"/>
                        <a:t>年以下の懲役</a:t>
                      </a:r>
                      <a:r>
                        <a:rPr kumimoji="1" lang="en-US" altLang="ja-JP" sz="1000" dirty="0" smtClean="0"/>
                        <a:t>or</a:t>
                      </a:r>
                    </a:p>
                    <a:p>
                      <a:pPr algn="ctr"/>
                      <a:r>
                        <a:rPr kumimoji="1" lang="en-US" altLang="ja-JP" sz="1000" dirty="0" smtClean="0"/>
                        <a:t>100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endParaRPr kumimoji="1" lang="ja-JP" altLang="en-US" sz="1000" dirty="0"/>
                    </a:p>
                  </a:txBody>
                  <a:tcPr marL="99060" marR="99060" anchor="ctr">
                    <a:solidFill>
                      <a:schemeClr val="accent5">
                        <a:lumMod val="20000"/>
                        <a:lumOff val="80000"/>
                      </a:schemeClr>
                    </a:solidFill>
                  </a:tcPr>
                </a:tc>
              </a:tr>
              <a:tr h="644594">
                <a:tc>
                  <a:txBody>
                    <a:bodyPr/>
                    <a:lstStyle/>
                    <a:p>
                      <a:pPr algn="ctr"/>
                      <a:r>
                        <a:rPr kumimoji="1" lang="en-US" altLang="ja-JP" sz="1100" dirty="0" smtClean="0"/>
                        <a:t>3</a:t>
                      </a:r>
                      <a:endParaRPr kumimoji="1" lang="ja-JP" altLang="en-US" sz="1100" dirty="0"/>
                    </a:p>
                  </a:txBody>
                  <a:tcPr marL="99060" marR="99060" anchor="ctr">
                    <a:solidFill>
                      <a:schemeClr val="accent6">
                        <a:lumMod val="40000"/>
                        <a:lumOff val="60000"/>
                      </a:schemeClr>
                    </a:solidFill>
                  </a:tcPr>
                </a:tc>
                <a:tc>
                  <a:txBody>
                    <a:bodyPr/>
                    <a:lstStyle/>
                    <a:p>
                      <a:pPr algn="l"/>
                      <a:r>
                        <a:rPr kumimoji="1" lang="ja-JP" altLang="en-US" sz="1100" dirty="0" smtClean="0"/>
                        <a:t>情報提供ネットワークシステムの事務に従事する者が、</a:t>
                      </a:r>
                      <a:r>
                        <a:rPr kumimoji="1" lang="ja-JP" altLang="en-US" sz="1100" b="1" dirty="0" smtClean="0">
                          <a:solidFill>
                            <a:srgbClr val="FF0000"/>
                          </a:solidFill>
                        </a:rPr>
                        <a:t>情報提供ネットワークシステムに関する秘密の漏えい又は盗用</a:t>
                      </a:r>
                      <a:endParaRPr kumimoji="1" lang="ja-JP" altLang="en-US" sz="1100" b="1" dirty="0">
                        <a:solidFill>
                          <a:srgbClr val="FF0000"/>
                        </a:solidFill>
                      </a:endParaRPr>
                    </a:p>
                  </a:txBody>
                  <a:tcPr marL="99060" marR="99060" anchor="ctr">
                    <a:solidFill>
                      <a:schemeClr val="accent6">
                        <a:lumMod val="40000"/>
                        <a:lumOff val="60000"/>
                      </a:schemeClr>
                    </a:solidFill>
                  </a:tcPr>
                </a:tc>
                <a:tc>
                  <a:txBody>
                    <a:bodyPr/>
                    <a:lstStyle/>
                    <a:p>
                      <a:pPr algn="ctr"/>
                      <a:r>
                        <a:rPr kumimoji="1" lang="ja-JP" altLang="en-US" sz="1100" dirty="0" smtClean="0"/>
                        <a:t>同上</a:t>
                      </a:r>
                      <a:endParaRPr kumimoji="1" lang="ja-JP" altLang="en-US" sz="1100" dirty="0"/>
                    </a:p>
                  </a:txBody>
                  <a:tcPr marL="99060" marR="99060" anchor="ctr">
                    <a:solidFill>
                      <a:schemeClr val="accent6">
                        <a:lumMod val="40000"/>
                        <a:lumOff val="60000"/>
                      </a:schemeClr>
                    </a:solidFill>
                  </a:tcPr>
                </a:tc>
                <a:tc>
                  <a:txBody>
                    <a:bodyPr/>
                    <a:lstStyle/>
                    <a:p>
                      <a:pPr algn="ctr"/>
                      <a:r>
                        <a:rPr kumimoji="1" lang="ja-JP" altLang="en-US" sz="1000" dirty="0" smtClean="0"/>
                        <a:t>－</a:t>
                      </a:r>
                      <a:endParaRPr kumimoji="1" lang="en-US" altLang="ja-JP" sz="1000" dirty="0" smtClean="0"/>
                    </a:p>
                  </a:txBody>
                  <a:tcPr marL="99060" marR="99060" anchor="ctr">
                    <a:solidFill>
                      <a:schemeClr val="accent5">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r>
                        <a:rPr kumimoji="1" lang="ja-JP" altLang="en-US" sz="1000" dirty="0" smtClean="0"/>
                        <a:t>同上</a:t>
                      </a:r>
                      <a:endParaRPr kumimoji="1" lang="ja-JP" altLang="en-US" sz="1000" dirty="0"/>
                    </a:p>
                  </a:txBody>
                  <a:tcPr marL="99060" marR="99060" anchor="ctr">
                    <a:solidFill>
                      <a:schemeClr val="accent5">
                        <a:lumMod val="40000"/>
                        <a:lumOff val="60000"/>
                      </a:schemeClr>
                    </a:solidFill>
                  </a:tcPr>
                </a:tc>
                <a:tc>
                  <a:txBody>
                    <a:bodyPr/>
                    <a:lstStyle/>
                    <a:p>
                      <a:pPr algn="ctr"/>
                      <a:endParaRPr kumimoji="1" lang="ja-JP" altLang="en-US" sz="1000" dirty="0"/>
                    </a:p>
                  </a:txBody>
                  <a:tcPr marL="99060" marR="99060" anchor="ctr">
                    <a:solidFill>
                      <a:schemeClr val="accent5">
                        <a:lumMod val="40000"/>
                        <a:lumOff val="60000"/>
                      </a:schemeClr>
                    </a:solidFill>
                  </a:tcPr>
                </a:tc>
              </a:tr>
              <a:tr h="717535">
                <a:tc>
                  <a:txBody>
                    <a:bodyPr/>
                    <a:lstStyle/>
                    <a:p>
                      <a:pPr algn="ctr"/>
                      <a:r>
                        <a:rPr kumimoji="1" lang="en-US" altLang="ja-JP" sz="1100" dirty="0" smtClean="0"/>
                        <a:t>4</a:t>
                      </a:r>
                      <a:endParaRPr kumimoji="1" lang="ja-JP" altLang="en-US" sz="1100" dirty="0"/>
                    </a:p>
                  </a:txBody>
                  <a:tcPr marL="99060" marR="99060" anchor="ctr">
                    <a:solidFill>
                      <a:schemeClr val="accent6">
                        <a:lumMod val="40000"/>
                        <a:lumOff val="60000"/>
                      </a:schemeClr>
                    </a:solidFill>
                  </a:tcPr>
                </a:tc>
                <a:tc>
                  <a:txBody>
                    <a:bodyPr/>
                    <a:lstStyle/>
                    <a:p>
                      <a:pPr algn="l"/>
                      <a:r>
                        <a:rPr kumimoji="1" lang="ja-JP" altLang="en-US" sz="1100" b="1" dirty="0" smtClean="0">
                          <a:solidFill>
                            <a:srgbClr val="FF0000"/>
                          </a:solidFill>
                        </a:rPr>
                        <a:t>人を欺き</a:t>
                      </a:r>
                      <a:r>
                        <a:rPr kumimoji="1" lang="ja-JP" altLang="en-US" sz="1100" dirty="0" smtClean="0"/>
                        <a:t>、人に暴行を加え、人を脅迫し、又は、財物の窃取、施設への侵入</a:t>
                      </a:r>
                      <a:r>
                        <a:rPr kumimoji="1" lang="ja-JP" altLang="en-US" sz="1100" b="1" dirty="0" smtClean="0">
                          <a:solidFill>
                            <a:srgbClr val="FF0000"/>
                          </a:solidFill>
                        </a:rPr>
                        <a:t>等により個人番号を取得</a:t>
                      </a:r>
                      <a:endParaRPr kumimoji="1" lang="ja-JP" altLang="en-US" sz="1100" b="1" dirty="0">
                        <a:solidFill>
                          <a:srgbClr val="FF0000"/>
                        </a:solidFill>
                      </a:endParaRPr>
                    </a:p>
                  </a:txBody>
                  <a:tcPr marL="99060" marR="99060" anchor="ctr">
                    <a:solidFill>
                      <a:schemeClr val="accent6">
                        <a:lumMod val="40000"/>
                        <a:lumOff val="60000"/>
                      </a:schemeClr>
                    </a:solidFill>
                  </a:tcPr>
                </a:tc>
                <a:tc>
                  <a:txBody>
                    <a:bodyPr/>
                    <a:lstStyle/>
                    <a:p>
                      <a:pPr algn="l"/>
                      <a:r>
                        <a:rPr kumimoji="1" lang="en-US" altLang="ja-JP" sz="1100" dirty="0" smtClean="0"/>
                        <a:t>3</a:t>
                      </a:r>
                      <a:r>
                        <a:rPr kumimoji="1" lang="ja-JP" altLang="en-US" sz="1100" dirty="0" smtClean="0"/>
                        <a:t>年以下の懲役</a:t>
                      </a:r>
                      <a:r>
                        <a:rPr kumimoji="1" lang="en-US" altLang="ja-JP" sz="1100" dirty="0" smtClean="0"/>
                        <a:t>or</a:t>
                      </a:r>
                    </a:p>
                    <a:p>
                      <a:pPr algn="l"/>
                      <a:r>
                        <a:rPr kumimoji="1" lang="en-US" altLang="ja-JP" sz="1100" dirty="0" smtClean="0"/>
                        <a:t>150</a:t>
                      </a:r>
                      <a:r>
                        <a:rPr kumimoji="1" lang="ja-JP" altLang="en-US" sz="1100" dirty="0" smtClean="0"/>
                        <a:t>万以下の罰金</a:t>
                      </a:r>
                      <a:endParaRPr kumimoji="1" lang="ja-JP" altLang="en-US" sz="1100" dirty="0"/>
                    </a:p>
                  </a:txBody>
                  <a:tcPr marL="99060" marR="99060" anchor="ctr">
                    <a:solidFill>
                      <a:schemeClr val="accent6">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l"/>
                      <a:r>
                        <a:rPr kumimoji="1" lang="ja-JP" altLang="en-US" sz="1000" dirty="0" smtClean="0"/>
                        <a:t>（割賦販売法・</a:t>
                      </a:r>
                      <a:endParaRPr kumimoji="1" lang="en-US" altLang="ja-JP" sz="1000" dirty="0" smtClean="0"/>
                    </a:p>
                    <a:p>
                      <a:pPr algn="l"/>
                      <a:r>
                        <a:rPr kumimoji="1" lang="ja-JP" altLang="en-US" sz="1000" dirty="0" smtClean="0"/>
                        <a:t>　クレジット番号）</a:t>
                      </a:r>
                      <a:endParaRPr kumimoji="1" lang="en-US" altLang="ja-JP" sz="1000" dirty="0" smtClean="0"/>
                    </a:p>
                    <a:p>
                      <a:pPr algn="ctr"/>
                      <a:r>
                        <a:rPr kumimoji="1" lang="en-US" altLang="ja-JP" sz="1000" dirty="0" smtClean="0"/>
                        <a:t>3</a:t>
                      </a:r>
                      <a:r>
                        <a:rPr kumimoji="1" lang="ja-JP" altLang="en-US" sz="1000" dirty="0" smtClean="0"/>
                        <a:t>年以下の懲役</a:t>
                      </a:r>
                      <a:r>
                        <a:rPr kumimoji="1" lang="en-US" altLang="ja-JP" sz="1000" dirty="0" smtClean="0"/>
                        <a:t>or</a:t>
                      </a:r>
                    </a:p>
                    <a:p>
                      <a:pPr algn="ctr"/>
                      <a:r>
                        <a:rPr kumimoji="1" lang="en-US" altLang="ja-JP" sz="1000" dirty="0" smtClean="0"/>
                        <a:t>50</a:t>
                      </a:r>
                      <a:r>
                        <a:rPr kumimoji="1" lang="ja-JP" altLang="en-US" sz="1000" dirty="0" smtClean="0"/>
                        <a:t>万以下の罰金</a:t>
                      </a:r>
                      <a:endParaRPr kumimoji="1" lang="ja-JP" altLang="en-US" sz="1000" dirty="0"/>
                    </a:p>
                  </a:txBody>
                  <a:tcPr marL="99060" marR="99060" anchor="ctr">
                    <a:solidFill>
                      <a:schemeClr val="accent5">
                        <a:lumMod val="40000"/>
                        <a:lumOff val="60000"/>
                      </a:schemeClr>
                    </a:solidFill>
                  </a:tcPr>
                </a:tc>
              </a:tr>
              <a:tr h="609106">
                <a:tc>
                  <a:txBody>
                    <a:bodyPr/>
                    <a:lstStyle/>
                    <a:p>
                      <a:pPr algn="ctr"/>
                      <a:r>
                        <a:rPr kumimoji="1" lang="en-US" altLang="ja-JP" sz="1100" dirty="0" smtClean="0"/>
                        <a:t>5</a:t>
                      </a:r>
                      <a:endParaRPr kumimoji="1" lang="ja-JP" altLang="en-US" sz="1100" dirty="0"/>
                    </a:p>
                  </a:txBody>
                  <a:tcPr marL="99060" marR="99060" anchor="ctr">
                    <a:solidFill>
                      <a:schemeClr val="accent6">
                        <a:lumMod val="40000"/>
                        <a:lumOff val="60000"/>
                      </a:schemeClr>
                    </a:solidFill>
                  </a:tcPr>
                </a:tc>
                <a:tc>
                  <a:txBody>
                    <a:bodyPr/>
                    <a:lstStyle/>
                    <a:p>
                      <a:pPr algn="l"/>
                      <a:r>
                        <a:rPr kumimoji="1" lang="ja-JP" altLang="en-US" sz="1100" dirty="0" smtClean="0"/>
                        <a:t>国の機関の職員等が、</a:t>
                      </a:r>
                      <a:r>
                        <a:rPr kumimoji="1" lang="ja-JP" altLang="en-US" sz="1100" b="1" dirty="0" smtClean="0">
                          <a:solidFill>
                            <a:srgbClr val="FF0000"/>
                          </a:solidFill>
                        </a:rPr>
                        <a:t>職権を濫用して</a:t>
                      </a:r>
                      <a:r>
                        <a:rPr kumimoji="1" lang="ja-JP" altLang="en-US" sz="1100" dirty="0" smtClean="0"/>
                        <a:t>特定個人情報が記録された</a:t>
                      </a:r>
                      <a:r>
                        <a:rPr kumimoji="1" lang="ja-JP" altLang="en-US" sz="1100" b="1" dirty="0" smtClean="0">
                          <a:solidFill>
                            <a:srgbClr val="FF0000"/>
                          </a:solidFill>
                        </a:rPr>
                        <a:t>文書等を収集</a:t>
                      </a:r>
                      <a:endParaRPr kumimoji="1" lang="ja-JP" altLang="en-US" sz="1100" b="1" dirty="0">
                        <a:solidFill>
                          <a:srgbClr val="FF0000"/>
                        </a:solidFill>
                      </a:endParaRPr>
                    </a:p>
                  </a:txBody>
                  <a:tcPr marL="99060" marR="99060" anchor="ctr">
                    <a:solidFill>
                      <a:schemeClr val="accent6">
                        <a:lumMod val="40000"/>
                        <a:lumOff val="60000"/>
                      </a:schemeClr>
                    </a:solidFill>
                  </a:tcPr>
                </a:tc>
                <a:tc>
                  <a:txBody>
                    <a:bodyPr/>
                    <a:lstStyle/>
                    <a:p>
                      <a:pPr algn="l"/>
                      <a:r>
                        <a:rPr kumimoji="1" lang="en-US" altLang="ja-JP" sz="1100" dirty="0" smtClean="0"/>
                        <a:t>2</a:t>
                      </a:r>
                      <a:r>
                        <a:rPr kumimoji="1" lang="ja-JP" altLang="en-US" sz="1100" dirty="0" smtClean="0"/>
                        <a:t>年以下の懲役</a:t>
                      </a:r>
                      <a:r>
                        <a:rPr kumimoji="1" lang="en-US" altLang="ja-JP" sz="1100" dirty="0" smtClean="0"/>
                        <a:t>or</a:t>
                      </a:r>
                    </a:p>
                    <a:p>
                      <a:pPr algn="l"/>
                      <a:r>
                        <a:rPr kumimoji="1" lang="en-US" altLang="ja-JP" sz="1100" dirty="0" smtClean="0"/>
                        <a:t>100</a:t>
                      </a:r>
                      <a:r>
                        <a:rPr kumimoji="1" lang="ja-JP" altLang="en-US" sz="1100" dirty="0" smtClean="0"/>
                        <a:t>万以下の罰金</a:t>
                      </a:r>
                      <a:endParaRPr kumimoji="1" lang="ja-JP" altLang="en-US" sz="1100" dirty="0"/>
                    </a:p>
                  </a:txBody>
                  <a:tcPr marL="99060" marR="99060" anchor="ctr">
                    <a:solidFill>
                      <a:schemeClr val="accent6">
                        <a:lumMod val="40000"/>
                        <a:lumOff val="60000"/>
                      </a:schemeClr>
                    </a:solidFill>
                  </a:tcPr>
                </a:tc>
                <a:tc>
                  <a:txBody>
                    <a:bodyPr/>
                    <a:lstStyle/>
                    <a:p>
                      <a:pPr algn="ctr"/>
                      <a:r>
                        <a:rPr kumimoji="1" lang="en-US" altLang="ja-JP" sz="1000" dirty="0" smtClean="0"/>
                        <a:t>1</a:t>
                      </a:r>
                      <a:r>
                        <a:rPr kumimoji="1" lang="ja-JP" altLang="en-US" sz="1000" dirty="0" smtClean="0"/>
                        <a:t>年以下の懲役</a:t>
                      </a:r>
                      <a:r>
                        <a:rPr kumimoji="1" lang="en-US" altLang="ja-JP" sz="1000" dirty="0" smtClean="0"/>
                        <a:t>or</a:t>
                      </a:r>
                    </a:p>
                    <a:p>
                      <a:pPr algn="ctr"/>
                      <a:r>
                        <a:rPr kumimoji="1" lang="en-US" altLang="ja-JP" sz="1000" dirty="0" smtClean="0"/>
                        <a:t>50</a:t>
                      </a:r>
                      <a:r>
                        <a:rPr kumimoji="1" lang="ja-JP" altLang="en-US" sz="1000" dirty="0" smtClean="0"/>
                        <a:t>万以下の罰金</a:t>
                      </a:r>
                      <a:endParaRPr kumimoji="1" lang="ja-JP" altLang="en-US" sz="1000" dirty="0"/>
                    </a:p>
                  </a:txBody>
                  <a:tcPr marL="99060" marR="99060" anchor="ctr">
                    <a:solidFill>
                      <a:schemeClr val="accent5">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endParaRPr kumimoji="1" lang="ja-JP" altLang="en-US" sz="1000" dirty="0"/>
                    </a:p>
                  </a:txBody>
                  <a:tcPr marL="99060" marR="99060" anchor="ctr">
                    <a:solidFill>
                      <a:schemeClr val="accent5">
                        <a:lumMod val="40000"/>
                        <a:lumOff val="60000"/>
                      </a:schemeClr>
                    </a:solidFill>
                  </a:tcPr>
                </a:tc>
              </a:tr>
              <a:tr h="589618">
                <a:tc>
                  <a:txBody>
                    <a:bodyPr/>
                    <a:lstStyle/>
                    <a:p>
                      <a:pPr algn="ctr"/>
                      <a:r>
                        <a:rPr kumimoji="1" lang="en-US" altLang="ja-JP" sz="1100" dirty="0" smtClean="0"/>
                        <a:t>6</a:t>
                      </a:r>
                      <a:endParaRPr kumimoji="1" lang="ja-JP" altLang="en-US" sz="1100" dirty="0"/>
                    </a:p>
                  </a:txBody>
                  <a:tcPr marL="99060" marR="99060" anchor="ctr">
                    <a:solidFill>
                      <a:schemeClr val="accent6">
                        <a:lumMod val="20000"/>
                        <a:lumOff val="80000"/>
                      </a:schemeClr>
                    </a:solidFill>
                  </a:tcPr>
                </a:tc>
                <a:tc>
                  <a:txBody>
                    <a:bodyPr/>
                    <a:lstStyle/>
                    <a:p>
                      <a:pPr algn="l"/>
                      <a:r>
                        <a:rPr kumimoji="1" lang="ja-JP" altLang="en-US" sz="1100" dirty="0" smtClean="0"/>
                        <a:t>委員会の</a:t>
                      </a:r>
                      <a:r>
                        <a:rPr kumimoji="1" lang="ja-JP" altLang="en-US" sz="1100" b="1" dirty="0" smtClean="0">
                          <a:solidFill>
                            <a:srgbClr val="FF0000"/>
                          </a:solidFill>
                        </a:rPr>
                        <a:t>委員等が、</a:t>
                      </a:r>
                      <a:r>
                        <a:rPr kumimoji="1" lang="ja-JP" altLang="en-US" sz="1100" dirty="0" smtClean="0"/>
                        <a:t>職務上知り得た</a:t>
                      </a:r>
                      <a:r>
                        <a:rPr kumimoji="1" lang="ja-JP" altLang="en-US" sz="1100" b="1" dirty="0" smtClean="0">
                          <a:solidFill>
                            <a:srgbClr val="FF0000"/>
                          </a:solidFill>
                        </a:rPr>
                        <a:t>秘密を漏えい又は盗用</a:t>
                      </a:r>
                      <a:endParaRPr kumimoji="1" lang="ja-JP" altLang="en-US" sz="1100" b="1" dirty="0">
                        <a:solidFill>
                          <a:srgbClr val="FF0000"/>
                        </a:solidFill>
                      </a:endParaRPr>
                    </a:p>
                  </a:txBody>
                  <a:tcPr marL="99060" marR="99060" anchor="ctr">
                    <a:solidFill>
                      <a:schemeClr val="accent6">
                        <a:lumMod val="20000"/>
                        <a:lumOff val="80000"/>
                      </a:schemeClr>
                    </a:solidFill>
                  </a:tcPr>
                </a:tc>
                <a:tc>
                  <a:txBody>
                    <a:bodyPr/>
                    <a:lstStyle/>
                    <a:p>
                      <a:pPr algn="ctr"/>
                      <a:r>
                        <a:rPr kumimoji="1" lang="ja-JP" altLang="en-US" sz="1100" dirty="0" smtClean="0"/>
                        <a:t>同上</a:t>
                      </a:r>
                      <a:endParaRPr kumimoji="1" lang="ja-JP" altLang="en-US" sz="1100" dirty="0"/>
                    </a:p>
                  </a:txBody>
                  <a:tcPr marL="99060" marR="99060" anchor="ctr">
                    <a:solidFill>
                      <a:schemeClr val="accent6">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1</a:t>
                      </a:r>
                      <a:r>
                        <a:rPr kumimoji="1" lang="ja-JP" altLang="en-US" sz="1000" dirty="0" smtClean="0"/>
                        <a:t>年以下の懲役</a:t>
                      </a:r>
                      <a:r>
                        <a:rPr kumimoji="1" lang="en-US" altLang="ja-JP" sz="1000" dirty="0" smtClean="0"/>
                        <a:t>or</a:t>
                      </a:r>
                    </a:p>
                    <a:p>
                      <a:pPr algn="ctr"/>
                      <a:r>
                        <a:rPr kumimoji="1" lang="en-US" altLang="ja-JP" sz="1000" dirty="0" smtClean="0"/>
                        <a:t>30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endParaRPr kumimoji="1" lang="ja-JP" altLang="en-US" sz="1000" dirty="0"/>
                    </a:p>
                  </a:txBody>
                  <a:tcPr marL="99060" marR="99060" anchor="ctr">
                    <a:solidFill>
                      <a:schemeClr val="accent5">
                        <a:lumMod val="20000"/>
                        <a:lumOff val="80000"/>
                      </a:schemeClr>
                    </a:solidFill>
                  </a:tcPr>
                </a:tc>
              </a:tr>
              <a:tr h="589618">
                <a:tc>
                  <a:txBody>
                    <a:bodyPr/>
                    <a:lstStyle/>
                    <a:p>
                      <a:pPr algn="ctr"/>
                      <a:r>
                        <a:rPr kumimoji="1" lang="en-US" altLang="ja-JP" sz="1100" dirty="0" smtClean="0"/>
                        <a:t>7</a:t>
                      </a:r>
                      <a:endParaRPr kumimoji="1" lang="ja-JP" altLang="en-US" sz="1100" dirty="0"/>
                    </a:p>
                  </a:txBody>
                  <a:tcPr marL="99060" marR="99060" anchor="ctr">
                    <a:solidFill>
                      <a:schemeClr val="accent6">
                        <a:lumMod val="20000"/>
                        <a:lumOff val="80000"/>
                      </a:schemeClr>
                    </a:solidFill>
                  </a:tcPr>
                </a:tc>
                <a:tc>
                  <a:txBody>
                    <a:bodyPr/>
                    <a:lstStyle/>
                    <a:p>
                      <a:pPr algn="l"/>
                      <a:r>
                        <a:rPr kumimoji="1" lang="ja-JP" altLang="en-US" sz="1100" dirty="0" smtClean="0"/>
                        <a:t>委員会から命令を受けた者が、</a:t>
                      </a:r>
                      <a:r>
                        <a:rPr kumimoji="1" lang="ja-JP" altLang="en-US" sz="1100" b="1" dirty="0" smtClean="0">
                          <a:solidFill>
                            <a:srgbClr val="FF0000"/>
                          </a:solidFill>
                        </a:rPr>
                        <a:t>委員会の命令に違反</a:t>
                      </a:r>
                      <a:endParaRPr kumimoji="1" lang="ja-JP" altLang="en-US" sz="1100" b="1" dirty="0">
                        <a:solidFill>
                          <a:srgbClr val="FF0000"/>
                        </a:solidFill>
                      </a:endParaRPr>
                    </a:p>
                  </a:txBody>
                  <a:tcPr marL="99060" marR="99060" anchor="ctr">
                    <a:solidFill>
                      <a:schemeClr val="accent6">
                        <a:lumMod val="20000"/>
                        <a:lumOff val="80000"/>
                      </a:schemeClr>
                    </a:solidFill>
                  </a:tcPr>
                </a:tc>
                <a:tc>
                  <a:txBody>
                    <a:bodyPr/>
                    <a:lstStyle/>
                    <a:p>
                      <a:pPr algn="l"/>
                      <a:r>
                        <a:rPr kumimoji="1" lang="en-US" altLang="ja-JP" sz="1100" dirty="0" smtClean="0"/>
                        <a:t>2</a:t>
                      </a:r>
                      <a:r>
                        <a:rPr kumimoji="1" lang="ja-JP" altLang="en-US" sz="1100" dirty="0" smtClean="0"/>
                        <a:t>年以下の懲役</a:t>
                      </a:r>
                      <a:r>
                        <a:rPr kumimoji="1" lang="en-US" altLang="ja-JP" sz="1100" dirty="0" smtClean="0"/>
                        <a:t>or</a:t>
                      </a:r>
                    </a:p>
                    <a:p>
                      <a:pPr algn="l"/>
                      <a:r>
                        <a:rPr kumimoji="1" lang="en-US" altLang="ja-JP" sz="1100" dirty="0" smtClean="0"/>
                        <a:t>50</a:t>
                      </a:r>
                      <a:r>
                        <a:rPr kumimoji="1" lang="ja-JP" altLang="en-US" sz="1100" dirty="0" smtClean="0"/>
                        <a:t>万以下の罰金</a:t>
                      </a:r>
                      <a:endParaRPr kumimoji="1" lang="ja-JP" altLang="en-US" sz="1100" dirty="0"/>
                    </a:p>
                  </a:txBody>
                  <a:tcPr marL="99060" marR="99060" anchor="ctr">
                    <a:solidFill>
                      <a:schemeClr val="accent6">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6</a:t>
                      </a:r>
                      <a:r>
                        <a:rPr kumimoji="1" lang="ja-JP" altLang="en-US" sz="1000" dirty="0" smtClean="0"/>
                        <a:t>月以下の懲役</a:t>
                      </a:r>
                      <a:r>
                        <a:rPr kumimoji="1" lang="en-US" altLang="ja-JP" sz="1000" dirty="0" smtClean="0"/>
                        <a:t>or</a:t>
                      </a:r>
                    </a:p>
                    <a:p>
                      <a:pPr algn="ctr"/>
                      <a:r>
                        <a:rPr kumimoji="1" lang="en-US" altLang="ja-JP" sz="1000" dirty="0" smtClean="0"/>
                        <a:t>30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1</a:t>
                      </a:r>
                      <a:r>
                        <a:rPr kumimoji="1" lang="ja-JP" altLang="en-US" sz="1000" dirty="0" smtClean="0"/>
                        <a:t>年以下の懲役</a:t>
                      </a:r>
                      <a:r>
                        <a:rPr kumimoji="1" lang="en-US" altLang="ja-JP" sz="1000" dirty="0" smtClean="0"/>
                        <a:t>or</a:t>
                      </a:r>
                    </a:p>
                    <a:p>
                      <a:pPr algn="ctr"/>
                      <a:r>
                        <a:rPr kumimoji="1" lang="en-US" altLang="ja-JP" sz="1000" dirty="0" smtClean="0"/>
                        <a:t>50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endParaRPr kumimoji="1" lang="ja-JP" altLang="en-US" sz="1000" dirty="0"/>
                    </a:p>
                  </a:txBody>
                  <a:tcPr marL="99060" marR="99060" anchor="ctr">
                    <a:solidFill>
                      <a:schemeClr val="accent5">
                        <a:lumMod val="20000"/>
                        <a:lumOff val="80000"/>
                      </a:schemeClr>
                    </a:solidFill>
                  </a:tcPr>
                </a:tc>
              </a:tr>
              <a:tr h="589618">
                <a:tc>
                  <a:txBody>
                    <a:bodyPr/>
                    <a:lstStyle/>
                    <a:p>
                      <a:pPr algn="ctr"/>
                      <a:r>
                        <a:rPr kumimoji="1" lang="en-US" altLang="ja-JP" sz="1100" dirty="0" smtClean="0"/>
                        <a:t>8</a:t>
                      </a:r>
                      <a:endParaRPr kumimoji="1" lang="ja-JP" altLang="en-US" sz="1100" dirty="0"/>
                    </a:p>
                  </a:txBody>
                  <a:tcPr marL="99060" marR="99060" anchor="ctr">
                    <a:solidFill>
                      <a:schemeClr val="accent6">
                        <a:lumMod val="20000"/>
                        <a:lumOff val="80000"/>
                      </a:schemeClr>
                    </a:solidFill>
                  </a:tcPr>
                </a:tc>
                <a:tc>
                  <a:txBody>
                    <a:bodyPr/>
                    <a:lstStyle/>
                    <a:p>
                      <a:pPr algn="l"/>
                      <a:r>
                        <a:rPr kumimoji="1" lang="ja-JP" altLang="en-US" sz="1100" b="1" dirty="0" smtClean="0">
                          <a:solidFill>
                            <a:srgbClr val="FF0000"/>
                          </a:solidFill>
                        </a:rPr>
                        <a:t>委員会による検査等に際し</a:t>
                      </a:r>
                      <a:r>
                        <a:rPr kumimoji="1" lang="ja-JP" altLang="en-US" sz="1100" dirty="0" smtClean="0"/>
                        <a:t>、虚偽の報告、虚偽の資料提出をする、</a:t>
                      </a:r>
                      <a:r>
                        <a:rPr kumimoji="1" lang="ja-JP" altLang="en-US" sz="1100" b="1" dirty="0" smtClean="0">
                          <a:solidFill>
                            <a:srgbClr val="FF0000"/>
                          </a:solidFill>
                        </a:rPr>
                        <a:t>検査拒否等</a:t>
                      </a:r>
                      <a:endParaRPr kumimoji="1" lang="ja-JP" altLang="en-US" sz="1100" b="1" dirty="0">
                        <a:solidFill>
                          <a:srgbClr val="FF0000"/>
                        </a:solidFill>
                      </a:endParaRPr>
                    </a:p>
                  </a:txBody>
                  <a:tcPr marL="99060" marR="99060" anchor="ctr">
                    <a:solidFill>
                      <a:schemeClr val="accent6">
                        <a:lumMod val="20000"/>
                        <a:lumOff val="80000"/>
                      </a:schemeClr>
                    </a:solidFill>
                  </a:tcPr>
                </a:tc>
                <a:tc>
                  <a:txBody>
                    <a:bodyPr/>
                    <a:lstStyle/>
                    <a:p>
                      <a:pPr algn="l"/>
                      <a:r>
                        <a:rPr kumimoji="1" lang="en-US" altLang="ja-JP" sz="1100" dirty="0" smtClean="0"/>
                        <a:t>1</a:t>
                      </a:r>
                      <a:r>
                        <a:rPr kumimoji="1" lang="ja-JP" altLang="en-US" sz="1100" dirty="0" smtClean="0"/>
                        <a:t>年以下の懲役</a:t>
                      </a:r>
                      <a:r>
                        <a:rPr kumimoji="1" lang="en-US" altLang="ja-JP" sz="1100" dirty="0" smtClean="0"/>
                        <a:t>or</a:t>
                      </a:r>
                    </a:p>
                    <a:p>
                      <a:pPr algn="l"/>
                      <a:r>
                        <a:rPr kumimoji="1" lang="en-US" altLang="ja-JP" sz="1100" dirty="0" smtClean="0"/>
                        <a:t>50</a:t>
                      </a:r>
                      <a:r>
                        <a:rPr kumimoji="1" lang="ja-JP" altLang="en-US" sz="1100" dirty="0" smtClean="0"/>
                        <a:t>万以下の罰金</a:t>
                      </a:r>
                      <a:endParaRPr kumimoji="1" lang="ja-JP" altLang="en-US" sz="1100" dirty="0"/>
                    </a:p>
                  </a:txBody>
                  <a:tcPr marL="99060" marR="99060" anchor="ctr">
                    <a:solidFill>
                      <a:schemeClr val="accent6">
                        <a:lumMod val="20000"/>
                        <a:lumOff val="8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30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r>
                        <a:rPr kumimoji="1" lang="en-US" altLang="ja-JP" sz="1000" dirty="0" smtClean="0"/>
                        <a:t>30</a:t>
                      </a:r>
                      <a:r>
                        <a:rPr kumimoji="1" lang="ja-JP" altLang="en-US" sz="1000" dirty="0" smtClean="0"/>
                        <a:t>万以下の罰金</a:t>
                      </a:r>
                      <a:endParaRPr kumimoji="1" lang="ja-JP" altLang="en-US" sz="1000" dirty="0"/>
                    </a:p>
                  </a:txBody>
                  <a:tcPr marL="99060" marR="99060" anchor="ctr">
                    <a:solidFill>
                      <a:schemeClr val="accent5">
                        <a:lumMod val="20000"/>
                        <a:lumOff val="80000"/>
                      </a:schemeClr>
                    </a:solidFill>
                  </a:tcPr>
                </a:tc>
                <a:tc>
                  <a:txBody>
                    <a:bodyPr/>
                    <a:lstStyle/>
                    <a:p>
                      <a:pPr algn="ctr"/>
                      <a:endParaRPr kumimoji="1" lang="ja-JP" altLang="en-US" sz="1000" dirty="0"/>
                    </a:p>
                  </a:txBody>
                  <a:tcPr marL="99060" marR="99060" anchor="ctr">
                    <a:solidFill>
                      <a:schemeClr val="accent5">
                        <a:lumMod val="20000"/>
                        <a:lumOff val="80000"/>
                      </a:schemeClr>
                    </a:solidFill>
                  </a:tcPr>
                </a:tc>
              </a:tr>
              <a:tr h="515916">
                <a:tc>
                  <a:txBody>
                    <a:bodyPr/>
                    <a:lstStyle/>
                    <a:p>
                      <a:pPr algn="ctr"/>
                      <a:r>
                        <a:rPr kumimoji="1" lang="en-US" altLang="ja-JP" sz="1100" dirty="0" smtClean="0"/>
                        <a:t>9</a:t>
                      </a:r>
                      <a:endParaRPr kumimoji="1" lang="ja-JP" altLang="en-US" sz="1100" dirty="0"/>
                    </a:p>
                  </a:txBody>
                  <a:tcPr marL="99060" marR="99060" anchor="ctr">
                    <a:solidFill>
                      <a:schemeClr val="accent6">
                        <a:lumMod val="40000"/>
                        <a:lumOff val="60000"/>
                      </a:schemeClr>
                    </a:solidFill>
                  </a:tcPr>
                </a:tc>
                <a:tc>
                  <a:txBody>
                    <a:bodyPr/>
                    <a:lstStyle/>
                    <a:p>
                      <a:pPr algn="l"/>
                      <a:r>
                        <a:rPr kumimoji="1" lang="ja-JP" altLang="en-US" sz="1100" dirty="0" smtClean="0"/>
                        <a:t>偽りその他</a:t>
                      </a:r>
                      <a:r>
                        <a:rPr kumimoji="1" lang="ja-JP" altLang="en-US" sz="1100" b="1" dirty="0" smtClean="0">
                          <a:solidFill>
                            <a:srgbClr val="FF0000"/>
                          </a:solidFill>
                        </a:rPr>
                        <a:t>不正の手段により個人番号カードを取得</a:t>
                      </a:r>
                      <a:endParaRPr kumimoji="1" lang="ja-JP" altLang="en-US" sz="1100" b="1" dirty="0">
                        <a:solidFill>
                          <a:srgbClr val="FF0000"/>
                        </a:solidFill>
                      </a:endParaRPr>
                    </a:p>
                  </a:txBody>
                  <a:tcPr marL="99060" marR="99060" anchor="ctr">
                    <a:solidFill>
                      <a:schemeClr val="accent6">
                        <a:lumMod val="40000"/>
                        <a:lumOff val="60000"/>
                      </a:schemeClr>
                    </a:solidFill>
                  </a:tcPr>
                </a:tc>
                <a:tc>
                  <a:txBody>
                    <a:bodyPr/>
                    <a:lstStyle/>
                    <a:p>
                      <a:pPr algn="l"/>
                      <a:r>
                        <a:rPr kumimoji="1" lang="en-US" altLang="ja-JP" sz="1100" dirty="0" smtClean="0"/>
                        <a:t>6</a:t>
                      </a:r>
                      <a:r>
                        <a:rPr kumimoji="1" lang="ja-JP" altLang="en-US" sz="1100" dirty="0" smtClean="0"/>
                        <a:t>月以下の懲役</a:t>
                      </a:r>
                      <a:r>
                        <a:rPr kumimoji="1" lang="en-US" altLang="ja-JP" sz="1100" dirty="0" smtClean="0"/>
                        <a:t>or</a:t>
                      </a:r>
                    </a:p>
                    <a:p>
                      <a:pPr algn="l"/>
                      <a:r>
                        <a:rPr kumimoji="1" lang="en-US" altLang="ja-JP" sz="1100" dirty="0" smtClean="0"/>
                        <a:t>50</a:t>
                      </a:r>
                      <a:r>
                        <a:rPr kumimoji="1" lang="ja-JP" altLang="en-US" sz="1100" dirty="0" smtClean="0"/>
                        <a:t>万以下の罰金</a:t>
                      </a:r>
                      <a:endParaRPr kumimoji="1" lang="ja-JP" altLang="en-US" sz="1100" dirty="0"/>
                    </a:p>
                  </a:txBody>
                  <a:tcPr marL="99060" marR="99060" anchor="ctr">
                    <a:solidFill>
                      <a:schemeClr val="accent6">
                        <a:lumMod val="40000"/>
                        <a:lumOff val="60000"/>
                      </a:schemeClr>
                    </a:solidFill>
                  </a:tcPr>
                </a:tc>
                <a:tc>
                  <a:txBody>
                    <a:bodyPr/>
                    <a:lstStyle/>
                    <a:p>
                      <a:pPr algn="ctr"/>
                      <a:r>
                        <a:rPr kumimoji="1" lang="ja-JP" altLang="en-US" sz="1000" dirty="0" smtClean="0"/>
                        <a:t>－</a:t>
                      </a:r>
                      <a:endParaRPr kumimoji="1" lang="ja-JP" altLang="en-US" sz="1000" dirty="0"/>
                    </a:p>
                  </a:txBody>
                  <a:tcPr marL="99060" marR="99060" anchor="ctr">
                    <a:solidFill>
                      <a:schemeClr val="accent5">
                        <a:lumMod val="40000"/>
                        <a:lumOff val="60000"/>
                      </a:schemeClr>
                    </a:solidFill>
                  </a:tcPr>
                </a:tc>
                <a:tc>
                  <a:txBody>
                    <a:bodyPr/>
                    <a:lstStyle/>
                    <a:p>
                      <a:pPr algn="ctr"/>
                      <a:endParaRPr kumimoji="1" lang="ja-JP" altLang="en-US" sz="1000" dirty="0"/>
                    </a:p>
                  </a:txBody>
                  <a:tcPr marL="99060" marR="99060" anchor="ctr">
                    <a:solidFill>
                      <a:schemeClr val="accent5">
                        <a:lumMod val="40000"/>
                        <a:lumOff val="60000"/>
                      </a:schemeClr>
                    </a:solidFill>
                  </a:tcPr>
                </a:tc>
                <a:tc>
                  <a:txBody>
                    <a:bodyPr/>
                    <a:lstStyle/>
                    <a:p>
                      <a:pPr algn="ctr"/>
                      <a:r>
                        <a:rPr kumimoji="1" lang="en-US" altLang="ja-JP" sz="1000" dirty="0" smtClean="0"/>
                        <a:t>30</a:t>
                      </a:r>
                      <a:r>
                        <a:rPr kumimoji="1" lang="ja-JP" altLang="en-US" sz="1000" dirty="0" smtClean="0"/>
                        <a:t>万以下の罰金</a:t>
                      </a:r>
                      <a:endParaRPr kumimoji="1" lang="ja-JP" altLang="en-US" sz="1000" dirty="0"/>
                    </a:p>
                  </a:txBody>
                  <a:tcPr marL="99060" marR="99060" anchor="ctr">
                    <a:solidFill>
                      <a:schemeClr val="accent5">
                        <a:lumMod val="40000"/>
                        <a:lumOff val="60000"/>
                      </a:schemeClr>
                    </a:solidFill>
                  </a:tcPr>
                </a:tc>
                <a:tc>
                  <a:txBody>
                    <a:bodyPr/>
                    <a:lstStyle/>
                    <a:p>
                      <a:pPr algn="ctr"/>
                      <a:endParaRPr kumimoji="1" lang="ja-JP" altLang="en-US" sz="1000" dirty="0"/>
                    </a:p>
                  </a:txBody>
                  <a:tcPr marL="99060" marR="99060" anchor="ctr">
                    <a:solidFill>
                      <a:schemeClr val="accent5">
                        <a:lumMod val="40000"/>
                        <a:lumOff val="60000"/>
                      </a:schemeClr>
                    </a:solidFill>
                  </a:tcPr>
                </a:tc>
              </a:tr>
            </a:tbl>
          </a:graphicData>
        </a:graphic>
      </p:graphicFrame>
      <p:sp>
        <p:nvSpPr>
          <p:cNvPr id="4" name="正方形/長方形 3"/>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smtClean="0">
                <a:solidFill>
                  <a:schemeClr val="bg1"/>
                </a:solidFill>
              </a:rPr>
              <a:t>罰則の強化</a:t>
            </a:r>
            <a:endParaRPr kumimoji="1" lang="ja-JP" altLang="en-US" sz="2400" b="1" dirty="0">
              <a:solidFill>
                <a:schemeClr val="bg1"/>
              </a:solidFill>
            </a:endParaRPr>
          </a:p>
        </p:txBody>
      </p:sp>
      <p:sp>
        <p:nvSpPr>
          <p:cNvPr id="5" name="スライド番号プレースホルダー 1"/>
          <p:cNvSpPr>
            <a:spLocks noGrp="1"/>
          </p:cNvSpPr>
          <p:nvPr>
            <p:ph type="sldNum" sz="quarter" idx="12"/>
          </p:nvPr>
        </p:nvSpPr>
        <p:spPr>
          <a:xfrm>
            <a:off x="7538144" y="6448251"/>
            <a:ext cx="2311400" cy="365125"/>
          </a:xfrm>
        </p:spPr>
        <p:txBody>
          <a:bodyPr/>
          <a:lstStyle/>
          <a:p>
            <a:fld id="{835F620C-4303-4974-A330-1081B861927B}" type="slidenum">
              <a:rPr kumimoji="1" lang="ja-JP" altLang="en-US" sz="2800" smtClean="0"/>
              <a:pPr/>
              <a:t>14</a:t>
            </a:fld>
            <a:endParaRPr kumimoji="1" lang="ja-JP" altLang="en-US" sz="2800" dirty="0"/>
          </a:p>
        </p:txBody>
      </p:sp>
    </p:spTree>
    <p:extLst>
      <p:ext uri="{BB962C8B-B14F-4D97-AF65-F5344CB8AC3E}">
        <p14:creationId xmlns:p14="http://schemas.microsoft.com/office/powerpoint/2010/main" val="91686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039091" y="2473872"/>
            <a:ext cx="4283968" cy="4056988"/>
          </a:xfrm>
          <a:prstGeom prst="rect">
            <a:avLst/>
          </a:prstGeom>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endParaRPr lang="ja-JP" altLang="en-US" sz="1662">
              <a:solidFill>
                <a:prstClr val="black"/>
              </a:solidFill>
            </a:endParaRPr>
          </a:p>
        </p:txBody>
      </p:sp>
      <p:sp>
        <p:nvSpPr>
          <p:cNvPr id="5" name="正方形/長方形 4"/>
          <p:cNvSpPr/>
          <p:nvPr/>
        </p:nvSpPr>
        <p:spPr>
          <a:xfrm>
            <a:off x="576840" y="2473872"/>
            <a:ext cx="4283968" cy="40569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endParaRPr lang="ja-JP" altLang="en-US" sz="1662">
              <a:solidFill>
                <a:prstClr val="black"/>
              </a:solidFill>
            </a:endParaRPr>
          </a:p>
        </p:txBody>
      </p:sp>
      <p:graphicFrame>
        <p:nvGraphicFramePr>
          <p:cNvPr id="6" name="図表 5"/>
          <p:cNvGraphicFramePr/>
          <p:nvPr>
            <p:extLst/>
          </p:nvPr>
        </p:nvGraphicFramePr>
        <p:xfrm>
          <a:off x="5119956" y="2533818"/>
          <a:ext cx="4203107" cy="393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図表 6"/>
          <p:cNvGraphicFramePr/>
          <p:nvPr>
            <p:extLst/>
          </p:nvPr>
        </p:nvGraphicFramePr>
        <p:xfrm>
          <a:off x="576840" y="2744481"/>
          <a:ext cx="4283968" cy="3788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ドーナツ 7"/>
          <p:cNvSpPr/>
          <p:nvPr/>
        </p:nvSpPr>
        <p:spPr>
          <a:xfrm>
            <a:off x="5252168" y="2669334"/>
            <a:ext cx="3828239" cy="3821538"/>
          </a:xfrm>
          <a:prstGeom prst="donut">
            <a:avLst>
              <a:gd name="adj" fmla="val 2032"/>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black"/>
              </a:solidFill>
            </a:endParaRPr>
          </a:p>
        </p:txBody>
      </p:sp>
      <p:sp>
        <p:nvSpPr>
          <p:cNvPr id="10" name="角丸四角形 9"/>
          <p:cNvSpPr/>
          <p:nvPr/>
        </p:nvSpPr>
        <p:spPr>
          <a:xfrm>
            <a:off x="891494" y="2244952"/>
            <a:ext cx="3654660" cy="367387"/>
          </a:xfrm>
          <a:prstGeom prst="roundRect">
            <a:avLst>
              <a:gd name="adj" fmla="val 2559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b="1" dirty="0">
                <a:solidFill>
                  <a:prstClr val="black"/>
                </a:solidFill>
              </a:rPr>
              <a:t>一元管理</a:t>
            </a:r>
          </a:p>
        </p:txBody>
      </p:sp>
      <p:sp>
        <p:nvSpPr>
          <p:cNvPr id="11" name="角丸四角形 10"/>
          <p:cNvSpPr/>
          <p:nvPr/>
        </p:nvSpPr>
        <p:spPr>
          <a:xfrm>
            <a:off x="5425729" y="2244952"/>
            <a:ext cx="3654660" cy="367387"/>
          </a:xfrm>
          <a:prstGeom prst="roundRect">
            <a:avLst>
              <a:gd name="adj" fmla="val 2559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400" b="1" dirty="0">
                <a:solidFill>
                  <a:prstClr val="black"/>
                </a:solidFill>
              </a:rPr>
              <a:t>分散管理</a:t>
            </a:r>
          </a:p>
        </p:txBody>
      </p:sp>
      <p:sp>
        <p:nvSpPr>
          <p:cNvPr id="12" name="正方形/長方形 11"/>
          <p:cNvSpPr/>
          <p:nvPr/>
        </p:nvSpPr>
        <p:spPr>
          <a:xfrm>
            <a:off x="488504" y="893075"/>
            <a:ext cx="8946740" cy="12883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263773" indent="-263773">
              <a:buFont typeface="Arial" pitchFamily="34" charset="0"/>
              <a:buChar char="•"/>
            </a:pPr>
            <a:r>
              <a:rPr lang="ja-JP" altLang="en-US" sz="1477" dirty="0">
                <a:solidFill>
                  <a:prstClr val="black"/>
                </a:solidFill>
              </a:rPr>
              <a:t>番号制度が導入されることで、各行政機関等が保有している個人情報を</a:t>
            </a:r>
            <a:r>
              <a:rPr lang="ja-JP" altLang="en-US" sz="1477" b="1" dirty="0">
                <a:solidFill>
                  <a:srgbClr val="FF0000"/>
                </a:solidFill>
              </a:rPr>
              <a:t>特定の機関に集約</a:t>
            </a:r>
            <a:r>
              <a:rPr lang="ja-JP" altLang="en-US" sz="1477" dirty="0">
                <a:solidFill>
                  <a:prstClr val="black"/>
                </a:solidFill>
              </a:rPr>
              <a:t>し、その集約した個人情報を各行政機関が閲覧することができる</a:t>
            </a:r>
            <a:r>
              <a:rPr lang="en-US" altLang="ja-JP" sz="1477" b="1" dirty="0">
                <a:solidFill>
                  <a:srgbClr val="FF0000"/>
                </a:solidFill>
              </a:rPr>
              <a:t>『</a:t>
            </a:r>
            <a:r>
              <a:rPr lang="ja-JP" altLang="en-US" sz="1477" b="1" dirty="0">
                <a:solidFill>
                  <a:srgbClr val="FF0000"/>
                </a:solidFill>
              </a:rPr>
              <a:t>一元管理</a:t>
            </a:r>
            <a:r>
              <a:rPr lang="en-US" altLang="ja-JP" sz="1477" b="1" dirty="0">
                <a:solidFill>
                  <a:srgbClr val="FF0000"/>
                </a:solidFill>
              </a:rPr>
              <a:t>』</a:t>
            </a:r>
            <a:r>
              <a:rPr lang="ja-JP" altLang="en-US" sz="1477" dirty="0">
                <a:solidFill>
                  <a:prstClr val="black"/>
                </a:solidFill>
              </a:rPr>
              <a:t>の方法をとるもの</a:t>
            </a:r>
            <a:r>
              <a:rPr lang="ja-JP" altLang="en-US" sz="1477" b="1" dirty="0">
                <a:solidFill>
                  <a:srgbClr val="FF0000"/>
                </a:solidFill>
              </a:rPr>
              <a:t>ではない</a:t>
            </a:r>
            <a:r>
              <a:rPr lang="ja-JP" altLang="en-US" sz="1477" dirty="0">
                <a:solidFill>
                  <a:prstClr val="black"/>
                </a:solidFill>
              </a:rPr>
              <a:t>。</a:t>
            </a:r>
            <a:endParaRPr lang="en-US" altLang="ja-JP" sz="554" dirty="0">
              <a:solidFill>
                <a:prstClr val="black"/>
              </a:solidFill>
            </a:endParaRPr>
          </a:p>
          <a:p>
            <a:endParaRPr lang="en-US" altLang="ja-JP" sz="554" dirty="0">
              <a:solidFill>
                <a:prstClr val="black"/>
              </a:solidFill>
            </a:endParaRPr>
          </a:p>
          <a:p>
            <a:pPr marL="263773" indent="-263773">
              <a:buFont typeface="Arial" pitchFamily="34" charset="0"/>
              <a:buChar char="•"/>
            </a:pPr>
            <a:r>
              <a:rPr lang="ja-JP" altLang="en-US" sz="1477" dirty="0">
                <a:solidFill>
                  <a:prstClr val="black"/>
                </a:solidFill>
              </a:rPr>
              <a:t>番号制度が導入されても、従来どおり個人情報は</a:t>
            </a:r>
            <a:r>
              <a:rPr lang="ja-JP" altLang="en-US" sz="1477" b="1" dirty="0">
                <a:solidFill>
                  <a:srgbClr val="FF0000"/>
                </a:solidFill>
              </a:rPr>
              <a:t>各行政機関等が保有</a:t>
            </a:r>
            <a:r>
              <a:rPr lang="ja-JP" altLang="en-US" sz="1477" dirty="0">
                <a:solidFill>
                  <a:prstClr val="black"/>
                </a:solidFill>
              </a:rPr>
              <a:t>し、他の機関の個人情報が必要となった場合には、番号法別表第二で定められるものに限り、情報提供ネットワークシステムを使用して、情報の照会・提供を行うことができる</a:t>
            </a:r>
            <a:r>
              <a:rPr lang="en-US" altLang="ja-JP" sz="1477" b="1" dirty="0">
                <a:solidFill>
                  <a:srgbClr val="FF0000"/>
                </a:solidFill>
              </a:rPr>
              <a:t>『</a:t>
            </a:r>
            <a:r>
              <a:rPr lang="ja-JP" altLang="en-US" sz="1477" b="1" dirty="0">
                <a:solidFill>
                  <a:srgbClr val="FF0000"/>
                </a:solidFill>
              </a:rPr>
              <a:t>分散管理</a:t>
            </a:r>
            <a:r>
              <a:rPr lang="en-US" altLang="ja-JP" sz="1477" b="1" dirty="0">
                <a:solidFill>
                  <a:srgbClr val="FF0000"/>
                </a:solidFill>
              </a:rPr>
              <a:t>』</a:t>
            </a:r>
            <a:r>
              <a:rPr lang="ja-JP" altLang="en-US" sz="1477" dirty="0">
                <a:solidFill>
                  <a:prstClr val="black"/>
                </a:solidFill>
              </a:rPr>
              <a:t>の方法をとるもの</a:t>
            </a:r>
            <a:r>
              <a:rPr lang="ja-JP" altLang="en-US" sz="1477" b="1" dirty="0">
                <a:solidFill>
                  <a:srgbClr val="FF0000"/>
                </a:solidFill>
              </a:rPr>
              <a:t>である</a:t>
            </a:r>
            <a:r>
              <a:rPr lang="ja-JP" altLang="en-US" sz="1477" dirty="0">
                <a:solidFill>
                  <a:prstClr val="black"/>
                </a:solidFill>
              </a:rPr>
              <a:t>。</a:t>
            </a:r>
          </a:p>
        </p:txBody>
      </p:sp>
      <p:cxnSp>
        <p:nvCxnSpPr>
          <p:cNvPr id="13" name="直線矢印コネクタ 12"/>
          <p:cNvCxnSpPr/>
          <p:nvPr/>
        </p:nvCxnSpPr>
        <p:spPr>
          <a:xfrm flipH="1">
            <a:off x="6930339" y="3809684"/>
            <a:ext cx="2" cy="1458266"/>
          </a:xfrm>
          <a:prstGeom prst="straightConnector1">
            <a:avLst/>
          </a:prstGeom>
          <a:ln>
            <a:solidFill>
              <a:srgbClr val="7030A0"/>
            </a:solidFill>
            <a:tailEnd type="arrow"/>
          </a:ln>
        </p:spPr>
        <p:style>
          <a:lnRef idx="2">
            <a:schemeClr val="accent5"/>
          </a:lnRef>
          <a:fillRef idx="0">
            <a:schemeClr val="accent5"/>
          </a:fillRef>
          <a:effectRef idx="1">
            <a:schemeClr val="accent5"/>
          </a:effectRef>
          <a:fontRef idx="minor">
            <a:schemeClr val="tx1"/>
          </a:fontRef>
        </p:style>
      </p:cxnSp>
      <p:cxnSp>
        <p:nvCxnSpPr>
          <p:cNvPr id="14" name="直線矢印コネクタ 13"/>
          <p:cNvCxnSpPr/>
          <p:nvPr/>
        </p:nvCxnSpPr>
        <p:spPr>
          <a:xfrm flipV="1">
            <a:off x="7568239" y="3809684"/>
            <a:ext cx="1" cy="1840746"/>
          </a:xfrm>
          <a:prstGeom prst="straightConnector1">
            <a:avLst/>
          </a:prstGeom>
          <a:ln>
            <a:solidFill>
              <a:srgbClr val="7030A0"/>
            </a:solidFill>
            <a:prstDash val="solid"/>
            <a:tailEnd type="arrow"/>
          </a:ln>
        </p:spPr>
        <p:style>
          <a:lnRef idx="2">
            <a:schemeClr val="accent5"/>
          </a:lnRef>
          <a:fillRef idx="0">
            <a:schemeClr val="accent5"/>
          </a:fillRef>
          <a:effectRef idx="1">
            <a:schemeClr val="accent5"/>
          </a:effectRef>
          <a:fontRef idx="minor">
            <a:schemeClr val="tx1"/>
          </a:fontRef>
        </p:style>
      </p:cxnSp>
      <p:sp>
        <p:nvSpPr>
          <p:cNvPr id="15" name="正方形/長方形 14"/>
          <p:cNvSpPr/>
          <p:nvPr/>
        </p:nvSpPr>
        <p:spPr>
          <a:xfrm>
            <a:off x="6725120" y="3492119"/>
            <a:ext cx="954529" cy="24848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r>
              <a:rPr lang="ja-JP" altLang="en-US" sz="1108" dirty="0">
                <a:solidFill>
                  <a:prstClr val="black"/>
                </a:solidFill>
              </a:rPr>
              <a:t>地方税情報</a:t>
            </a:r>
            <a:endParaRPr lang="en-US" altLang="ja-JP" sz="1108" dirty="0">
              <a:solidFill>
                <a:prstClr val="black"/>
              </a:solidFill>
            </a:endParaRPr>
          </a:p>
        </p:txBody>
      </p:sp>
      <p:sp>
        <p:nvSpPr>
          <p:cNvPr id="16" name="正方形/長方形 15"/>
          <p:cNvSpPr/>
          <p:nvPr/>
        </p:nvSpPr>
        <p:spPr>
          <a:xfrm>
            <a:off x="7309522" y="4946453"/>
            <a:ext cx="517407" cy="255028"/>
          </a:xfrm>
          <a:prstGeom prst="rect">
            <a:avLst/>
          </a:prstGeom>
          <a:ln>
            <a:solidFill>
              <a:srgbClr val="7030A0"/>
            </a:solidFill>
            <a:prstDash val="solid"/>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108" dirty="0">
                <a:solidFill>
                  <a:prstClr val="black"/>
                </a:solidFill>
              </a:rPr>
              <a:t>照会</a:t>
            </a:r>
          </a:p>
        </p:txBody>
      </p:sp>
      <p:sp>
        <p:nvSpPr>
          <p:cNvPr id="17" name="正方形/長方形 16"/>
          <p:cNvSpPr/>
          <p:nvPr/>
        </p:nvSpPr>
        <p:spPr>
          <a:xfrm>
            <a:off x="6671641" y="3938572"/>
            <a:ext cx="517407" cy="249536"/>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sz="1108" dirty="0">
                <a:solidFill>
                  <a:prstClr val="black"/>
                </a:solidFill>
              </a:rPr>
              <a:t>提供</a:t>
            </a:r>
          </a:p>
        </p:txBody>
      </p:sp>
      <p:sp>
        <p:nvSpPr>
          <p:cNvPr id="18" name="正方形/長方形 17"/>
          <p:cNvSpPr/>
          <p:nvPr/>
        </p:nvSpPr>
        <p:spPr>
          <a:xfrm>
            <a:off x="6457297" y="5334447"/>
            <a:ext cx="946095" cy="265875"/>
          </a:xfrm>
          <a:prstGeom prst="rect">
            <a:avLst/>
          </a:prstGeom>
          <a:ln>
            <a:solidFill>
              <a:srgbClr val="7030A0"/>
            </a:solidFill>
            <a:prstDash val="dash"/>
          </a:ln>
        </p:spPr>
        <p:style>
          <a:lnRef idx="2">
            <a:schemeClr val="accent4"/>
          </a:lnRef>
          <a:fillRef idx="1">
            <a:schemeClr val="lt1"/>
          </a:fillRef>
          <a:effectRef idx="0">
            <a:schemeClr val="accent4"/>
          </a:effectRef>
          <a:fontRef idx="minor">
            <a:schemeClr val="dk1"/>
          </a:fontRef>
        </p:style>
        <p:txBody>
          <a:bodyPr rtlCol="0" anchor="t"/>
          <a:lstStyle/>
          <a:p>
            <a:r>
              <a:rPr lang="ja-JP" altLang="en-US" sz="1108" dirty="0">
                <a:solidFill>
                  <a:prstClr val="black"/>
                </a:solidFill>
              </a:rPr>
              <a:t>地方税情報</a:t>
            </a:r>
            <a:endParaRPr lang="en-US" altLang="ja-JP" sz="1108" dirty="0">
              <a:solidFill>
                <a:prstClr val="black"/>
              </a:solidFill>
            </a:endParaRPr>
          </a:p>
        </p:txBody>
      </p:sp>
      <p:sp>
        <p:nvSpPr>
          <p:cNvPr id="19" name="角丸四角形吹き出し 18"/>
          <p:cNvSpPr/>
          <p:nvPr/>
        </p:nvSpPr>
        <p:spPr>
          <a:xfrm>
            <a:off x="7633735" y="5684186"/>
            <a:ext cx="1653311" cy="710277"/>
          </a:xfrm>
          <a:prstGeom prst="wedgeRoundRectCallout">
            <a:avLst>
              <a:gd name="adj1" fmla="val -53044"/>
              <a:gd name="adj2" fmla="val -11975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108" dirty="0">
                <a:solidFill>
                  <a:prstClr val="black"/>
                </a:solidFill>
              </a:rPr>
              <a:t>日本年金機構が市町村に対して地方税情報の提供を求めた場合の例</a:t>
            </a:r>
          </a:p>
        </p:txBody>
      </p:sp>
      <p:sp>
        <p:nvSpPr>
          <p:cNvPr id="20" name="四角形吹き出し 19"/>
          <p:cNvSpPr/>
          <p:nvPr/>
        </p:nvSpPr>
        <p:spPr>
          <a:xfrm>
            <a:off x="5076829" y="2675669"/>
            <a:ext cx="1627296" cy="664689"/>
          </a:xfrm>
          <a:prstGeom prst="wedgeRectCallout">
            <a:avLst>
              <a:gd name="adj1" fmla="val 55503"/>
              <a:gd name="adj2" fmla="val 87931"/>
            </a:avLst>
          </a:prstGeom>
          <a:solidFill>
            <a:srgbClr val="FFFF00"/>
          </a:solidFill>
        </p:spPr>
        <p:style>
          <a:lnRef idx="2">
            <a:schemeClr val="dk1"/>
          </a:lnRef>
          <a:fillRef idx="1">
            <a:schemeClr val="lt1"/>
          </a:fillRef>
          <a:effectRef idx="0">
            <a:schemeClr val="dk1"/>
          </a:effectRef>
          <a:fontRef idx="minor">
            <a:schemeClr val="dk1"/>
          </a:fontRef>
        </p:style>
        <p:txBody>
          <a:bodyPr rtlCol="0" anchor="t"/>
          <a:lstStyle/>
          <a:p>
            <a:r>
              <a:rPr lang="ja-JP" altLang="en-US" sz="1200" dirty="0">
                <a:solidFill>
                  <a:prstClr val="black"/>
                </a:solidFill>
              </a:rPr>
              <a:t>個人情報は、従来どおり各機関において、分散して管理を行う。</a:t>
            </a:r>
          </a:p>
        </p:txBody>
      </p:sp>
      <p:sp>
        <p:nvSpPr>
          <p:cNvPr id="22" name="乗算記号 21"/>
          <p:cNvSpPr/>
          <p:nvPr/>
        </p:nvSpPr>
        <p:spPr>
          <a:xfrm>
            <a:off x="380552" y="959522"/>
            <a:ext cx="504000" cy="504000"/>
          </a:xfrm>
          <a:prstGeom prst="mathMultiply">
            <a:avLst>
              <a:gd name="adj1" fmla="val 1379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25" name="乗算記号 24"/>
          <p:cNvSpPr/>
          <p:nvPr/>
        </p:nvSpPr>
        <p:spPr>
          <a:xfrm>
            <a:off x="-865207" y="1224572"/>
            <a:ext cx="7200000" cy="6646154"/>
          </a:xfrm>
          <a:prstGeom prst="mathMultiply">
            <a:avLst>
              <a:gd name="adj1" fmla="val 141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sz="1662">
              <a:solidFill>
                <a:prstClr val="white"/>
              </a:solidFill>
            </a:endParaRPr>
          </a:p>
        </p:txBody>
      </p:sp>
      <p:sp>
        <p:nvSpPr>
          <p:cNvPr id="23" name="ドーナツ 22"/>
          <p:cNvSpPr/>
          <p:nvPr/>
        </p:nvSpPr>
        <p:spPr>
          <a:xfrm>
            <a:off x="488544" y="1653679"/>
            <a:ext cx="324000" cy="324000"/>
          </a:xfrm>
          <a:prstGeom prst="donut">
            <a:avLst>
              <a:gd name="adj" fmla="val 1857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srgbClr val="FF0000"/>
              </a:solidFill>
            </a:endParaRPr>
          </a:p>
        </p:txBody>
      </p:sp>
      <p:cxnSp>
        <p:nvCxnSpPr>
          <p:cNvPr id="24" name="直線コネクタ 23"/>
          <p:cNvCxnSpPr/>
          <p:nvPr/>
        </p:nvCxnSpPr>
        <p:spPr>
          <a:xfrm>
            <a:off x="488504" y="1424804"/>
            <a:ext cx="89467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四角形吹き出し 20"/>
          <p:cNvSpPr/>
          <p:nvPr/>
        </p:nvSpPr>
        <p:spPr>
          <a:xfrm>
            <a:off x="504832" y="5799726"/>
            <a:ext cx="1944216" cy="797626"/>
          </a:xfrm>
          <a:prstGeom prst="wedgeRectCallout">
            <a:avLst>
              <a:gd name="adj1" fmla="val 52649"/>
              <a:gd name="adj2" fmla="val -127390"/>
            </a:avLst>
          </a:prstGeom>
          <a:solidFill>
            <a:srgbClr val="FFFF00"/>
          </a:solidFill>
        </p:spPr>
        <p:style>
          <a:lnRef idx="2">
            <a:schemeClr val="dk1"/>
          </a:lnRef>
          <a:fillRef idx="1">
            <a:schemeClr val="lt1"/>
          </a:fillRef>
          <a:effectRef idx="0">
            <a:schemeClr val="dk1"/>
          </a:effectRef>
          <a:fontRef idx="minor">
            <a:schemeClr val="dk1"/>
          </a:fontRef>
        </p:style>
        <p:txBody>
          <a:bodyPr rtlCol="0" anchor="t"/>
          <a:lstStyle/>
          <a:p>
            <a:r>
              <a:rPr lang="ja-JP" altLang="en-US" sz="1200" dirty="0">
                <a:solidFill>
                  <a:prstClr val="black"/>
                </a:solidFill>
              </a:rPr>
              <a:t>個人情報を、特定の機関が保有する中央のデータベース等に集約し、一元的に管理を行う。</a:t>
            </a:r>
          </a:p>
        </p:txBody>
      </p:sp>
      <p:sp>
        <p:nvSpPr>
          <p:cNvPr id="9" name="テキスト ボックス 8"/>
          <p:cNvSpPr txBox="1"/>
          <p:nvPr/>
        </p:nvSpPr>
        <p:spPr>
          <a:xfrm>
            <a:off x="1944998" y="4159345"/>
            <a:ext cx="1584176" cy="887872"/>
          </a:xfrm>
          <a:prstGeom prst="rect">
            <a:avLst/>
          </a:prstGeom>
          <a:noFill/>
        </p:spPr>
        <p:txBody>
          <a:bodyPr wrap="square" rtlCol="0" anchor="ctr">
            <a:spAutoFit/>
          </a:bodyPr>
          <a:lstStyle/>
          <a:p>
            <a:pPr algn="ctr"/>
            <a:r>
              <a:rPr lang="ja-JP" altLang="en-US" sz="2031" b="1" dirty="0">
                <a:solidFill>
                  <a:prstClr val="black"/>
                </a:solidFill>
              </a:rPr>
              <a:t>共通データベース</a:t>
            </a:r>
            <a:endParaRPr lang="en-US" altLang="ja-JP" sz="2031" b="1" dirty="0">
              <a:solidFill>
                <a:prstClr val="black"/>
              </a:solidFill>
            </a:endParaRPr>
          </a:p>
          <a:p>
            <a:pPr algn="ctr"/>
            <a:r>
              <a:rPr lang="ja-JP" altLang="en-US" sz="1108" b="1" dirty="0">
                <a:solidFill>
                  <a:prstClr val="black"/>
                </a:solidFill>
              </a:rPr>
              <a:t>（情報の集約・管理）</a:t>
            </a:r>
            <a:endParaRPr lang="ja-JP" altLang="en-US" sz="1477" b="1" dirty="0">
              <a:solidFill>
                <a:prstClr val="black"/>
              </a:solidFill>
            </a:endParaRPr>
          </a:p>
        </p:txBody>
      </p:sp>
      <p:sp>
        <p:nvSpPr>
          <p:cNvPr id="27" name="テキスト ボックス 26"/>
          <p:cNvSpPr txBox="1"/>
          <p:nvPr/>
        </p:nvSpPr>
        <p:spPr>
          <a:xfrm>
            <a:off x="381000" y="124691"/>
            <a:ext cx="9144000" cy="689554"/>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0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個人情報</a:t>
            </a:r>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は一元管理はせず、</a:t>
            </a:r>
            <a:r>
              <a:rPr lang="ja-JP" altLang="en-US" sz="30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分散管理</a:t>
            </a:r>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します。</a:t>
            </a:r>
            <a:endParaRPr lang="en-US" altLang="ja-JP" sz="30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6" name="スライド番号プレースホルダー 11"/>
          <p:cNvSpPr>
            <a:spLocks noGrp="1"/>
          </p:cNvSpPr>
          <p:nvPr>
            <p:ph type="sldNum" sz="quarter" idx="12"/>
          </p:nvPr>
        </p:nvSpPr>
        <p:spPr>
          <a:xfrm>
            <a:off x="7775252" y="6464319"/>
            <a:ext cx="2133600" cy="365125"/>
          </a:xfrm>
        </p:spPr>
        <p:txBody>
          <a:bodyPr/>
          <a:lstStyle/>
          <a:p>
            <a:r>
              <a:rPr lang="en-US" altLang="ja-JP" sz="2800" dirty="0" smtClean="0">
                <a:solidFill>
                  <a:prstClr val="black"/>
                </a:solidFill>
              </a:rPr>
              <a:t>15</a:t>
            </a:r>
            <a:endParaRPr lang="ja-JP" altLang="en-US" sz="2800" dirty="0">
              <a:solidFill>
                <a:prstClr val="black"/>
              </a:solidFill>
            </a:endParaRPr>
          </a:p>
        </p:txBody>
      </p:sp>
    </p:spTree>
    <p:extLst>
      <p:ext uri="{BB962C8B-B14F-4D97-AF65-F5344CB8AC3E}">
        <p14:creationId xmlns:p14="http://schemas.microsoft.com/office/powerpoint/2010/main" val="870483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rotWithShape="1">
          <a:blip r:embed="rId3"/>
          <a:srcRect l="19008" t="16532" r="17187" b="4719"/>
          <a:stretch/>
        </p:blipFill>
        <p:spPr>
          <a:xfrm>
            <a:off x="0" y="-4392"/>
            <a:ext cx="9906000" cy="6619454"/>
          </a:xfrm>
          <a:prstGeom prst="rect">
            <a:avLst/>
          </a:prstGeom>
        </p:spPr>
      </p:pic>
      <p:sp>
        <p:nvSpPr>
          <p:cNvPr id="4" name="スライド番号プレースホルダー 3"/>
          <p:cNvSpPr>
            <a:spLocks noGrp="1"/>
          </p:cNvSpPr>
          <p:nvPr>
            <p:ph type="sldNum" sz="quarter" idx="12"/>
          </p:nvPr>
        </p:nvSpPr>
        <p:spPr>
          <a:xfrm>
            <a:off x="9345488" y="6406728"/>
            <a:ext cx="560512" cy="452419"/>
          </a:xfrm>
          <a:solidFill>
            <a:schemeClr val="bg1"/>
          </a:solidFill>
        </p:spPr>
        <p:txBody>
          <a:bodyPr/>
          <a:lstStyle/>
          <a:p>
            <a:fld id="{14C864F5-BEDD-4D7B-A348-1A52084909A4}" type="slidenum">
              <a:rPr lang="ja-JP" altLang="en-US" sz="2800" smtClean="0">
                <a:solidFill>
                  <a:prstClr val="black"/>
                </a:solidFill>
              </a:rPr>
              <a:pPr/>
              <a:t>16</a:t>
            </a:fld>
            <a:endParaRPr lang="ja-JP" altLang="en-US" sz="2800" dirty="0">
              <a:solidFill>
                <a:prstClr val="black"/>
              </a:solidFill>
            </a:endParaRPr>
          </a:p>
        </p:txBody>
      </p:sp>
      <p:sp>
        <p:nvSpPr>
          <p:cNvPr id="6" name="正方形/長方形 5"/>
          <p:cNvSpPr/>
          <p:nvPr/>
        </p:nvSpPr>
        <p:spPr>
          <a:xfrm>
            <a:off x="272480" y="6615062"/>
            <a:ext cx="9589764" cy="2175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t>（出典：「地方公共団体における社会保障・税番号制度の導入について」（平成</a:t>
            </a:r>
            <a:r>
              <a:rPr kumimoji="1" lang="en-US" altLang="ja-JP" sz="1200" dirty="0" smtClean="0"/>
              <a:t>27</a:t>
            </a:r>
            <a:r>
              <a:rPr kumimoji="1" lang="ja-JP" altLang="en-US" sz="1200" dirty="0" smtClean="0"/>
              <a:t>年</a:t>
            </a:r>
            <a:r>
              <a:rPr kumimoji="1" lang="en-US" altLang="ja-JP" sz="1200" dirty="0" smtClean="0"/>
              <a:t>4</a:t>
            </a:r>
            <a:r>
              <a:rPr kumimoji="1" lang="ja-JP" altLang="en-US" sz="1200" dirty="0" smtClean="0"/>
              <a:t>月 総務省自治行政局住民制度課）　</a:t>
            </a:r>
            <a:endParaRPr kumimoji="1" lang="ja-JP" altLang="en-US" sz="1200" dirty="0"/>
          </a:p>
        </p:txBody>
      </p:sp>
    </p:spTree>
    <p:extLst>
      <p:ext uri="{BB962C8B-B14F-4D97-AF65-F5344CB8AC3E}">
        <p14:creationId xmlns:p14="http://schemas.microsoft.com/office/powerpoint/2010/main" val="33172038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a:spLocks noChangeArrowheads="1"/>
          </p:cNvSpPr>
          <p:nvPr/>
        </p:nvSpPr>
        <p:spPr bwMode="auto">
          <a:xfrm>
            <a:off x="632521" y="4509120"/>
            <a:ext cx="8784527" cy="1728192"/>
          </a:xfrm>
          <a:prstGeom prst="rect">
            <a:avLst/>
          </a:prstGeom>
          <a:noFill/>
          <a:ln w="50800" cmpd="thinThick" algn="ctr">
            <a:noFill/>
            <a:miter lim="800000"/>
            <a:headEnd/>
            <a:tailEnd/>
          </a:ln>
        </p:spPr>
        <p:txBody>
          <a:bodyPr lIns="84375" tIns="42188" rIns="84375" bIns="42188"/>
          <a:lstStyle/>
          <a:p>
            <a:pPr marL="316527" indent="-316527">
              <a:lnSpc>
                <a:spcPct val="150000"/>
              </a:lnSpc>
              <a:buFont typeface="+mj-ea"/>
              <a:buAutoNum type="circleNumDbPlain"/>
              <a:defRPr/>
            </a:pPr>
            <a:r>
              <a:rPr lang="ja-JP" altLang="en-US" dirty="0">
                <a:solidFill>
                  <a:prstClr val="black"/>
                </a:solidFill>
                <a:latin typeface="ＭＳ Ｐゴシック" panose="020B0600070205080204" pitchFamily="50" charset="-128"/>
              </a:rPr>
              <a:t>個人番号カードは、</a:t>
            </a:r>
            <a:r>
              <a:rPr lang="ja-JP" altLang="en-US" b="1" dirty="0">
                <a:solidFill>
                  <a:srgbClr val="FF0000"/>
                </a:solidFill>
                <a:latin typeface="ＭＳ Ｐゴシック" panose="020B0600070205080204" pitchFamily="50" charset="-128"/>
              </a:rPr>
              <a:t>本人確認の措置において利用</a:t>
            </a:r>
            <a:r>
              <a:rPr lang="ja-JP" altLang="en-US" dirty="0">
                <a:solidFill>
                  <a:prstClr val="black"/>
                </a:solidFill>
                <a:latin typeface="ＭＳ Ｐゴシック" panose="020B0600070205080204" pitchFamily="50" charset="-128"/>
              </a:rPr>
              <a:t>します。</a:t>
            </a:r>
            <a:endParaRPr lang="en-US" altLang="ja-JP" dirty="0">
              <a:solidFill>
                <a:prstClr val="black"/>
              </a:solidFill>
              <a:latin typeface="ＭＳ Ｐゴシック" panose="020B0600070205080204" pitchFamily="50" charset="-128"/>
            </a:endParaRPr>
          </a:p>
          <a:p>
            <a:pPr marL="316527" indent="-316527">
              <a:lnSpc>
                <a:spcPct val="150000"/>
              </a:lnSpc>
              <a:buFont typeface="+mj-ea"/>
              <a:buAutoNum type="circleNumDbPlain"/>
              <a:defRPr/>
            </a:pPr>
            <a:r>
              <a:rPr lang="ja-JP" altLang="en-US" dirty="0">
                <a:solidFill>
                  <a:prstClr val="black"/>
                </a:solidFill>
                <a:latin typeface="ＭＳ Ｐゴシック" panose="020B0600070205080204" pitchFamily="50" charset="-128"/>
              </a:rPr>
              <a:t>市町村の機関は、個人番号カードを、</a:t>
            </a:r>
            <a:r>
              <a:rPr lang="ja-JP" altLang="en-US" b="1" dirty="0">
                <a:solidFill>
                  <a:srgbClr val="FF0000"/>
                </a:solidFill>
                <a:latin typeface="ＭＳ Ｐゴシック" panose="020B0600070205080204" pitchFamily="50" charset="-128"/>
              </a:rPr>
              <a:t>地域住民の利便性の向上に資するものとして　条例で定める事務に利用</a:t>
            </a:r>
            <a:r>
              <a:rPr lang="ja-JP" altLang="en-US" dirty="0">
                <a:solidFill>
                  <a:prstClr val="black"/>
                </a:solidFill>
                <a:latin typeface="ＭＳ Ｐゴシック" panose="020B0600070205080204" pitchFamily="50" charset="-128"/>
              </a:rPr>
              <a:t>することができます。</a:t>
            </a:r>
            <a:endParaRPr lang="en-US" altLang="ja-JP" dirty="0">
              <a:solidFill>
                <a:prstClr val="black"/>
              </a:solidFill>
              <a:latin typeface="ＭＳ Ｐゴシック" panose="020B0600070205080204" pitchFamily="50" charset="-128"/>
            </a:endParaRPr>
          </a:p>
          <a:p>
            <a:pPr marL="316527" indent="-316527">
              <a:lnSpc>
                <a:spcPct val="150000"/>
              </a:lnSpc>
              <a:buFont typeface="+mj-ea"/>
              <a:buAutoNum type="circleNumDbPlain"/>
              <a:defRPr/>
            </a:pPr>
            <a:r>
              <a:rPr lang="ja-JP" altLang="en-US" dirty="0" smtClean="0">
                <a:solidFill>
                  <a:prstClr val="black"/>
                </a:solidFill>
                <a:latin typeface="ＭＳ Ｐゴシック" panose="020B0600070205080204" pitchFamily="50" charset="-128"/>
              </a:rPr>
              <a:t>情報提供等記録開示システムへのログイン手段として、「電子利用者証明」の仕組みによる</a:t>
            </a:r>
            <a:r>
              <a:rPr lang="ja-JP" altLang="en-US" b="1" dirty="0" smtClean="0">
                <a:solidFill>
                  <a:srgbClr val="FF0000"/>
                </a:solidFill>
                <a:latin typeface="ＭＳ Ｐゴシック" panose="020B0600070205080204" pitchFamily="50" charset="-128"/>
              </a:rPr>
              <a:t>公的個人　認証に利用</a:t>
            </a:r>
            <a:r>
              <a:rPr lang="ja-JP" altLang="en-US" dirty="0" smtClean="0">
                <a:solidFill>
                  <a:prstClr val="black"/>
                </a:solidFill>
                <a:latin typeface="ＭＳ Ｐゴシック" panose="020B0600070205080204" pitchFamily="50" charset="-128"/>
              </a:rPr>
              <a:t>します。</a:t>
            </a:r>
            <a:endParaRPr lang="en-US" altLang="ja-JP" dirty="0">
              <a:solidFill>
                <a:prstClr val="black"/>
              </a:solidFill>
              <a:latin typeface="ＭＳ Ｐゴシック" panose="020B0600070205080204" pitchFamily="50" charset="-128"/>
            </a:endParaRPr>
          </a:p>
        </p:txBody>
      </p:sp>
      <p:sp>
        <p:nvSpPr>
          <p:cNvPr id="26" name="テキスト ボックス 25"/>
          <p:cNvSpPr txBox="1"/>
          <p:nvPr/>
        </p:nvSpPr>
        <p:spPr>
          <a:xfrm>
            <a:off x="566951" y="934131"/>
            <a:ext cx="8784527" cy="461665"/>
          </a:xfrm>
          <a:prstGeom prst="rect">
            <a:avLst/>
          </a:prstGeom>
          <a:noFill/>
        </p:spPr>
        <p:txBody>
          <a:bodyPr wrap="square" rtlCol="0">
            <a:spAutoFit/>
          </a:bodyPr>
          <a:lstStyle/>
          <a:p>
            <a:r>
              <a:rPr lang="ja-JP" altLang="en-US" sz="2400" b="1" dirty="0">
                <a:solidFill>
                  <a:prstClr val="black"/>
                </a:solidFill>
              </a:rPr>
              <a:t>本人からの</a:t>
            </a:r>
            <a:r>
              <a:rPr lang="ja-JP" altLang="en-US" sz="2400" b="1" dirty="0">
                <a:solidFill>
                  <a:srgbClr val="FF0000"/>
                </a:solidFill>
              </a:rPr>
              <a:t>申請により</a:t>
            </a:r>
            <a:r>
              <a:rPr lang="ja-JP" altLang="en-US" sz="2400" b="1" dirty="0">
                <a:solidFill>
                  <a:prstClr val="black"/>
                </a:solidFill>
              </a:rPr>
              <a:t>、市町村長が</a:t>
            </a:r>
            <a:r>
              <a:rPr lang="ja-JP" altLang="en-US" sz="2400" b="1" dirty="0">
                <a:solidFill>
                  <a:srgbClr val="FF0000"/>
                </a:solidFill>
              </a:rPr>
              <a:t>個人番号カードを交付</a:t>
            </a:r>
            <a:r>
              <a:rPr lang="ja-JP" altLang="en-US" sz="2400" b="1" dirty="0">
                <a:solidFill>
                  <a:prstClr val="black"/>
                </a:solidFill>
              </a:rPr>
              <a:t>します。</a:t>
            </a:r>
          </a:p>
        </p:txBody>
      </p:sp>
      <p:sp>
        <p:nvSpPr>
          <p:cNvPr id="27" name="テキスト ボックス 26"/>
          <p:cNvSpPr txBox="1"/>
          <p:nvPr/>
        </p:nvSpPr>
        <p:spPr>
          <a:xfrm>
            <a:off x="754858" y="1700831"/>
            <a:ext cx="1151763" cy="979499"/>
          </a:xfrm>
          <a:prstGeom prst="rect">
            <a:avLst/>
          </a:prstGeom>
          <a:noFill/>
        </p:spPr>
        <p:txBody>
          <a:bodyPr wrap="square" rtlCol="0">
            <a:spAutoFit/>
          </a:bodyPr>
          <a:lstStyle/>
          <a:p>
            <a:pPr algn="r"/>
            <a:r>
              <a:rPr lang="ja-JP" altLang="en-US" sz="1108" dirty="0">
                <a:solidFill>
                  <a:prstClr val="black"/>
                </a:solidFill>
              </a:rPr>
              <a:t>（裏面）</a:t>
            </a:r>
            <a:endParaRPr lang="en-US" altLang="ja-JP" sz="1108" dirty="0">
              <a:solidFill>
                <a:prstClr val="black"/>
              </a:solidFill>
            </a:endParaRPr>
          </a:p>
          <a:p>
            <a:pPr algn="r"/>
            <a:endParaRPr lang="en-US" altLang="ja-JP" sz="1108" dirty="0">
              <a:solidFill>
                <a:prstClr val="black"/>
              </a:solidFill>
            </a:endParaRPr>
          </a:p>
          <a:p>
            <a:pPr algn="r"/>
            <a:endParaRPr lang="en-US" altLang="ja-JP" sz="1108" dirty="0">
              <a:solidFill>
                <a:prstClr val="black"/>
              </a:solidFill>
            </a:endParaRPr>
          </a:p>
          <a:p>
            <a:pPr>
              <a:lnSpc>
                <a:spcPts val="1569"/>
              </a:lnSpc>
            </a:pPr>
            <a:endParaRPr lang="en-US" altLang="ja-JP" sz="554" dirty="0">
              <a:solidFill>
                <a:prstClr val="black"/>
              </a:solidFill>
            </a:endParaRPr>
          </a:p>
          <a:p>
            <a:r>
              <a:rPr lang="ja-JP" altLang="en-US" sz="1108" dirty="0">
                <a:solidFill>
                  <a:prstClr val="black"/>
                </a:solidFill>
              </a:rPr>
              <a:t>（表面）</a:t>
            </a:r>
            <a:endParaRPr lang="en-US" altLang="ja-JP" sz="1108" dirty="0">
              <a:solidFill>
                <a:prstClr val="black"/>
              </a:solidFill>
            </a:endParaRPr>
          </a:p>
        </p:txBody>
      </p:sp>
      <p:sp>
        <p:nvSpPr>
          <p:cNvPr id="28" name="テキスト ボックス 27"/>
          <p:cNvSpPr txBox="1"/>
          <p:nvPr/>
        </p:nvSpPr>
        <p:spPr>
          <a:xfrm>
            <a:off x="1985140" y="1700809"/>
            <a:ext cx="1970826" cy="262829"/>
          </a:xfrm>
          <a:prstGeom prst="rect">
            <a:avLst/>
          </a:prstGeom>
          <a:noFill/>
        </p:spPr>
        <p:txBody>
          <a:bodyPr wrap="square" rtlCol="0">
            <a:spAutoFit/>
          </a:bodyPr>
          <a:lstStyle/>
          <a:p>
            <a:r>
              <a:rPr lang="ja-JP" altLang="en-US" sz="1108" b="1" dirty="0">
                <a:solidFill>
                  <a:prstClr val="black"/>
                </a:solidFill>
              </a:rPr>
              <a:t>個人番号カードの様式（案）</a:t>
            </a:r>
          </a:p>
        </p:txBody>
      </p:sp>
      <p:graphicFrame>
        <p:nvGraphicFramePr>
          <p:cNvPr id="29" name="表 28"/>
          <p:cNvGraphicFramePr>
            <a:graphicFrameLocks noGrp="1"/>
          </p:cNvGraphicFramePr>
          <p:nvPr>
            <p:extLst/>
          </p:nvPr>
        </p:nvGraphicFramePr>
        <p:xfrm>
          <a:off x="3009276" y="3000682"/>
          <a:ext cx="1062963" cy="219612"/>
        </p:xfrm>
        <a:graphic>
          <a:graphicData uri="http://schemas.openxmlformats.org/drawingml/2006/table">
            <a:tbl>
              <a:tblPr firstRow="1" bandRow="1"/>
              <a:tblGrid>
                <a:gridCol w="354321"/>
                <a:gridCol w="354321"/>
                <a:gridCol w="354321"/>
              </a:tblGrid>
              <a:tr h="0">
                <a:tc rowSpan="2">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endParaRPr kumimoji="1" lang="ja-JP" altLang="en-US" sz="100" dirty="0"/>
                    </a:p>
                  </a:txBody>
                  <a:tcPr marL="84406" marR="84406" marT="42203" marB="42203">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endParaRPr kumimoji="1" lang="ja-JP" altLang="en-US" sz="100" dirty="0"/>
                    </a:p>
                  </a:txBody>
                  <a:tcPr marL="84406" marR="84406" marT="42203" marB="42203">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endParaRPr kumimoji="1" lang="ja-JP" altLang="en-US" sz="100"/>
                    </a:p>
                  </a:txBody>
                  <a:tcPr marL="84406" marR="84406" marT="42203" marB="42203">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0">
                <a:tc vMerge="1">
                  <a:txBody>
                    <a:bodyPr/>
                    <a:lstStyle/>
                    <a:p>
                      <a:endParaRPr kumimoji="1" lang="ja-JP" altLang="en-US" sz="1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endParaRPr kumimoji="1" lang="ja-JP" altLang="en-US" sz="100" dirty="0"/>
                    </a:p>
                  </a:txBody>
                  <a:tcPr marL="84406" marR="84406" marT="42203" marB="42203">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ea typeface=""/>
                          <a:cs typeface=""/>
                        </a:defRPr>
                      </a:lvl1pPr>
                      <a:lvl2pPr marL="457200" algn="l" defTabSz="914400" rtl="0" eaLnBrk="1" latinLnBrk="0" hangingPunct="1">
                        <a:defRPr kumimoji="1" sz="1800" kern="1200">
                          <a:solidFill>
                            <a:schemeClr val="tx1"/>
                          </a:solidFill>
                          <a:latin typeface="Calibri"/>
                          <a:ea typeface=""/>
                          <a:cs typeface=""/>
                        </a:defRPr>
                      </a:lvl2pPr>
                      <a:lvl3pPr marL="914400" algn="l" defTabSz="914400" rtl="0" eaLnBrk="1" latinLnBrk="0" hangingPunct="1">
                        <a:defRPr kumimoji="1" sz="1800" kern="1200">
                          <a:solidFill>
                            <a:schemeClr val="tx1"/>
                          </a:solidFill>
                          <a:latin typeface="Calibri"/>
                          <a:ea typeface=""/>
                          <a:cs typeface=""/>
                        </a:defRPr>
                      </a:lvl3pPr>
                      <a:lvl4pPr marL="1371600" algn="l" defTabSz="914400" rtl="0" eaLnBrk="1" latinLnBrk="0" hangingPunct="1">
                        <a:defRPr kumimoji="1" sz="1800" kern="1200">
                          <a:solidFill>
                            <a:schemeClr val="tx1"/>
                          </a:solidFill>
                          <a:latin typeface="Calibri"/>
                          <a:ea typeface=""/>
                          <a:cs typeface=""/>
                        </a:defRPr>
                      </a:lvl4pPr>
                      <a:lvl5pPr marL="1828800" algn="l" defTabSz="914400" rtl="0" eaLnBrk="1" latinLnBrk="0" hangingPunct="1">
                        <a:defRPr kumimoji="1" sz="1800" kern="1200">
                          <a:solidFill>
                            <a:schemeClr val="tx1"/>
                          </a:solidFill>
                          <a:latin typeface="Calibri"/>
                          <a:ea typeface=""/>
                          <a:cs typeface=""/>
                        </a:defRPr>
                      </a:lvl5pPr>
                      <a:lvl6pPr marL="2286000" algn="l" defTabSz="914400" rtl="0" eaLnBrk="1" latinLnBrk="0" hangingPunct="1">
                        <a:defRPr kumimoji="1" sz="1800" kern="1200">
                          <a:solidFill>
                            <a:schemeClr val="tx1"/>
                          </a:solidFill>
                          <a:latin typeface="Calibri"/>
                          <a:ea typeface=""/>
                          <a:cs typeface=""/>
                        </a:defRPr>
                      </a:lvl6pPr>
                      <a:lvl7pPr marL="2743200" algn="l" defTabSz="914400" rtl="0" eaLnBrk="1" latinLnBrk="0" hangingPunct="1">
                        <a:defRPr kumimoji="1" sz="1800" kern="1200">
                          <a:solidFill>
                            <a:schemeClr val="tx1"/>
                          </a:solidFill>
                          <a:latin typeface="Calibri"/>
                          <a:ea typeface=""/>
                          <a:cs typeface=""/>
                        </a:defRPr>
                      </a:lvl7pPr>
                      <a:lvl8pPr marL="3200400" algn="l" defTabSz="914400" rtl="0" eaLnBrk="1" latinLnBrk="0" hangingPunct="1">
                        <a:defRPr kumimoji="1" sz="1800" kern="1200">
                          <a:solidFill>
                            <a:schemeClr val="tx1"/>
                          </a:solidFill>
                          <a:latin typeface="Calibri"/>
                          <a:ea typeface=""/>
                          <a:cs typeface=""/>
                        </a:defRPr>
                      </a:lvl8pPr>
                      <a:lvl9pPr marL="3657600" algn="l" defTabSz="914400" rtl="0" eaLnBrk="1" latinLnBrk="0" hangingPunct="1">
                        <a:defRPr kumimoji="1" sz="1800" kern="1200">
                          <a:solidFill>
                            <a:schemeClr val="tx1"/>
                          </a:solidFill>
                          <a:latin typeface="Calibri"/>
                          <a:ea typeface=""/>
                          <a:cs typeface=""/>
                        </a:defRPr>
                      </a:lvl9pPr>
                    </a:lstStyle>
                    <a:p>
                      <a:endParaRPr kumimoji="1" lang="ja-JP" altLang="en-US" sz="100" dirty="0"/>
                    </a:p>
                  </a:txBody>
                  <a:tcPr marL="84406" marR="84406" marT="42203" marB="42203">
                    <a:lnL w="6350" cap="flat" cmpd="sng" algn="ctr">
                      <a:solidFill>
                        <a:sysClr val="windowText" lastClr="000000"/>
                      </a:solidFill>
                      <a:prstDash val="solid"/>
                      <a:round/>
                      <a:headEnd type="none" w="med" len="med"/>
                      <a:tailEnd type="none" w="med" len="med"/>
                    </a:lnL>
                    <a:lnR w="6350" cap="flat" cmpd="sng" algn="ctr">
                      <a:solidFill>
                        <a:sysClr val="windowText" lastClr="000000"/>
                      </a:solidFill>
                      <a:prstDash val="solid"/>
                      <a:round/>
                      <a:headEnd type="none" w="med" len="med"/>
                      <a:tailEnd type="none" w="med" len="med"/>
                    </a:lnR>
                    <a:lnT w="6350" cap="flat" cmpd="sng" algn="ctr">
                      <a:solidFill>
                        <a:sysClr val="windowText" lastClr="000000"/>
                      </a:solidFill>
                      <a:prstDash val="solid"/>
                      <a:round/>
                      <a:headEnd type="none" w="med" len="med"/>
                      <a:tailEnd type="none" w="med" len="med"/>
                    </a:lnT>
                    <a:lnB w="63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683" y="1712939"/>
            <a:ext cx="2847547" cy="18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847" y="2631371"/>
            <a:ext cx="2853175" cy="182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角丸四角形吹き出し 31"/>
          <p:cNvSpPr/>
          <p:nvPr/>
        </p:nvSpPr>
        <p:spPr>
          <a:xfrm>
            <a:off x="4959208" y="2402688"/>
            <a:ext cx="4054604" cy="2089813"/>
          </a:xfrm>
          <a:prstGeom prst="wedgeRoundRectCallout">
            <a:avLst>
              <a:gd name="adj1" fmla="val -87961"/>
              <a:gd name="adj2" fmla="val 1944"/>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75" tIns="42188" rIns="84375" bIns="42188" anchor="ctr"/>
          <a:lstStyle/>
          <a:p>
            <a:pPr>
              <a:defRPr/>
            </a:pPr>
            <a:r>
              <a:rPr lang="ja-JP" altLang="en-US" sz="1846" b="1" spc="277" dirty="0">
                <a:solidFill>
                  <a:prstClr val="black"/>
                </a:solidFill>
                <a:latin typeface="ＭＳ Ｐゴシック"/>
              </a:rPr>
              <a:t>個人番号カードの券面には、「氏名」、「住所」、「生年月日」、「性別」、「個人番号」等が記載され、「本人の写真」が表示され、これらの事項等が ＩＣチップに　記録されます。</a:t>
            </a:r>
          </a:p>
        </p:txBody>
      </p:sp>
      <p:sp>
        <p:nvSpPr>
          <p:cNvPr id="13" name="テキスト ボックス 12"/>
          <p:cNvSpPr txBox="1"/>
          <p:nvPr/>
        </p:nvSpPr>
        <p:spPr>
          <a:xfrm>
            <a:off x="387208" y="147158"/>
            <a:ext cx="9144000" cy="689554"/>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0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個人番号カード</a:t>
            </a:r>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は様々な用途で利用可能です。</a:t>
            </a:r>
            <a:endParaRPr lang="en-US" altLang="ja-JP" sz="30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2" name="スライド番号プレースホルダー 1"/>
          <p:cNvSpPr>
            <a:spLocks noGrp="1"/>
          </p:cNvSpPr>
          <p:nvPr>
            <p:ph type="sldNum" sz="quarter" idx="12"/>
          </p:nvPr>
        </p:nvSpPr>
        <p:spPr>
          <a:xfrm>
            <a:off x="7775252" y="6507559"/>
            <a:ext cx="2133600" cy="365125"/>
          </a:xfrm>
        </p:spPr>
        <p:txBody>
          <a:bodyPr/>
          <a:lstStyle/>
          <a:p>
            <a:r>
              <a:rPr lang="en-US" altLang="ja-JP" sz="2800" dirty="0" smtClean="0"/>
              <a:t>17</a:t>
            </a:r>
            <a:endParaRPr lang="ja-JP" altLang="en-US" sz="2800" dirty="0"/>
          </a:p>
        </p:txBody>
      </p:sp>
    </p:spTree>
    <p:extLst>
      <p:ext uri="{BB962C8B-B14F-4D97-AF65-F5344CB8AC3E}">
        <p14:creationId xmlns:p14="http://schemas.microsoft.com/office/powerpoint/2010/main" val="1400115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381000" y="124691"/>
            <a:ext cx="9144000" cy="1025528"/>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8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個人番号カード</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には、</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プライバシー性の高い個人情報は記録されません</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28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42" y="5355088"/>
            <a:ext cx="2169840" cy="1390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下矢印 29"/>
          <p:cNvSpPr>
            <a:spLocks noChangeAspect="1"/>
          </p:cNvSpPr>
          <p:nvPr/>
        </p:nvSpPr>
        <p:spPr>
          <a:xfrm>
            <a:off x="4592962" y="3022616"/>
            <a:ext cx="2620786" cy="259233"/>
          </a:xfrm>
          <a:prstGeom prst="downArrow">
            <a:avLst>
              <a:gd name="adj1" fmla="val 54476"/>
              <a:gd name="adj2" fmla="val 59399"/>
            </a:avLst>
          </a:prstGeom>
          <a:solidFill>
            <a:srgbClr val="FFFF0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endParaRPr lang="ja-JP" altLang="en-US" sz="2600" dirty="0">
              <a:solidFill>
                <a:prstClr val="black"/>
              </a:solidFill>
            </a:endParaRPr>
          </a:p>
        </p:txBody>
      </p:sp>
      <p:sp>
        <p:nvSpPr>
          <p:cNvPr id="31" name="角丸四角形 30"/>
          <p:cNvSpPr>
            <a:spLocks noChangeAspect="1"/>
          </p:cNvSpPr>
          <p:nvPr/>
        </p:nvSpPr>
        <p:spPr>
          <a:xfrm>
            <a:off x="2720752" y="3394362"/>
            <a:ext cx="6423124" cy="124483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400" b="1" dirty="0">
                <a:solidFill>
                  <a:prstClr val="black"/>
                </a:solidFill>
              </a:rPr>
              <a:t>個人番号カード（ＩＣチップ）に、</a:t>
            </a:r>
            <a:endParaRPr lang="en-US" altLang="ja-JP" sz="2400" b="1" dirty="0">
              <a:solidFill>
                <a:prstClr val="black"/>
              </a:solidFill>
            </a:endParaRPr>
          </a:p>
          <a:p>
            <a:r>
              <a:rPr lang="ja-JP" altLang="en-US" sz="2400" b="1" dirty="0">
                <a:solidFill>
                  <a:srgbClr val="FF0000"/>
                </a:solidFill>
              </a:rPr>
              <a:t>プライバシー性の高い個人情報は記録されない。</a:t>
            </a:r>
            <a:endParaRPr lang="ja-JP" altLang="en-US" sz="2400" dirty="0">
              <a:solidFill>
                <a:prstClr val="black"/>
              </a:solidFill>
            </a:endParaRPr>
          </a:p>
        </p:txBody>
      </p:sp>
      <p:sp>
        <p:nvSpPr>
          <p:cNvPr id="32" name="角丸四角形 31"/>
          <p:cNvSpPr>
            <a:spLocks noChangeAspect="1"/>
          </p:cNvSpPr>
          <p:nvPr/>
        </p:nvSpPr>
        <p:spPr>
          <a:xfrm>
            <a:off x="2807541" y="1434434"/>
            <a:ext cx="6213917" cy="14569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000" b="1" dirty="0">
                <a:solidFill>
                  <a:prstClr val="black"/>
                </a:solidFill>
              </a:rPr>
              <a:t>個人番号カード（ＩＣチップ）には、プライバシー性の高い</a:t>
            </a:r>
            <a:endParaRPr lang="en-US" altLang="ja-JP" sz="2000" b="1" dirty="0">
              <a:solidFill>
                <a:prstClr val="black"/>
              </a:solidFill>
            </a:endParaRPr>
          </a:p>
          <a:p>
            <a:r>
              <a:rPr lang="ja-JP" altLang="en-US" sz="2000" b="1" dirty="0">
                <a:solidFill>
                  <a:prstClr val="black"/>
                </a:solidFill>
              </a:rPr>
              <a:t>個人情報が記録されているので、カードを盗まれたり</a:t>
            </a:r>
            <a:endParaRPr lang="en-US" altLang="ja-JP" sz="2000" b="1" dirty="0">
              <a:solidFill>
                <a:prstClr val="black"/>
              </a:solidFill>
            </a:endParaRPr>
          </a:p>
          <a:p>
            <a:r>
              <a:rPr lang="ja-JP" altLang="en-US" sz="2000" b="1" dirty="0">
                <a:solidFill>
                  <a:prstClr val="black"/>
                </a:solidFill>
              </a:rPr>
              <a:t>落としたりしたときに情報が漏れるのではないか心配。</a:t>
            </a:r>
          </a:p>
        </p:txBody>
      </p:sp>
      <p:pic>
        <p:nvPicPr>
          <p:cNvPr id="33" name="Picture 2" descr="C:\Users\CS733492\AppData\Local\Microsoft\Windows\Temporary Internet Files\Content.IE5\5CO7EA8B\MC9004238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46" y="1331600"/>
            <a:ext cx="1530942" cy="18062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CS733492\AppData\Local\Microsoft\Windows\Temporary Internet Files\Content.IE5\VPQS6CDX\MC9004244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866" y="3268392"/>
            <a:ext cx="1961877" cy="1528765"/>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a:spLocks noChangeAspect="1"/>
          </p:cNvSpPr>
          <p:nvPr/>
        </p:nvSpPr>
        <p:spPr>
          <a:xfrm>
            <a:off x="8049344" y="4884363"/>
            <a:ext cx="1238164" cy="461665"/>
          </a:xfrm>
          <a:prstGeom prst="rect">
            <a:avLst/>
          </a:prstGeom>
          <a:noFill/>
        </p:spPr>
        <p:txBody>
          <a:bodyPr wrap="square" rtlCol="0">
            <a:spAutoFit/>
          </a:bodyPr>
          <a:lstStyle/>
          <a:p>
            <a:r>
              <a:rPr lang="ja-JP" altLang="en-US" sz="1200" b="1" dirty="0">
                <a:solidFill>
                  <a:prstClr val="black"/>
                </a:solidFill>
                <a:ea typeface="ＭＳ Ｐゴシック"/>
              </a:rPr>
              <a:t>個人番号カードの様式（案）</a:t>
            </a:r>
          </a:p>
        </p:txBody>
      </p:sp>
      <p:sp>
        <p:nvSpPr>
          <p:cNvPr id="36" name="テキスト ボックス 35"/>
          <p:cNvSpPr txBox="1">
            <a:spLocks noChangeAspect="1"/>
          </p:cNvSpPr>
          <p:nvPr/>
        </p:nvSpPr>
        <p:spPr>
          <a:xfrm>
            <a:off x="6029932" y="6237320"/>
            <a:ext cx="1083315" cy="461665"/>
          </a:xfrm>
          <a:prstGeom prst="rect">
            <a:avLst/>
          </a:prstGeom>
          <a:noFill/>
        </p:spPr>
        <p:txBody>
          <a:bodyPr wrap="square" rtlCol="0">
            <a:spAutoFit/>
          </a:bodyPr>
          <a:lstStyle/>
          <a:p>
            <a:pPr algn="l"/>
            <a:r>
              <a:rPr lang="ja-JP" altLang="en-US" sz="1200" dirty="0">
                <a:solidFill>
                  <a:prstClr val="black"/>
                </a:solidFill>
                <a:ea typeface="ＭＳ Ｐゴシック"/>
              </a:rPr>
              <a:t>（裏面）</a:t>
            </a:r>
            <a:endParaRPr lang="en-US" altLang="ja-JP" sz="1200" dirty="0">
              <a:solidFill>
                <a:prstClr val="black"/>
              </a:solidFill>
              <a:ea typeface="ＭＳ Ｐゴシック"/>
            </a:endParaRPr>
          </a:p>
          <a:p>
            <a:r>
              <a:rPr lang="ja-JP" altLang="en-US" sz="1200" dirty="0">
                <a:solidFill>
                  <a:prstClr val="black"/>
                </a:solidFill>
                <a:ea typeface="ＭＳ Ｐゴシック"/>
              </a:rPr>
              <a:t>　　　（表面）</a:t>
            </a:r>
          </a:p>
        </p:txBody>
      </p:sp>
      <p:sp>
        <p:nvSpPr>
          <p:cNvPr id="37" name="乗算記号 36"/>
          <p:cNvSpPr>
            <a:spLocks noChangeAspect="1"/>
          </p:cNvSpPr>
          <p:nvPr/>
        </p:nvSpPr>
        <p:spPr>
          <a:xfrm>
            <a:off x="344493" y="595944"/>
            <a:ext cx="11125235" cy="3045938"/>
          </a:xfrm>
          <a:prstGeom prst="mathMultiply">
            <a:avLst>
              <a:gd name="adj1" fmla="val 7329"/>
            </a:avLst>
          </a:prstGeom>
          <a:solidFill>
            <a:srgbClr val="FF0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pic>
        <p:nvPicPr>
          <p:cNvPr id="3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9109" y="4869167"/>
            <a:ext cx="2165561" cy="13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四角形吹き出し 38"/>
          <p:cNvSpPr>
            <a:spLocks noChangeAspect="1"/>
          </p:cNvSpPr>
          <p:nvPr/>
        </p:nvSpPr>
        <p:spPr>
          <a:xfrm>
            <a:off x="648722" y="4964129"/>
            <a:ext cx="4520302" cy="1712876"/>
          </a:xfrm>
          <a:prstGeom prst="wedgeRectCallout">
            <a:avLst>
              <a:gd name="adj1" fmla="val 65927"/>
              <a:gd name="adj2" fmla="val -23209"/>
            </a:avLst>
          </a:prstGeom>
          <a:ln/>
        </p:spPr>
        <p:style>
          <a:lnRef idx="1">
            <a:schemeClr val="accent4"/>
          </a:lnRef>
          <a:fillRef idx="2">
            <a:schemeClr val="accent4"/>
          </a:fillRef>
          <a:effectRef idx="1">
            <a:schemeClr val="accent4"/>
          </a:effectRef>
          <a:fontRef idx="minor">
            <a:schemeClr val="dk1"/>
          </a:fontRef>
        </p:style>
        <p:txBody>
          <a:bodyPr rtlCol="0" anchor="ctr"/>
          <a:lstStyle/>
          <a:p>
            <a:pPr marL="285747" indent="-285747">
              <a:buFont typeface="Wingdings" pitchFamily="2" charset="2"/>
              <a:buChar char="n"/>
            </a:pPr>
            <a:r>
              <a:rPr lang="ja-JP" altLang="en-US" sz="1600" dirty="0">
                <a:solidFill>
                  <a:prstClr val="black"/>
                </a:solidFill>
              </a:rPr>
              <a:t>個人番号カード（ＩＣチップ）に記録されるのは、①券面記載事項（氏名、住所、生年月日、性別、個人番号、本人の写真等）、②総務省令で定める事項（公的個人認証に係る</a:t>
            </a:r>
            <a:r>
              <a:rPr lang="en-US" altLang="ja-JP" sz="1600" dirty="0">
                <a:solidFill>
                  <a:prstClr val="black"/>
                </a:solidFill>
              </a:rPr>
              <a:t>『</a:t>
            </a:r>
            <a:r>
              <a:rPr lang="ja-JP" altLang="en-US" sz="1600" dirty="0">
                <a:solidFill>
                  <a:prstClr val="black"/>
                </a:solidFill>
              </a:rPr>
              <a:t>電子証明書</a:t>
            </a:r>
            <a:r>
              <a:rPr lang="en-US" altLang="ja-JP" sz="1600" dirty="0">
                <a:solidFill>
                  <a:prstClr val="black"/>
                </a:solidFill>
              </a:rPr>
              <a:t>』</a:t>
            </a:r>
            <a:r>
              <a:rPr lang="ja-JP" altLang="en-US" sz="1600" dirty="0">
                <a:solidFill>
                  <a:prstClr val="black"/>
                </a:solidFill>
              </a:rPr>
              <a:t>等）、③市町村が条例で定めた事項等、に限られる。</a:t>
            </a:r>
            <a:endParaRPr lang="en-US" altLang="ja-JP" sz="1600" dirty="0">
              <a:solidFill>
                <a:prstClr val="black"/>
              </a:solidFill>
            </a:endParaRPr>
          </a:p>
          <a:p>
            <a:pPr marL="285747" indent="-285747">
              <a:buFont typeface="Wingdings" pitchFamily="2" charset="2"/>
              <a:buChar char="n"/>
            </a:pPr>
            <a:r>
              <a:rPr lang="en-US" altLang="ja-JP" sz="1600" u="sng" dirty="0">
                <a:solidFill>
                  <a:srgbClr val="FF0000"/>
                </a:solidFill>
              </a:rPr>
              <a:t>『</a:t>
            </a:r>
            <a:r>
              <a:rPr lang="ja-JP" altLang="en-US" sz="1600" u="sng" dirty="0">
                <a:solidFill>
                  <a:srgbClr val="FF0000"/>
                </a:solidFill>
              </a:rPr>
              <a:t>地方税関係情報</a:t>
            </a:r>
            <a:r>
              <a:rPr lang="en-US" altLang="ja-JP" sz="1600" u="sng" dirty="0">
                <a:solidFill>
                  <a:srgbClr val="FF0000"/>
                </a:solidFill>
              </a:rPr>
              <a:t>』</a:t>
            </a:r>
            <a:r>
              <a:rPr lang="ja-JP" altLang="en-US" sz="1600" u="sng" dirty="0">
                <a:solidFill>
                  <a:srgbClr val="FF0000"/>
                </a:solidFill>
              </a:rPr>
              <a:t>や</a:t>
            </a:r>
            <a:r>
              <a:rPr lang="en-US" altLang="ja-JP" sz="1600" u="sng" dirty="0">
                <a:solidFill>
                  <a:srgbClr val="FF0000"/>
                </a:solidFill>
              </a:rPr>
              <a:t>『</a:t>
            </a:r>
            <a:r>
              <a:rPr lang="ja-JP" altLang="en-US" sz="1600" u="sng" dirty="0">
                <a:solidFill>
                  <a:srgbClr val="FF0000"/>
                </a:solidFill>
              </a:rPr>
              <a:t>年金給付関係情報</a:t>
            </a:r>
            <a:r>
              <a:rPr lang="en-US" altLang="ja-JP" sz="1600" u="sng" dirty="0">
                <a:solidFill>
                  <a:srgbClr val="FF0000"/>
                </a:solidFill>
              </a:rPr>
              <a:t>』</a:t>
            </a:r>
            <a:r>
              <a:rPr lang="ja-JP" altLang="en-US" sz="1600" u="sng" dirty="0">
                <a:solidFill>
                  <a:srgbClr val="FF0000"/>
                </a:solidFill>
              </a:rPr>
              <a:t>等の特定個人情報は記録されない。</a:t>
            </a:r>
          </a:p>
        </p:txBody>
      </p:sp>
      <p:sp>
        <p:nvSpPr>
          <p:cNvPr id="40" name="スライド番号プレースホルダー 11"/>
          <p:cNvSpPr>
            <a:spLocks noGrp="1"/>
          </p:cNvSpPr>
          <p:nvPr>
            <p:ph type="sldNum" sz="quarter" idx="12"/>
          </p:nvPr>
        </p:nvSpPr>
        <p:spPr>
          <a:xfrm>
            <a:off x="7741344" y="6477019"/>
            <a:ext cx="2133600" cy="365125"/>
          </a:xfrm>
        </p:spPr>
        <p:txBody>
          <a:bodyPr/>
          <a:lstStyle/>
          <a:p>
            <a:r>
              <a:rPr lang="en-US" altLang="ja-JP" sz="2800" dirty="0" smtClean="0">
                <a:solidFill>
                  <a:prstClr val="black"/>
                </a:solidFill>
              </a:rPr>
              <a:t>18</a:t>
            </a:r>
            <a:endParaRPr lang="ja-JP" altLang="en-US" sz="2800" dirty="0">
              <a:solidFill>
                <a:prstClr val="black"/>
              </a:solidFill>
            </a:endParaRPr>
          </a:p>
        </p:txBody>
      </p:sp>
    </p:spTree>
    <p:extLst>
      <p:ext uri="{BB962C8B-B14F-4D97-AF65-F5344CB8AC3E}">
        <p14:creationId xmlns:p14="http://schemas.microsoft.com/office/powerpoint/2010/main" val="373673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81000" y="4742821"/>
            <a:ext cx="9144000" cy="1308050"/>
          </a:xfrm>
          <a:prstGeom prst="rect">
            <a:avLst/>
          </a:prstGeom>
          <a:gradFill>
            <a:gsLst>
              <a:gs pos="0">
                <a:schemeClr val="bg1"/>
              </a:gs>
              <a:gs pos="48000">
                <a:schemeClr val="accent1">
                  <a:lumMod val="60000"/>
                  <a:lumOff val="40000"/>
                </a:schemeClr>
              </a:gs>
              <a:gs pos="98000">
                <a:schemeClr val="bg1"/>
              </a:gs>
            </a:gsLst>
            <a:lin ang="5400000" scaled="0"/>
          </a:gradFill>
        </p:spPr>
        <p:txBody>
          <a:bodyPr wrap="square" rtlCol="0">
            <a:spAutoFit/>
            <a:scene3d>
              <a:camera prst="orthographicFront"/>
              <a:lightRig rig="threePt" dir="t"/>
            </a:scene3d>
            <a:sp3d extrusionH="57150">
              <a:bevelT w="50800" h="38100" prst="riblet"/>
            </a:sp3d>
          </a:bodyPr>
          <a:lstStyle/>
          <a:p>
            <a:pPr>
              <a:spcBef>
                <a:spcPts val="18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マイナンバーは一生使うものです。</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18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大切にしてください。</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556072" y="6150114"/>
            <a:ext cx="8640960"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・番号が漏えいし、不正に使われるおそれがある場合</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を除き、マイナンバーは一生変更されません。</a:t>
            </a:r>
          </a:p>
        </p:txBody>
      </p:sp>
      <p:pic>
        <p:nvPicPr>
          <p:cNvPr id="18" name="図 1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7058694" y="3284986"/>
            <a:ext cx="2358802" cy="3312368"/>
          </a:xfrm>
          <a:prstGeom prst="rect">
            <a:avLst/>
          </a:prstGeom>
        </p:spPr>
      </p:pic>
      <p:sp>
        <p:nvSpPr>
          <p:cNvPr id="9" name="テキスト ボックス 8"/>
          <p:cNvSpPr txBox="1"/>
          <p:nvPr/>
        </p:nvSpPr>
        <p:spPr>
          <a:xfrm>
            <a:off x="560512" y="1700810"/>
            <a:ext cx="8927976" cy="2880320"/>
          </a:xfrm>
          <a:prstGeom prst="rect">
            <a:avLst/>
          </a:prstGeom>
          <a:noFill/>
        </p:spPr>
        <p:txBody>
          <a:bodyPr wrap="square" rtlCol="0">
            <a:no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・住民票を有する全ての方に１人１つの番号（</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桁）が通知されます。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1200"/>
              </a:spcBef>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・市区町村から、住民票の住所にマイナンバーの通知カードが送られます。</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住民票の住所と異なるところにお住まいの方は、注意してください。</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国外に滞在し、住民票のない方にはマイナンバーは付番されません。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帰国して住民票が作成される際にマイナンバーの指定や通知が行われます。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外国籍の方でも、中長期在留者、特別永住者などで住民票がある場合には、</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マイナンバーが付番されます。</a:t>
            </a:r>
          </a:p>
          <a:p>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・法人には、１法人１つの法人番号（</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桁）が指定され、</a:t>
            </a:r>
          </a:p>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どなたでも自由に使用できます。</a:t>
            </a:r>
          </a:p>
        </p:txBody>
      </p:sp>
      <p:grpSp>
        <p:nvGrpSpPr>
          <p:cNvPr id="2" name="グループ化 1"/>
          <p:cNvGrpSpPr/>
          <p:nvPr/>
        </p:nvGrpSpPr>
        <p:grpSpPr>
          <a:xfrm>
            <a:off x="381000" y="116633"/>
            <a:ext cx="9144000" cy="1386397"/>
            <a:chOff x="0" y="116632"/>
            <a:chExt cx="9144000" cy="1656183"/>
          </a:xfrm>
        </p:grpSpPr>
        <p:sp>
          <p:nvSpPr>
            <p:cNvPr id="5" name="テキスト ボックス 4"/>
            <p:cNvSpPr txBox="1"/>
            <p:nvPr/>
          </p:nvSpPr>
          <p:spPr>
            <a:xfrm>
              <a:off x="0" y="116632"/>
              <a:ext cx="9144000" cy="1656183"/>
            </a:xfrm>
            <a:prstGeom prst="rect">
              <a:avLst/>
            </a:prstGeom>
            <a:gradFill>
              <a:gsLst>
                <a:gs pos="2000">
                  <a:schemeClr val="bg1">
                    <a:lumMod val="81000"/>
                    <a:lumOff val="19000"/>
                  </a:schemeClr>
                </a:gs>
                <a:gs pos="53000">
                  <a:schemeClr val="accent1">
                    <a:alpha val="83000"/>
                    <a:lumMod val="56000"/>
                    <a:lumOff val="44000"/>
                  </a:schemeClr>
                </a:gs>
                <a:gs pos="98000">
                  <a:schemeClr val="bg1">
                    <a:lumMod val="83000"/>
                    <a:lumOff val="17000"/>
                  </a:schemeClr>
                </a:gs>
              </a:gsLst>
              <a:lin ang="5400000" scaled="0"/>
            </a:gradFill>
          </p:spPr>
          <p:txBody>
            <a:bodyPr wrap="square" rtlCol="0">
              <a:noAutofit/>
            </a:bodyPr>
            <a:lstStyle/>
            <a:p>
              <a:endPar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0" y="260648"/>
              <a:ext cx="9144000" cy="1440160"/>
            </a:xfrm>
            <a:prstGeom prst="rect">
              <a:avLst/>
            </a:prstGeom>
            <a:noFill/>
          </p:spPr>
          <p:txBody>
            <a:bodyPr wrap="square" rtlCol="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平成</a:t>
              </a:r>
              <a:r>
                <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27</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a:t>
              </a:r>
              <a:r>
                <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10</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月以降、国民の皆さま一人一人に</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1800"/>
                </a:spcBef>
              </a:pPr>
              <a:r>
                <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マイナンバー（個人番号）</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が、通知されます。</a:t>
              </a:r>
            </a:p>
          </p:txBody>
        </p:sp>
      </p:grpSp>
      <p:sp>
        <p:nvSpPr>
          <p:cNvPr id="10" name="スライド番号プレースホルダー 11"/>
          <p:cNvSpPr>
            <a:spLocks noGrp="1"/>
          </p:cNvSpPr>
          <p:nvPr>
            <p:ph type="sldNum" sz="quarter" idx="12"/>
          </p:nvPr>
        </p:nvSpPr>
        <p:spPr>
          <a:xfrm>
            <a:off x="7754044" y="6486358"/>
            <a:ext cx="2133600" cy="365125"/>
          </a:xfrm>
        </p:spPr>
        <p:txBody>
          <a:bodyPr/>
          <a:lstStyle/>
          <a:p>
            <a:r>
              <a:rPr lang="en-US" altLang="ja-JP" sz="2800" dirty="0" smtClean="0">
                <a:solidFill>
                  <a:prstClr val="black"/>
                </a:solidFill>
              </a:rPr>
              <a:t>1</a:t>
            </a:r>
            <a:endParaRPr lang="ja-JP" altLang="en-US" sz="2800" dirty="0">
              <a:solidFill>
                <a:prstClr val="black"/>
              </a:solidFill>
            </a:endParaRPr>
          </a:p>
        </p:txBody>
      </p:sp>
    </p:spTree>
    <p:extLst>
      <p:ext uri="{BB962C8B-B14F-4D97-AF65-F5344CB8AC3E}">
        <p14:creationId xmlns:p14="http://schemas.microsoft.com/office/powerpoint/2010/main" val="28431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4734" y="72008"/>
            <a:ext cx="9867000" cy="4046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auto">
              <a:spcBef>
                <a:spcPts val="0"/>
              </a:spcBef>
              <a:spcAft>
                <a:spcPts val="0"/>
              </a:spcAft>
            </a:pPr>
            <a:r>
              <a:rPr lang="ja-JP" altLang="en-US" sz="2200" dirty="0">
                <a:solidFill>
                  <a:prstClr val="black"/>
                </a:solidFill>
                <a:latin typeface="HGP創英角ｺﾞｼｯｸUB" pitchFamily="50" charset="-128"/>
                <a:ea typeface="HGP創英角ｺﾞｼｯｸUB" pitchFamily="50" charset="-128"/>
              </a:rPr>
              <a:t>個人番号カードに係る周知・広報用</a:t>
            </a:r>
            <a:r>
              <a:rPr lang="ja-JP" altLang="en-US" sz="2200" dirty="0" smtClean="0">
                <a:solidFill>
                  <a:prstClr val="black"/>
                </a:solidFill>
                <a:latin typeface="HGP創英角ｺﾞｼｯｸUB" pitchFamily="50" charset="-128"/>
                <a:ea typeface="HGP創英角ｺﾞｼｯｸUB" pitchFamily="50" charset="-128"/>
              </a:rPr>
              <a:t>ポスター及び</a:t>
            </a:r>
            <a:r>
              <a:rPr lang="ja-JP" altLang="en-US" sz="2200" dirty="0">
                <a:solidFill>
                  <a:prstClr val="black"/>
                </a:solidFill>
                <a:latin typeface="HGP創英角ｺﾞｼｯｸUB" pitchFamily="50" charset="-128"/>
                <a:ea typeface="HGP創英角ｺﾞｼｯｸUB" pitchFamily="50" charset="-128"/>
              </a:rPr>
              <a:t>リーフレット</a:t>
            </a:r>
          </a:p>
        </p:txBody>
      </p:sp>
      <p:pic>
        <p:nvPicPr>
          <p:cNvPr id="11" name="図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9370" y="596847"/>
            <a:ext cx="4067260" cy="6234713"/>
          </a:xfrm>
          <a:prstGeom prst="rect">
            <a:avLst/>
          </a:prstGeom>
          <a:ln>
            <a:solidFill>
              <a:srgbClr val="00B050"/>
            </a:solidFill>
          </a:ln>
        </p:spPr>
      </p:pic>
      <p:sp>
        <p:nvSpPr>
          <p:cNvPr id="10" name="スライド番号プレースホルダー 1"/>
          <p:cNvSpPr>
            <a:spLocks noGrp="1"/>
          </p:cNvSpPr>
          <p:nvPr>
            <p:ph type="sldNum" sz="quarter" idx="12"/>
          </p:nvPr>
        </p:nvSpPr>
        <p:spPr>
          <a:xfrm>
            <a:off x="7594600" y="6520263"/>
            <a:ext cx="2311400" cy="337741"/>
          </a:xfrm>
        </p:spPr>
        <p:txBody>
          <a:bodyPr vert="horz" lIns="91440" tIns="45720" rIns="91440" bIns="45720" rtlCol="0" anchor="ctr"/>
          <a:lstStyle/>
          <a:p>
            <a:fld id="{E45AF835-D32E-4184-8599-6A78A47F7F2C}" type="slidenum">
              <a:rPr lang="ja-JP" altLang="en-US" sz="2800" b="1">
                <a:solidFill>
                  <a:schemeClr val="tx1"/>
                </a:solidFill>
                <a:ea typeface="ＭＳ Ｐ明朝" panose="02020600040205080304" pitchFamily="18" charset="-128"/>
              </a:rPr>
              <a:pPr/>
              <a:t>19</a:t>
            </a:fld>
            <a:endParaRPr lang="ja-JP" altLang="en-US" sz="2800" b="1" dirty="0">
              <a:solidFill>
                <a:schemeClr val="tx1"/>
              </a:solidFill>
              <a:ea typeface="ＭＳ Ｐ明朝" panose="02020600040205080304" pitchFamily="18" charset="-128"/>
            </a:endParaRPr>
          </a:p>
        </p:txBody>
      </p:sp>
    </p:spTree>
    <p:extLst>
      <p:ext uri="{BB962C8B-B14F-4D97-AF65-F5344CB8AC3E}">
        <p14:creationId xmlns:p14="http://schemas.microsoft.com/office/powerpoint/2010/main" val="151912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3" cstate="print">
            <a:extLst>
              <a:ext uri="{28A0092B-C50C-407E-A947-70E740481C1C}">
                <a14:useLocalDpi xmlns:a14="http://schemas.microsoft.com/office/drawing/2010/main"/>
              </a:ext>
            </a:extLst>
          </a:blip>
          <a:srcRect t="-1" b="-396"/>
          <a:stretch/>
        </p:blipFill>
        <p:spPr>
          <a:xfrm rot="5400000">
            <a:off x="1806298" y="-1506186"/>
            <a:ext cx="6269704" cy="9882300"/>
          </a:xfrm>
          <a:prstGeom prst="rect">
            <a:avLst/>
          </a:prstGeom>
          <a:ln w="6350">
            <a:solidFill>
              <a:srgbClr val="00B050"/>
            </a:solidFill>
          </a:ln>
        </p:spPr>
      </p:pic>
      <p:sp>
        <p:nvSpPr>
          <p:cNvPr id="10" name="スライド番号プレースホルダー 1"/>
          <p:cNvSpPr>
            <a:spLocks noGrp="1"/>
          </p:cNvSpPr>
          <p:nvPr>
            <p:ph type="sldNum" sz="quarter" idx="12"/>
          </p:nvPr>
        </p:nvSpPr>
        <p:spPr>
          <a:xfrm>
            <a:off x="7594600" y="6520263"/>
            <a:ext cx="2311400" cy="337741"/>
          </a:xfrm>
        </p:spPr>
        <p:txBody>
          <a:bodyPr vert="horz" lIns="91440" tIns="45720" rIns="91440" bIns="45720" rtlCol="0" anchor="ctr"/>
          <a:lstStyle/>
          <a:p>
            <a:fld id="{E45AF835-D32E-4184-8599-6A78A47F7F2C}" type="slidenum">
              <a:rPr lang="ja-JP" altLang="en-US" sz="2800" b="1">
                <a:solidFill>
                  <a:schemeClr val="tx1"/>
                </a:solidFill>
                <a:ea typeface="ＭＳ Ｐ明朝" panose="02020600040205080304" pitchFamily="18" charset="-128"/>
              </a:rPr>
              <a:pPr/>
              <a:t>20</a:t>
            </a:fld>
            <a:endParaRPr lang="ja-JP" altLang="en-US" sz="2800" b="1" dirty="0">
              <a:solidFill>
                <a:schemeClr val="tx1"/>
              </a:solidFill>
              <a:ea typeface="ＭＳ Ｐ明朝" panose="02020600040205080304" pitchFamily="18" charset="-128"/>
            </a:endParaRPr>
          </a:p>
        </p:txBody>
      </p:sp>
    </p:spTree>
    <p:extLst>
      <p:ext uri="{BB962C8B-B14F-4D97-AF65-F5344CB8AC3E}">
        <p14:creationId xmlns:p14="http://schemas.microsoft.com/office/powerpoint/2010/main" val="715007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テキスト ボックス 6"/>
          <p:cNvSpPr txBox="1">
            <a:spLocks noChangeArrowheads="1"/>
          </p:cNvSpPr>
          <p:nvPr/>
        </p:nvSpPr>
        <p:spPr bwMode="auto">
          <a:xfrm>
            <a:off x="5619089" y="862458"/>
            <a:ext cx="954768" cy="5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62" dirty="0">
                <a:solidFill>
                  <a:prstClr val="black"/>
                </a:solidFill>
                <a:latin typeface="ＭＳ Ｐゴシック"/>
                <a:ea typeface="ＭＳ Ｐゴシック"/>
              </a:rPr>
              <a:t>2016</a:t>
            </a:r>
            <a:r>
              <a:rPr lang="ja-JP" altLang="en-US" sz="1662" dirty="0">
                <a:solidFill>
                  <a:prstClr val="black"/>
                </a:solidFill>
                <a:latin typeface="ＭＳ Ｐゴシック"/>
                <a:ea typeface="ＭＳ Ｐゴシック"/>
              </a:rPr>
              <a:t>年</a:t>
            </a:r>
            <a:endParaRPr lang="en-US" altLang="ja-JP" sz="1662" dirty="0">
              <a:solidFill>
                <a:prstClr val="black"/>
              </a:solidFill>
              <a:latin typeface="ＭＳ Ｐゴシック"/>
              <a:ea typeface="ＭＳ Ｐゴシック"/>
            </a:endParaRPr>
          </a:p>
          <a:p>
            <a:pPr algn="ctr" eaLnBrk="1" fontAlgn="base" hangingPunct="1">
              <a:spcBef>
                <a:spcPct val="0"/>
              </a:spcBef>
              <a:spcAft>
                <a:spcPct val="0"/>
              </a:spcAft>
            </a:pPr>
            <a:r>
              <a:rPr lang="en-US" altLang="ja-JP" sz="1477" dirty="0">
                <a:solidFill>
                  <a:prstClr val="black"/>
                </a:solidFill>
                <a:latin typeface="ＭＳ Ｐゴシック"/>
                <a:ea typeface="ＭＳ Ｐゴシック"/>
              </a:rPr>
              <a:t>(H28</a:t>
            </a:r>
            <a:r>
              <a:rPr lang="ja-JP" altLang="en-US" sz="1477" dirty="0">
                <a:solidFill>
                  <a:prstClr val="black"/>
                </a:solidFill>
                <a:latin typeface="ＭＳ Ｐゴシック"/>
                <a:ea typeface="ＭＳ Ｐゴシック"/>
              </a:rPr>
              <a:t>年</a:t>
            </a:r>
            <a:r>
              <a:rPr lang="en-US" altLang="ja-JP" sz="1477" dirty="0">
                <a:solidFill>
                  <a:prstClr val="black"/>
                </a:solidFill>
                <a:latin typeface="ＭＳ Ｐゴシック"/>
                <a:ea typeface="ＭＳ Ｐゴシック"/>
              </a:rPr>
              <a:t>)</a:t>
            </a:r>
            <a:endParaRPr lang="ja-JP" altLang="en-US" sz="1477" dirty="0">
              <a:solidFill>
                <a:prstClr val="black"/>
              </a:solidFill>
              <a:latin typeface="ＭＳ Ｐゴシック"/>
              <a:ea typeface="ＭＳ Ｐゴシック"/>
            </a:endParaRPr>
          </a:p>
        </p:txBody>
      </p:sp>
      <p:sp>
        <p:nvSpPr>
          <p:cNvPr id="2064" name="テキスト ボックス 2"/>
          <p:cNvSpPr txBox="1">
            <a:spLocks noChangeArrowheads="1"/>
          </p:cNvSpPr>
          <p:nvPr/>
        </p:nvSpPr>
        <p:spPr bwMode="auto">
          <a:xfrm>
            <a:off x="2074941" y="862458"/>
            <a:ext cx="953634" cy="5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62" dirty="0">
                <a:solidFill>
                  <a:prstClr val="black"/>
                </a:solidFill>
                <a:latin typeface="ＭＳ Ｐゴシック"/>
                <a:ea typeface="ＭＳ Ｐゴシック"/>
              </a:rPr>
              <a:t>2015</a:t>
            </a:r>
            <a:r>
              <a:rPr lang="ja-JP" altLang="en-US" sz="1662" dirty="0">
                <a:solidFill>
                  <a:prstClr val="black"/>
                </a:solidFill>
                <a:latin typeface="ＭＳ Ｐゴシック"/>
                <a:ea typeface="ＭＳ Ｐゴシック"/>
              </a:rPr>
              <a:t>年</a:t>
            </a:r>
            <a:endParaRPr lang="en-US" altLang="ja-JP" sz="1662" dirty="0">
              <a:solidFill>
                <a:prstClr val="black"/>
              </a:solidFill>
              <a:latin typeface="ＭＳ Ｐゴシック"/>
              <a:ea typeface="ＭＳ Ｐゴシック"/>
            </a:endParaRPr>
          </a:p>
          <a:p>
            <a:pPr algn="ctr" eaLnBrk="1" fontAlgn="base" hangingPunct="1">
              <a:spcBef>
                <a:spcPct val="0"/>
              </a:spcBef>
              <a:spcAft>
                <a:spcPct val="0"/>
              </a:spcAft>
            </a:pPr>
            <a:r>
              <a:rPr lang="en-US" altLang="ja-JP" sz="1477" dirty="0">
                <a:solidFill>
                  <a:prstClr val="black"/>
                </a:solidFill>
                <a:latin typeface="ＭＳ Ｐゴシック"/>
                <a:ea typeface="ＭＳ Ｐゴシック"/>
              </a:rPr>
              <a:t>(H27</a:t>
            </a:r>
            <a:r>
              <a:rPr lang="ja-JP" altLang="en-US" sz="1477" dirty="0">
                <a:solidFill>
                  <a:prstClr val="black"/>
                </a:solidFill>
                <a:latin typeface="ＭＳ Ｐゴシック"/>
                <a:ea typeface="ＭＳ Ｐゴシック"/>
              </a:rPr>
              <a:t>年</a:t>
            </a:r>
            <a:r>
              <a:rPr lang="en-US" altLang="ja-JP" sz="1477" dirty="0">
                <a:solidFill>
                  <a:prstClr val="black"/>
                </a:solidFill>
                <a:latin typeface="ＭＳ Ｐゴシック"/>
                <a:ea typeface="ＭＳ Ｐゴシック"/>
              </a:rPr>
              <a:t>)</a:t>
            </a:r>
            <a:endParaRPr lang="ja-JP" altLang="en-US" sz="1477" dirty="0">
              <a:solidFill>
                <a:prstClr val="black"/>
              </a:solidFill>
              <a:latin typeface="ＭＳ Ｐゴシック"/>
              <a:ea typeface="ＭＳ Ｐゴシック"/>
            </a:endParaRPr>
          </a:p>
        </p:txBody>
      </p:sp>
      <p:sp>
        <p:nvSpPr>
          <p:cNvPr id="2070" name="Line 16"/>
          <p:cNvSpPr>
            <a:spLocks noChangeShapeType="1"/>
          </p:cNvSpPr>
          <p:nvPr/>
        </p:nvSpPr>
        <p:spPr bwMode="auto">
          <a:xfrm flipV="1">
            <a:off x="381000" y="1453880"/>
            <a:ext cx="9144000" cy="62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60282" tIns="30141" rIns="60282" bIns="30141"/>
          <a:lstStyle/>
          <a:p>
            <a:pPr algn="ctr" fontAlgn="base">
              <a:spcBef>
                <a:spcPct val="0"/>
              </a:spcBef>
              <a:spcAft>
                <a:spcPct val="0"/>
              </a:spcAft>
            </a:pPr>
            <a:endParaRPr lang="ja-JP" altLang="en-US" sz="3969">
              <a:solidFill>
                <a:prstClr val="black"/>
              </a:solidFill>
              <a:latin typeface="Arial" charset="0"/>
            </a:endParaRPr>
          </a:p>
        </p:txBody>
      </p:sp>
      <p:sp>
        <p:nvSpPr>
          <p:cNvPr id="2071" name="Rectangle 26"/>
          <p:cNvSpPr>
            <a:spLocks noChangeArrowheads="1"/>
          </p:cNvSpPr>
          <p:nvPr/>
        </p:nvSpPr>
        <p:spPr bwMode="auto">
          <a:xfrm>
            <a:off x="381001" y="1469574"/>
            <a:ext cx="716802" cy="1907359"/>
          </a:xfrm>
          <a:prstGeom prst="rect">
            <a:avLst/>
          </a:prstGeom>
          <a:solidFill>
            <a:srgbClr val="FFFF66">
              <a:alpha val="49804"/>
            </a:srgbClr>
          </a:solidFill>
          <a:ln>
            <a:noFill/>
          </a:ln>
          <a:extLst/>
        </p:spPr>
        <p:txBody>
          <a:bodyPr vert="eaVert" wrap="none" lIns="84396" tIns="42198" rIns="84396" bIns="42198" anchor="ctr"/>
          <a:lstStyle/>
          <a:p>
            <a:pPr algn="ctr" defTabSz="843563" fontAlgn="base">
              <a:spcBef>
                <a:spcPct val="0"/>
              </a:spcBef>
              <a:spcAft>
                <a:spcPct val="0"/>
              </a:spcAft>
            </a:pPr>
            <a:r>
              <a:rPr lang="ja-JP" altLang="en-US" sz="2954" b="1" dirty="0">
                <a:solidFill>
                  <a:prstClr val="black"/>
                </a:solidFill>
                <a:latin typeface="Arial" charset="0"/>
              </a:rPr>
              <a:t>制度</a:t>
            </a:r>
            <a:endParaRPr lang="en-US" altLang="ja-JP" sz="2954" b="1" dirty="0">
              <a:solidFill>
                <a:prstClr val="black"/>
              </a:solidFill>
              <a:latin typeface="Arial" charset="0"/>
            </a:endParaRPr>
          </a:p>
        </p:txBody>
      </p:sp>
      <p:sp>
        <p:nvSpPr>
          <p:cNvPr id="2099" name="テキスト ボックス 2"/>
          <p:cNvSpPr txBox="1">
            <a:spLocks noChangeArrowheads="1"/>
          </p:cNvSpPr>
          <p:nvPr/>
        </p:nvSpPr>
        <p:spPr bwMode="auto">
          <a:xfrm>
            <a:off x="7426111" y="862458"/>
            <a:ext cx="953634" cy="56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96" tIns="42198" rIns="84396" bIns="42198">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62" dirty="0">
                <a:solidFill>
                  <a:prstClr val="black"/>
                </a:solidFill>
                <a:latin typeface="ＭＳ Ｐゴシック"/>
                <a:ea typeface="ＭＳ Ｐゴシック"/>
              </a:rPr>
              <a:t>2017</a:t>
            </a:r>
            <a:r>
              <a:rPr lang="ja-JP" altLang="en-US" sz="1662" dirty="0">
                <a:solidFill>
                  <a:prstClr val="black"/>
                </a:solidFill>
                <a:latin typeface="ＭＳ Ｐゴシック"/>
                <a:ea typeface="ＭＳ Ｐゴシック"/>
              </a:rPr>
              <a:t>年</a:t>
            </a:r>
            <a:endParaRPr lang="en-US" altLang="ja-JP" sz="1662" dirty="0">
              <a:solidFill>
                <a:prstClr val="black"/>
              </a:solidFill>
              <a:latin typeface="ＭＳ Ｐゴシック"/>
              <a:ea typeface="ＭＳ Ｐゴシック"/>
            </a:endParaRPr>
          </a:p>
          <a:p>
            <a:pPr algn="ctr" eaLnBrk="1" fontAlgn="base" hangingPunct="1">
              <a:spcBef>
                <a:spcPct val="0"/>
              </a:spcBef>
              <a:spcAft>
                <a:spcPct val="0"/>
              </a:spcAft>
            </a:pPr>
            <a:r>
              <a:rPr lang="en-US" altLang="ja-JP" sz="1477" dirty="0">
                <a:solidFill>
                  <a:prstClr val="black"/>
                </a:solidFill>
                <a:latin typeface="ＭＳ Ｐゴシック"/>
                <a:ea typeface="ＭＳ Ｐゴシック"/>
              </a:rPr>
              <a:t>(H29</a:t>
            </a:r>
            <a:r>
              <a:rPr lang="ja-JP" altLang="en-US" sz="1477" dirty="0">
                <a:solidFill>
                  <a:prstClr val="black"/>
                </a:solidFill>
                <a:latin typeface="ＭＳ Ｐゴシック"/>
                <a:ea typeface="ＭＳ Ｐゴシック"/>
              </a:rPr>
              <a:t>年</a:t>
            </a:r>
            <a:r>
              <a:rPr lang="en-US" altLang="ja-JP" sz="1477" dirty="0">
                <a:solidFill>
                  <a:prstClr val="black"/>
                </a:solidFill>
                <a:latin typeface="ＭＳ Ｐゴシック"/>
                <a:ea typeface="ＭＳ Ｐゴシック"/>
              </a:rPr>
              <a:t>)</a:t>
            </a:r>
            <a:endParaRPr lang="ja-JP" altLang="en-US" sz="1477" dirty="0">
              <a:solidFill>
                <a:prstClr val="black"/>
              </a:solidFill>
              <a:latin typeface="ＭＳ Ｐゴシック"/>
              <a:ea typeface="ＭＳ Ｐゴシック"/>
            </a:endParaRPr>
          </a:p>
        </p:txBody>
      </p:sp>
      <p:sp>
        <p:nvSpPr>
          <p:cNvPr id="2119" name="AutoShape 21"/>
          <p:cNvSpPr>
            <a:spLocks noChangeArrowheads="1"/>
          </p:cNvSpPr>
          <p:nvPr/>
        </p:nvSpPr>
        <p:spPr bwMode="auto">
          <a:xfrm>
            <a:off x="6040525" y="1508158"/>
            <a:ext cx="3474000" cy="432000"/>
          </a:xfrm>
          <a:prstGeom prst="homePlate">
            <a:avLst>
              <a:gd name="adj" fmla="val 50803"/>
            </a:avLst>
          </a:prstGeom>
          <a:gradFill rotWithShape="1">
            <a:gsLst>
              <a:gs pos="0">
                <a:srgbClr val="FFFFFF"/>
              </a:gs>
              <a:gs pos="100000">
                <a:srgbClr val="FFFF99"/>
              </a:gs>
            </a:gsLst>
            <a:lin ang="0" scaled="1"/>
          </a:gra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r>
              <a:rPr lang="ja-JP" altLang="en-US" sz="2215" b="1" dirty="0">
                <a:solidFill>
                  <a:prstClr val="black"/>
                </a:solidFill>
                <a:latin typeface="Arial" charset="0"/>
              </a:rPr>
              <a:t>個人番号カードの交付</a:t>
            </a:r>
            <a:endParaRPr lang="en-US" altLang="ja-JP" sz="2215" b="1" dirty="0">
              <a:solidFill>
                <a:prstClr val="black"/>
              </a:solidFill>
              <a:latin typeface="Arial" charset="0"/>
            </a:endParaRPr>
          </a:p>
        </p:txBody>
      </p:sp>
      <p:sp>
        <p:nvSpPr>
          <p:cNvPr id="64" name="テキスト ボックス 6"/>
          <p:cNvSpPr txBox="1">
            <a:spLocks noChangeArrowheads="1"/>
          </p:cNvSpPr>
          <p:nvPr/>
        </p:nvSpPr>
        <p:spPr bwMode="auto">
          <a:xfrm>
            <a:off x="4433009" y="1133434"/>
            <a:ext cx="667653" cy="28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396" tIns="42198" rIns="84396" bIns="42198">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292" dirty="0">
                <a:solidFill>
                  <a:prstClr val="black"/>
                </a:solidFill>
                <a:latin typeface="ＭＳ Ｐゴシック"/>
                <a:ea typeface="ＭＳ Ｐゴシック"/>
              </a:rPr>
              <a:t>(10</a:t>
            </a:r>
            <a:r>
              <a:rPr lang="ja-JP" altLang="en-US" sz="1292" dirty="0">
                <a:solidFill>
                  <a:prstClr val="black"/>
                </a:solidFill>
                <a:latin typeface="ＭＳ Ｐゴシック"/>
                <a:ea typeface="ＭＳ Ｐゴシック"/>
              </a:rPr>
              <a:t>月</a:t>
            </a:r>
            <a:r>
              <a:rPr lang="en-US" altLang="ja-JP" sz="1292" dirty="0">
                <a:solidFill>
                  <a:prstClr val="black"/>
                </a:solidFill>
                <a:latin typeface="ＭＳ Ｐゴシック"/>
                <a:ea typeface="ＭＳ Ｐゴシック"/>
              </a:rPr>
              <a:t>)</a:t>
            </a:r>
            <a:endParaRPr lang="ja-JP" altLang="en-US" sz="1846" dirty="0">
              <a:solidFill>
                <a:prstClr val="black"/>
              </a:solidFill>
              <a:latin typeface="ＭＳ Ｐゴシック"/>
              <a:ea typeface="ＭＳ Ｐゴシック"/>
            </a:endParaRPr>
          </a:p>
        </p:txBody>
      </p:sp>
      <p:sp>
        <p:nvSpPr>
          <p:cNvPr id="2053" name="Line 18"/>
          <p:cNvSpPr>
            <a:spLocks noChangeShapeType="1"/>
          </p:cNvSpPr>
          <p:nvPr/>
        </p:nvSpPr>
        <p:spPr bwMode="auto">
          <a:xfrm flipH="1">
            <a:off x="6033120" y="1453879"/>
            <a:ext cx="0" cy="51876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0282" tIns="30141" rIns="60282" bIns="30141" anchor="ctr"/>
          <a:lstStyle/>
          <a:p>
            <a:pPr algn="ctr" fontAlgn="base">
              <a:spcBef>
                <a:spcPct val="0"/>
              </a:spcBef>
              <a:spcAft>
                <a:spcPct val="0"/>
              </a:spcAft>
            </a:pPr>
            <a:endParaRPr lang="ja-JP" altLang="en-US" sz="3969">
              <a:solidFill>
                <a:prstClr val="black"/>
              </a:solidFill>
              <a:latin typeface="Arial" charset="0"/>
            </a:endParaRPr>
          </a:p>
        </p:txBody>
      </p:sp>
      <p:sp>
        <p:nvSpPr>
          <p:cNvPr id="2055" name="Line 14"/>
          <p:cNvSpPr>
            <a:spLocks noChangeShapeType="1"/>
          </p:cNvSpPr>
          <p:nvPr/>
        </p:nvSpPr>
        <p:spPr bwMode="auto">
          <a:xfrm>
            <a:off x="1097802" y="1469572"/>
            <a:ext cx="0" cy="518666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0282" tIns="30141" rIns="60282" bIns="30141" anchor="ctr"/>
          <a:lstStyle/>
          <a:p>
            <a:pPr algn="ctr" fontAlgn="base">
              <a:spcBef>
                <a:spcPct val="0"/>
              </a:spcBef>
              <a:spcAft>
                <a:spcPct val="0"/>
              </a:spcAft>
            </a:pPr>
            <a:endParaRPr lang="ja-JP" altLang="en-US" sz="3969">
              <a:solidFill>
                <a:prstClr val="black"/>
              </a:solidFill>
              <a:latin typeface="Arial" charset="0"/>
            </a:endParaRPr>
          </a:p>
        </p:txBody>
      </p:sp>
      <p:sp>
        <p:nvSpPr>
          <p:cNvPr id="26" name="AutoShape 21"/>
          <p:cNvSpPr>
            <a:spLocks noChangeArrowheads="1"/>
          </p:cNvSpPr>
          <p:nvPr/>
        </p:nvSpPr>
        <p:spPr bwMode="auto">
          <a:xfrm>
            <a:off x="6040525" y="1940158"/>
            <a:ext cx="3474000" cy="857331"/>
          </a:xfrm>
          <a:prstGeom prst="homePlate">
            <a:avLst>
              <a:gd name="adj" fmla="val 25394"/>
            </a:avLst>
          </a:prstGeom>
          <a:gradFill rotWithShape="1">
            <a:gsLst>
              <a:gs pos="0">
                <a:srgbClr val="FFFFFF"/>
              </a:gs>
              <a:gs pos="100000">
                <a:srgbClr val="FFFF99"/>
              </a:gs>
            </a:gsLst>
            <a:lin ang="0" scaled="1"/>
          </a:gra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r>
              <a:rPr lang="ja-JP" altLang="en-US" sz="2215" b="1" dirty="0">
                <a:solidFill>
                  <a:prstClr val="black"/>
                </a:solidFill>
                <a:latin typeface="Arial" charset="0"/>
              </a:rPr>
              <a:t>個人番号の利用開始</a:t>
            </a:r>
            <a:endParaRPr lang="en-US" altLang="ja-JP" sz="2215" b="1" dirty="0">
              <a:solidFill>
                <a:prstClr val="black"/>
              </a:solidFill>
              <a:latin typeface="Arial" charset="0"/>
            </a:endParaRPr>
          </a:p>
        </p:txBody>
      </p:sp>
      <p:cxnSp>
        <p:nvCxnSpPr>
          <p:cNvPr id="3" name="直線コネクタ 2"/>
          <p:cNvCxnSpPr/>
          <p:nvPr/>
        </p:nvCxnSpPr>
        <p:spPr>
          <a:xfrm flipV="1">
            <a:off x="381000" y="3399151"/>
            <a:ext cx="9153138" cy="41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6"/>
          <p:cNvSpPr>
            <a:spLocks noChangeArrowheads="1"/>
          </p:cNvSpPr>
          <p:nvPr/>
        </p:nvSpPr>
        <p:spPr bwMode="auto">
          <a:xfrm>
            <a:off x="379178" y="3431276"/>
            <a:ext cx="716802" cy="3162957"/>
          </a:xfrm>
          <a:prstGeom prst="rect">
            <a:avLst/>
          </a:prstGeom>
          <a:solidFill>
            <a:srgbClr val="99FF33">
              <a:alpha val="49804"/>
            </a:srgbClr>
          </a:solidFill>
          <a:ln>
            <a:noFill/>
          </a:ln>
          <a:extLst/>
        </p:spPr>
        <p:txBody>
          <a:bodyPr vert="eaVert" wrap="none" lIns="84396" tIns="42198" rIns="84396" bIns="42198" anchor="ctr"/>
          <a:lstStyle/>
          <a:p>
            <a:pPr algn="ctr" defTabSz="843563" fontAlgn="base">
              <a:spcBef>
                <a:spcPct val="0"/>
              </a:spcBef>
              <a:spcAft>
                <a:spcPct val="0"/>
              </a:spcAft>
            </a:pPr>
            <a:r>
              <a:rPr lang="ja-JP" altLang="en-US" sz="2954" b="1" dirty="0">
                <a:solidFill>
                  <a:prstClr val="black"/>
                </a:solidFill>
                <a:latin typeface="Arial" charset="0"/>
              </a:rPr>
              <a:t>事</a:t>
            </a:r>
            <a:r>
              <a:rPr lang="ja-JP" altLang="en-US" sz="2954" b="1" dirty="0" smtClean="0">
                <a:solidFill>
                  <a:prstClr val="black"/>
                </a:solidFill>
                <a:latin typeface="Arial" charset="0"/>
              </a:rPr>
              <a:t>業者等の</a:t>
            </a:r>
            <a:r>
              <a:rPr lang="ja-JP" altLang="en-US" sz="2954" b="1" dirty="0">
                <a:solidFill>
                  <a:prstClr val="black"/>
                </a:solidFill>
                <a:latin typeface="Arial" charset="0"/>
              </a:rPr>
              <a:t>対応</a:t>
            </a:r>
            <a:endParaRPr lang="en-US" altLang="ja-JP" sz="2954" b="1" dirty="0">
              <a:solidFill>
                <a:prstClr val="black"/>
              </a:solidFill>
              <a:latin typeface="Arial" charset="0"/>
            </a:endParaRPr>
          </a:p>
        </p:txBody>
      </p:sp>
      <p:sp>
        <p:nvSpPr>
          <p:cNvPr id="30" name="AutoShape 21"/>
          <p:cNvSpPr>
            <a:spLocks noChangeArrowheads="1"/>
          </p:cNvSpPr>
          <p:nvPr/>
        </p:nvSpPr>
        <p:spPr bwMode="auto">
          <a:xfrm>
            <a:off x="6034350" y="4382639"/>
            <a:ext cx="3474000" cy="1681663"/>
          </a:xfrm>
          <a:prstGeom prst="homePlate">
            <a:avLst>
              <a:gd name="adj" fmla="val 13175"/>
            </a:avLst>
          </a:prstGeom>
          <a:solidFill>
            <a:srgbClr val="99FF33">
              <a:alpha val="50000"/>
            </a:srgbClr>
          </a:soli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r>
              <a:rPr lang="ja-JP" altLang="en-US" sz="2215" b="1" dirty="0">
                <a:solidFill>
                  <a:prstClr val="black"/>
                </a:solidFill>
                <a:latin typeface="Arial" charset="0"/>
              </a:rPr>
              <a:t>申請書・申告書・調書等</a:t>
            </a:r>
            <a:endParaRPr lang="en-US" altLang="ja-JP" sz="2215" b="1" dirty="0">
              <a:solidFill>
                <a:prstClr val="black"/>
              </a:solidFill>
              <a:latin typeface="Arial" charset="0"/>
            </a:endParaRPr>
          </a:p>
          <a:p>
            <a:pPr algn="ctr" defTabSz="843563" fontAlgn="base">
              <a:spcBef>
                <a:spcPct val="0"/>
              </a:spcBef>
              <a:spcAft>
                <a:spcPct val="0"/>
              </a:spcAft>
            </a:pPr>
            <a:r>
              <a:rPr lang="ja-JP" altLang="en-US" sz="2215" b="1" dirty="0">
                <a:solidFill>
                  <a:prstClr val="black"/>
                </a:solidFill>
                <a:latin typeface="Arial" charset="0"/>
              </a:rPr>
              <a:t>順次番号記載開始</a:t>
            </a:r>
            <a:endParaRPr lang="en-US" altLang="ja-JP" sz="2215" b="1" dirty="0">
              <a:solidFill>
                <a:prstClr val="black"/>
              </a:solidFill>
              <a:latin typeface="Arial" charset="0"/>
            </a:endParaRPr>
          </a:p>
          <a:p>
            <a:pPr algn="ctr" defTabSz="843563" fontAlgn="base">
              <a:spcBef>
                <a:spcPct val="0"/>
              </a:spcBef>
              <a:spcAft>
                <a:spcPct val="0"/>
              </a:spcAft>
            </a:pPr>
            <a:r>
              <a:rPr lang="ja-JP" altLang="en-US" sz="1662" dirty="0">
                <a:solidFill>
                  <a:prstClr val="black"/>
                </a:solidFill>
                <a:latin typeface="Arial" charset="0"/>
              </a:rPr>
              <a:t>（</a:t>
            </a:r>
            <a:r>
              <a:rPr lang="en-US" altLang="ja-JP" sz="1662" dirty="0">
                <a:solidFill>
                  <a:prstClr val="black"/>
                </a:solidFill>
                <a:latin typeface="Arial" charset="0"/>
              </a:rPr>
              <a:t>※</a:t>
            </a:r>
            <a:r>
              <a:rPr lang="ja-JP" altLang="en-US" sz="1662" dirty="0">
                <a:solidFill>
                  <a:prstClr val="black"/>
                </a:solidFill>
                <a:latin typeface="Arial" charset="0"/>
              </a:rPr>
              <a:t>厚生年金・健康保険は、</a:t>
            </a:r>
            <a:endParaRPr lang="en-US" altLang="ja-JP" sz="1662" dirty="0">
              <a:solidFill>
                <a:prstClr val="black"/>
              </a:solidFill>
              <a:latin typeface="Arial" charset="0"/>
            </a:endParaRPr>
          </a:p>
          <a:p>
            <a:pPr algn="ctr" defTabSz="843563" fontAlgn="base">
              <a:spcBef>
                <a:spcPct val="0"/>
              </a:spcBef>
              <a:spcAft>
                <a:spcPct val="0"/>
              </a:spcAft>
            </a:pPr>
            <a:r>
              <a:rPr lang="ja-JP" altLang="en-US" sz="1662" dirty="0">
                <a:solidFill>
                  <a:prstClr val="black"/>
                </a:solidFill>
                <a:latin typeface="Arial" charset="0"/>
              </a:rPr>
              <a:t>平成２９年１月～）</a:t>
            </a:r>
            <a:endParaRPr lang="en-US" altLang="ja-JP" sz="1662" dirty="0">
              <a:solidFill>
                <a:prstClr val="black"/>
              </a:solidFill>
              <a:latin typeface="Arial" charset="0"/>
            </a:endParaRPr>
          </a:p>
        </p:txBody>
      </p:sp>
      <p:sp>
        <p:nvSpPr>
          <p:cNvPr id="33" name="AutoShape 21"/>
          <p:cNvSpPr>
            <a:spLocks noChangeArrowheads="1"/>
          </p:cNvSpPr>
          <p:nvPr/>
        </p:nvSpPr>
        <p:spPr bwMode="auto">
          <a:xfrm>
            <a:off x="4903614" y="3431274"/>
            <a:ext cx="4610912" cy="929242"/>
          </a:xfrm>
          <a:prstGeom prst="homePlate">
            <a:avLst>
              <a:gd name="adj" fmla="val 24568"/>
            </a:avLst>
          </a:prstGeom>
          <a:solidFill>
            <a:srgbClr val="99FF33">
              <a:alpha val="50000"/>
            </a:srgbClr>
          </a:soli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r>
              <a:rPr lang="ja-JP" altLang="en-US" sz="2215" b="1" dirty="0" smtClean="0">
                <a:solidFill>
                  <a:prstClr val="black"/>
                </a:solidFill>
                <a:latin typeface="Arial" charset="0"/>
              </a:rPr>
              <a:t>個人</a:t>
            </a:r>
            <a:r>
              <a:rPr lang="ja-JP" altLang="en-US" sz="2215" b="1" dirty="0">
                <a:solidFill>
                  <a:prstClr val="black"/>
                </a:solidFill>
                <a:latin typeface="Arial" charset="0"/>
              </a:rPr>
              <a:t>番号カード</a:t>
            </a:r>
            <a:endParaRPr lang="en-US" altLang="ja-JP" sz="2215" b="1" dirty="0">
              <a:solidFill>
                <a:prstClr val="black"/>
              </a:solidFill>
              <a:latin typeface="Arial" charset="0"/>
            </a:endParaRPr>
          </a:p>
          <a:p>
            <a:pPr algn="ctr" defTabSz="843563" fontAlgn="base">
              <a:spcBef>
                <a:spcPct val="0"/>
              </a:spcBef>
              <a:spcAft>
                <a:spcPct val="0"/>
              </a:spcAft>
            </a:pPr>
            <a:r>
              <a:rPr lang="ja-JP" altLang="en-US" sz="2215" b="1" dirty="0">
                <a:solidFill>
                  <a:prstClr val="black"/>
                </a:solidFill>
                <a:latin typeface="Arial" charset="0"/>
              </a:rPr>
              <a:t>交付申請取りまとめが可能</a:t>
            </a:r>
            <a:endParaRPr lang="en-US" altLang="ja-JP" sz="2215" b="1" dirty="0">
              <a:solidFill>
                <a:prstClr val="black"/>
              </a:solidFill>
              <a:latin typeface="Arial" charset="0"/>
            </a:endParaRPr>
          </a:p>
        </p:txBody>
      </p:sp>
      <p:sp>
        <p:nvSpPr>
          <p:cNvPr id="31" name="AutoShape 21"/>
          <p:cNvSpPr>
            <a:spLocks noChangeArrowheads="1"/>
          </p:cNvSpPr>
          <p:nvPr/>
        </p:nvSpPr>
        <p:spPr bwMode="auto">
          <a:xfrm>
            <a:off x="4903614" y="4382441"/>
            <a:ext cx="1122103" cy="1681861"/>
          </a:xfrm>
          <a:prstGeom prst="homePlate">
            <a:avLst>
              <a:gd name="adj" fmla="val 20131"/>
            </a:avLst>
          </a:prstGeom>
          <a:solidFill>
            <a:srgbClr val="FFC000">
              <a:alpha val="49804"/>
            </a:srgbClr>
          </a:solidFill>
          <a:ln>
            <a:solidFill>
              <a:schemeClr val="tx1"/>
            </a:solidFill>
          </a:ln>
        </p:spPr>
        <p:txBody>
          <a:bodyPr vert="eaVert" wrap="none" lIns="84396" tIns="42198" rIns="84396" bIns="42198" anchor="ctr"/>
          <a:lstStyle/>
          <a:p>
            <a:pPr algn="ctr" defTabSz="843563" fontAlgn="base">
              <a:spcBef>
                <a:spcPct val="0"/>
              </a:spcBef>
              <a:spcAft>
                <a:spcPct val="0"/>
              </a:spcAft>
            </a:pPr>
            <a:endParaRPr lang="en-US" altLang="ja-JP" sz="3323" b="1" dirty="0">
              <a:solidFill>
                <a:prstClr val="black"/>
              </a:solidFill>
              <a:latin typeface="Arial" charset="0"/>
            </a:endParaRPr>
          </a:p>
        </p:txBody>
      </p:sp>
      <p:sp>
        <p:nvSpPr>
          <p:cNvPr id="34" name="AutoShape 21"/>
          <p:cNvSpPr>
            <a:spLocks noChangeArrowheads="1"/>
          </p:cNvSpPr>
          <p:nvPr/>
        </p:nvSpPr>
        <p:spPr bwMode="auto">
          <a:xfrm>
            <a:off x="7882325" y="2797490"/>
            <a:ext cx="1632200" cy="559503"/>
          </a:xfrm>
          <a:prstGeom prst="homePlate">
            <a:avLst>
              <a:gd name="adj" fmla="val 38408"/>
            </a:avLst>
          </a:prstGeom>
          <a:solidFill>
            <a:schemeClr val="accent4">
              <a:lumMod val="20000"/>
              <a:lumOff val="80000"/>
            </a:schemeClr>
          </a:solidFill>
          <a:ln w="95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Bef>
                <a:spcPct val="0"/>
              </a:spcBef>
              <a:spcAft>
                <a:spcPct val="0"/>
              </a:spcAft>
            </a:pPr>
            <a:r>
              <a:rPr lang="ja-JP" altLang="en-US" sz="1600" b="1" dirty="0" smtClean="0">
                <a:solidFill>
                  <a:srgbClr val="C0504D">
                    <a:lumMod val="75000"/>
                  </a:srgbClr>
                </a:solidFill>
              </a:rPr>
              <a:t>マイナポータル</a:t>
            </a:r>
            <a:endParaRPr lang="en-US" altLang="ja-JP" sz="1600" b="1" dirty="0">
              <a:solidFill>
                <a:srgbClr val="C0504D">
                  <a:lumMod val="75000"/>
                </a:srgbClr>
              </a:solidFill>
            </a:endParaRPr>
          </a:p>
          <a:p>
            <a:pPr algn="ctr">
              <a:spcBef>
                <a:spcPct val="0"/>
              </a:spcBef>
              <a:spcAft>
                <a:spcPct val="0"/>
              </a:spcAft>
            </a:pPr>
            <a:r>
              <a:rPr lang="ja-JP" altLang="en-US" sz="1846" b="1" dirty="0">
                <a:solidFill>
                  <a:srgbClr val="C0504D">
                    <a:lumMod val="75000"/>
                  </a:srgbClr>
                </a:solidFill>
              </a:rPr>
              <a:t>運用開始</a:t>
            </a:r>
            <a:endParaRPr lang="en-US" altLang="ja-JP" sz="1846" b="1" dirty="0">
              <a:solidFill>
                <a:srgbClr val="C0504D">
                  <a:lumMod val="75000"/>
                </a:srgbClr>
              </a:solidFill>
            </a:endParaRPr>
          </a:p>
        </p:txBody>
      </p:sp>
      <p:sp>
        <p:nvSpPr>
          <p:cNvPr id="2054" name="Line 17"/>
          <p:cNvSpPr>
            <a:spLocks noChangeShapeType="1"/>
          </p:cNvSpPr>
          <p:nvPr/>
        </p:nvSpPr>
        <p:spPr bwMode="auto">
          <a:xfrm>
            <a:off x="4186634" y="1469572"/>
            <a:ext cx="0" cy="5185828"/>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0282" tIns="30141" rIns="60282" bIns="30141" anchor="ctr"/>
          <a:lstStyle/>
          <a:p>
            <a:pPr algn="ctr" fontAlgn="base">
              <a:spcBef>
                <a:spcPct val="0"/>
              </a:spcBef>
              <a:spcAft>
                <a:spcPct val="0"/>
              </a:spcAft>
            </a:pPr>
            <a:endParaRPr lang="ja-JP" altLang="en-US" sz="3969">
              <a:solidFill>
                <a:prstClr val="black"/>
              </a:solidFill>
              <a:latin typeface="Arial" charset="0"/>
            </a:endParaRPr>
          </a:p>
        </p:txBody>
      </p:sp>
      <p:sp>
        <p:nvSpPr>
          <p:cNvPr id="2073" name="Line 15"/>
          <p:cNvSpPr>
            <a:spLocks noChangeShapeType="1"/>
          </p:cNvSpPr>
          <p:nvPr/>
        </p:nvSpPr>
        <p:spPr bwMode="auto">
          <a:xfrm>
            <a:off x="2454454" y="1469572"/>
            <a:ext cx="0" cy="518666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0282" tIns="30141" rIns="60282" bIns="30141" anchor="ctr"/>
          <a:lstStyle/>
          <a:p>
            <a:pPr algn="ctr" fontAlgn="base">
              <a:spcBef>
                <a:spcPct val="0"/>
              </a:spcBef>
              <a:spcAft>
                <a:spcPct val="0"/>
              </a:spcAft>
            </a:pPr>
            <a:endParaRPr lang="ja-JP" altLang="en-US" sz="3969">
              <a:solidFill>
                <a:prstClr val="black"/>
              </a:solidFill>
              <a:latin typeface="Arial" charset="0"/>
            </a:endParaRPr>
          </a:p>
        </p:txBody>
      </p:sp>
      <p:sp>
        <p:nvSpPr>
          <p:cNvPr id="2056" name="Line 18"/>
          <p:cNvSpPr>
            <a:spLocks noChangeShapeType="1"/>
          </p:cNvSpPr>
          <p:nvPr/>
        </p:nvSpPr>
        <p:spPr bwMode="auto">
          <a:xfrm flipH="1">
            <a:off x="7882325" y="1469572"/>
            <a:ext cx="0" cy="518583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0282" tIns="30141" rIns="60282" bIns="30141" anchor="ctr"/>
          <a:lstStyle/>
          <a:p>
            <a:pPr algn="ctr" fontAlgn="base">
              <a:spcBef>
                <a:spcPct val="0"/>
              </a:spcBef>
              <a:spcAft>
                <a:spcPct val="0"/>
              </a:spcAft>
            </a:pPr>
            <a:endParaRPr lang="ja-JP" altLang="en-US" sz="3969">
              <a:solidFill>
                <a:prstClr val="black"/>
              </a:solidFill>
              <a:latin typeface="Arial" charset="0"/>
            </a:endParaRPr>
          </a:p>
        </p:txBody>
      </p:sp>
      <p:sp>
        <p:nvSpPr>
          <p:cNvPr id="38" name="AutoShape 21"/>
          <p:cNvSpPr>
            <a:spLocks noChangeArrowheads="1"/>
          </p:cNvSpPr>
          <p:nvPr/>
        </p:nvSpPr>
        <p:spPr bwMode="auto">
          <a:xfrm>
            <a:off x="2452632" y="6098734"/>
            <a:ext cx="7055719" cy="464622"/>
          </a:xfrm>
          <a:prstGeom prst="homePlate">
            <a:avLst>
              <a:gd name="adj" fmla="val 48986"/>
            </a:avLst>
          </a:prstGeom>
          <a:solidFill>
            <a:srgbClr val="F58FF0">
              <a:alpha val="50000"/>
            </a:srgbClr>
          </a:soli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r>
              <a:rPr lang="ja-JP" altLang="en-US" sz="2215" b="1" dirty="0" smtClean="0">
                <a:solidFill>
                  <a:prstClr val="black"/>
                </a:solidFill>
                <a:latin typeface="Arial" charset="0"/>
              </a:rPr>
              <a:t>　　職員・従業員</a:t>
            </a:r>
            <a:r>
              <a:rPr lang="ja-JP" altLang="en-US" sz="2215" b="1" dirty="0">
                <a:solidFill>
                  <a:prstClr val="black"/>
                </a:solidFill>
                <a:latin typeface="Arial" charset="0"/>
              </a:rPr>
              <a:t>研修等</a:t>
            </a:r>
            <a:endParaRPr lang="en-US" altLang="ja-JP" sz="2215" b="1" dirty="0">
              <a:solidFill>
                <a:prstClr val="black"/>
              </a:solidFill>
              <a:latin typeface="Arial" charset="0"/>
            </a:endParaRPr>
          </a:p>
        </p:txBody>
      </p:sp>
      <p:sp>
        <p:nvSpPr>
          <p:cNvPr id="39" name="AutoShape 21"/>
          <p:cNvSpPr>
            <a:spLocks noChangeArrowheads="1"/>
          </p:cNvSpPr>
          <p:nvPr/>
        </p:nvSpPr>
        <p:spPr bwMode="auto">
          <a:xfrm>
            <a:off x="1095982" y="3431274"/>
            <a:ext cx="3785011" cy="929242"/>
          </a:xfrm>
          <a:prstGeom prst="homePlate">
            <a:avLst>
              <a:gd name="adj" fmla="val 17278"/>
            </a:avLst>
          </a:prstGeom>
          <a:solidFill>
            <a:srgbClr val="FFFF00">
              <a:alpha val="50000"/>
            </a:srgbClr>
          </a:solidFill>
          <a:ln w="12700" algn="ctr">
            <a:solidFill>
              <a:schemeClr val="tx1"/>
            </a:solidFill>
            <a:miter lim="800000"/>
            <a:headEnd/>
            <a:tailEnd/>
          </a:ln>
        </p:spPr>
        <p:txBody>
          <a:bodyPr wrap="none" lIns="84396" tIns="42198" rIns="84396" bIns="42198" anchor="ctr"/>
          <a:lstStyle/>
          <a:p>
            <a:pPr algn="ctr" defTabSz="843563" fontAlgn="base">
              <a:spcBef>
                <a:spcPct val="0"/>
              </a:spcBef>
              <a:spcAft>
                <a:spcPct val="0"/>
              </a:spcAft>
            </a:pPr>
            <a:endParaRPr lang="en-US" altLang="ja-JP" sz="2215" b="1" dirty="0">
              <a:solidFill>
                <a:prstClr val="black"/>
              </a:solidFill>
              <a:latin typeface="Arial" charset="0"/>
            </a:endParaRPr>
          </a:p>
          <a:p>
            <a:pPr algn="ctr" defTabSz="843563" fontAlgn="base">
              <a:spcBef>
                <a:spcPct val="0"/>
              </a:spcBef>
              <a:spcAft>
                <a:spcPct val="0"/>
              </a:spcAft>
            </a:pPr>
            <a:r>
              <a:rPr lang="ja-JP" altLang="en-US" sz="2215" b="1" dirty="0">
                <a:solidFill>
                  <a:prstClr val="black"/>
                </a:solidFill>
                <a:latin typeface="Arial" charset="0"/>
              </a:rPr>
              <a:t>制度開始に向けた準備</a:t>
            </a:r>
            <a:endParaRPr lang="en-US" altLang="ja-JP" sz="2215" b="1" dirty="0">
              <a:solidFill>
                <a:prstClr val="black"/>
              </a:solidFill>
              <a:latin typeface="Arial" charset="0"/>
            </a:endParaRPr>
          </a:p>
          <a:p>
            <a:pPr algn="ctr" defTabSz="843563" fontAlgn="base">
              <a:spcBef>
                <a:spcPct val="0"/>
              </a:spcBef>
              <a:spcAft>
                <a:spcPct val="0"/>
              </a:spcAft>
            </a:pPr>
            <a:r>
              <a:rPr lang="ja-JP" altLang="en-US" sz="1662" dirty="0">
                <a:solidFill>
                  <a:prstClr val="black"/>
                </a:solidFill>
                <a:latin typeface="Arial" charset="0"/>
              </a:rPr>
              <a:t>（社内規程の見直し、システム対応、</a:t>
            </a:r>
            <a:endParaRPr lang="en-US" altLang="ja-JP" sz="1662" dirty="0">
              <a:solidFill>
                <a:prstClr val="black"/>
              </a:solidFill>
              <a:latin typeface="Arial" charset="0"/>
            </a:endParaRPr>
          </a:p>
          <a:p>
            <a:pPr algn="ctr" defTabSz="843563" fontAlgn="base">
              <a:spcBef>
                <a:spcPct val="0"/>
              </a:spcBef>
              <a:spcAft>
                <a:spcPct val="0"/>
              </a:spcAft>
            </a:pPr>
            <a:r>
              <a:rPr lang="ja-JP" altLang="en-US" sz="1662" dirty="0">
                <a:solidFill>
                  <a:prstClr val="black"/>
                </a:solidFill>
                <a:latin typeface="Arial" charset="0"/>
              </a:rPr>
              <a:t>安全管理措置　等）</a:t>
            </a:r>
            <a:endParaRPr lang="en-US" altLang="ja-JP" sz="1662" dirty="0">
              <a:solidFill>
                <a:prstClr val="black"/>
              </a:solidFill>
              <a:latin typeface="Arial" charset="0"/>
            </a:endParaRPr>
          </a:p>
          <a:p>
            <a:pPr algn="ctr" defTabSz="843563" fontAlgn="base">
              <a:spcBef>
                <a:spcPct val="0"/>
              </a:spcBef>
              <a:spcAft>
                <a:spcPct val="0"/>
              </a:spcAft>
            </a:pPr>
            <a:endParaRPr lang="en-US" altLang="ja-JP" sz="2215" b="1" dirty="0">
              <a:solidFill>
                <a:prstClr val="black"/>
              </a:solidFill>
              <a:latin typeface="Arial" charset="0"/>
            </a:endParaRPr>
          </a:p>
        </p:txBody>
      </p:sp>
      <p:sp>
        <p:nvSpPr>
          <p:cNvPr id="5" name="角丸四角形吹き出し 4"/>
          <p:cNvSpPr/>
          <p:nvPr/>
        </p:nvSpPr>
        <p:spPr>
          <a:xfrm>
            <a:off x="1306559" y="4858561"/>
            <a:ext cx="3394291" cy="1562007"/>
          </a:xfrm>
          <a:prstGeom prst="wedgeRoundRectCallout">
            <a:avLst>
              <a:gd name="adj1" fmla="val 97028"/>
              <a:gd name="adj2" fmla="val 16718"/>
              <a:gd name="adj3" fmla="val 16667"/>
            </a:avLst>
          </a:prstGeom>
          <a:noFill/>
          <a:ln w="76200">
            <a:solidFill>
              <a:srgbClr val="FF0000">
                <a:alpha val="63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altLang="ja-JP" sz="1846" dirty="0">
              <a:solidFill>
                <a:prstClr val="black"/>
              </a:solidFill>
            </a:endParaRPr>
          </a:p>
          <a:p>
            <a:pPr fontAlgn="base">
              <a:spcBef>
                <a:spcPct val="0"/>
              </a:spcBef>
              <a:spcAft>
                <a:spcPct val="0"/>
              </a:spcAft>
            </a:pPr>
            <a:r>
              <a:rPr lang="en-US" altLang="ja-JP" sz="1200" dirty="0">
                <a:solidFill>
                  <a:prstClr val="black"/>
                </a:solidFill>
              </a:rPr>
              <a:t>【</a:t>
            </a:r>
            <a:r>
              <a:rPr lang="ja-JP" altLang="en-US" sz="1200" dirty="0">
                <a:solidFill>
                  <a:prstClr val="black"/>
                </a:solidFill>
              </a:rPr>
              <a:t>番号の取得・本人確認、調書の作成など</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　早期に番号が必要となる場面の例</a:t>
            </a:r>
            <a:r>
              <a:rPr lang="en-US" altLang="ja-JP" sz="1200" dirty="0">
                <a:solidFill>
                  <a:prstClr val="black"/>
                </a:solidFill>
              </a:rPr>
              <a:t>】</a:t>
            </a:r>
          </a:p>
          <a:p>
            <a:pPr fontAlgn="base">
              <a:spcBef>
                <a:spcPct val="0"/>
              </a:spcBef>
              <a:spcAft>
                <a:spcPct val="0"/>
              </a:spcAft>
            </a:pPr>
            <a:r>
              <a:rPr lang="ja-JP" altLang="en-US" sz="1200" dirty="0">
                <a:solidFill>
                  <a:prstClr val="black"/>
                </a:solidFill>
              </a:rPr>
              <a:t>・年始に雇う短期アルバイトへの報酬</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・講演・原稿作成等での外部有識者等への報酬</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・３月の退職</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・４月の新規採用</a:t>
            </a:r>
            <a:endParaRPr lang="en-US" altLang="ja-JP" sz="1200" dirty="0">
              <a:solidFill>
                <a:prstClr val="black"/>
              </a:solidFill>
            </a:endParaRPr>
          </a:p>
          <a:p>
            <a:pPr fontAlgn="base">
              <a:spcBef>
                <a:spcPct val="0"/>
              </a:spcBef>
              <a:spcAft>
                <a:spcPct val="0"/>
              </a:spcAft>
            </a:pPr>
            <a:r>
              <a:rPr lang="ja-JP" altLang="en-US" sz="1200" dirty="0">
                <a:solidFill>
                  <a:prstClr val="black"/>
                </a:solidFill>
              </a:rPr>
              <a:t>・中途退職</a:t>
            </a:r>
            <a:endParaRPr lang="en-US" altLang="ja-JP" sz="1200" dirty="0">
              <a:solidFill>
                <a:prstClr val="black"/>
              </a:solidFill>
            </a:endParaRPr>
          </a:p>
          <a:p>
            <a:pPr fontAlgn="base">
              <a:spcBef>
                <a:spcPct val="0"/>
              </a:spcBef>
              <a:spcAft>
                <a:spcPct val="0"/>
              </a:spcAft>
            </a:pPr>
            <a:endParaRPr lang="en-US" altLang="ja-JP" sz="1846" dirty="0">
              <a:solidFill>
                <a:prstClr val="black"/>
              </a:solidFill>
            </a:endParaRPr>
          </a:p>
        </p:txBody>
      </p:sp>
      <p:sp>
        <p:nvSpPr>
          <p:cNvPr id="32" name="Text Box 107"/>
          <p:cNvSpPr txBox="1">
            <a:spLocks noChangeArrowheads="1"/>
          </p:cNvSpPr>
          <p:nvPr/>
        </p:nvSpPr>
        <p:spPr bwMode="auto">
          <a:xfrm>
            <a:off x="4891573" y="4394950"/>
            <a:ext cx="1001437" cy="17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84396" tIns="42198" rIns="84396" bIns="42198" anchor="ctr">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800" b="1" dirty="0">
                <a:solidFill>
                  <a:prstClr val="black"/>
                </a:solidFill>
              </a:rPr>
              <a:t>　 従業員等の</a:t>
            </a:r>
            <a:endParaRPr lang="en-US" altLang="ja-JP" sz="1800" b="1" dirty="0">
              <a:solidFill>
                <a:prstClr val="black"/>
              </a:solidFill>
            </a:endParaRPr>
          </a:p>
          <a:p>
            <a:pPr eaLnBrk="1" fontAlgn="base" hangingPunct="1">
              <a:spcBef>
                <a:spcPct val="0"/>
              </a:spcBef>
              <a:spcAft>
                <a:spcPct val="0"/>
              </a:spcAft>
            </a:pPr>
            <a:r>
              <a:rPr lang="ja-JP" altLang="en-US" sz="1800" b="1" dirty="0">
                <a:solidFill>
                  <a:prstClr val="black"/>
                </a:solidFill>
              </a:rPr>
              <a:t>　 番号取得　</a:t>
            </a:r>
            <a:endParaRPr lang="en-US" altLang="ja-JP" sz="1800" b="1" dirty="0">
              <a:solidFill>
                <a:prstClr val="black"/>
              </a:solidFill>
            </a:endParaRPr>
          </a:p>
          <a:p>
            <a:pPr eaLnBrk="1" fontAlgn="base" hangingPunct="1">
              <a:spcBef>
                <a:spcPct val="0"/>
              </a:spcBef>
              <a:spcAft>
                <a:spcPct val="0"/>
              </a:spcAft>
            </a:pPr>
            <a:r>
              <a:rPr lang="ja-JP" altLang="en-US" sz="1800" b="1" dirty="0">
                <a:solidFill>
                  <a:prstClr val="black"/>
                </a:solidFill>
              </a:rPr>
              <a:t>　 開始可能</a:t>
            </a:r>
            <a:endParaRPr lang="en-US" altLang="ja-JP" sz="1800" b="1" dirty="0">
              <a:solidFill>
                <a:prstClr val="black"/>
              </a:solidFill>
            </a:endParaRPr>
          </a:p>
        </p:txBody>
      </p:sp>
      <p:sp>
        <p:nvSpPr>
          <p:cNvPr id="35" name="テキスト ボックス 34"/>
          <p:cNvSpPr txBox="1"/>
          <p:nvPr/>
        </p:nvSpPr>
        <p:spPr>
          <a:xfrm>
            <a:off x="381001" y="44827"/>
            <a:ext cx="9143999" cy="830527"/>
          </a:xfrm>
          <a:prstGeom prst="rect">
            <a:avLst/>
          </a:prstGeom>
          <a:gradFill>
            <a:gsLst>
              <a:gs pos="40000">
                <a:srgbClr val="AEC3E9">
                  <a:lumMod val="82000"/>
                  <a:lumOff val="18000"/>
                </a:srgbClr>
              </a:gs>
              <a:gs pos="0">
                <a:sysClr val="window" lastClr="FFFFFF"/>
              </a:gs>
              <a:gs pos="67000">
                <a:srgbClr val="4F81BD">
                  <a:tint val="44500"/>
                  <a:satMod val="160000"/>
                  <a:lumMod val="91000"/>
                </a:srgbClr>
              </a:gs>
              <a:gs pos="100000">
                <a:sysClr val="window" lastClr="FFFFFF"/>
              </a:gs>
            </a:gsLst>
            <a:lin ang="5400000" scaled="0"/>
          </a:gradFill>
        </p:spPr>
        <p:txBody>
          <a:bodyPr wrap="square" rtlCol="0">
            <a:noAutofit/>
          </a:bodyPr>
          <a:lstStyle/>
          <a:p>
            <a:pPr>
              <a:defRPr/>
            </a:pPr>
            <a:r>
              <a:rPr kumimoji="0" lang="ja-JP" altLang="en-US" sz="2400" b="1" kern="0"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個人番号関係事務実施者、</a:t>
            </a:r>
            <a:r>
              <a:rPr kumimoji="0" lang="ja-JP" altLang="en-US" sz="2400" b="1" kern="0" dirty="0" smtClean="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民間事</a:t>
            </a:r>
            <a:r>
              <a:rPr kumimoji="0" lang="ja-JP" altLang="en-US" sz="2400" b="1" kern="0"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業者でも制度開始に</a:t>
            </a:r>
            <a:r>
              <a:rPr kumimoji="0" lang="ja-JP" altLang="en-US" sz="2400" b="1" kern="0" dirty="0" smtClean="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向けた</a:t>
            </a:r>
            <a:endParaRPr kumimoji="0" lang="en-US" altLang="ja-JP" sz="2400" b="1" kern="0" dirty="0" smtClean="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defRPr/>
            </a:pPr>
            <a:r>
              <a:rPr kumimoji="0" lang="ja-JP" altLang="en-US" sz="2400" b="1" kern="0" dirty="0" smtClean="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準備</a:t>
            </a:r>
            <a:r>
              <a:rPr kumimoji="0" lang="ja-JP" altLang="en-US" sz="2400" b="1" kern="0"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が必要</a:t>
            </a:r>
            <a:r>
              <a:rPr kumimoji="0" lang="ja-JP" altLang="en-US" sz="2400" b="1" kern="0"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です。</a:t>
            </a:r>
            <a:endParaRPr kumimoji="0" lang="en-US" altLang="ja-JP" sz="2400" b="1" kern="0"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2" name="AutoShape 21"/>
          <p:cNvSpPr>
            <a:spLocks noChangeArrowheads="1"/>
          </p:cNvSpPr>
          <p:nvPr/>
        </p:nvSpPr>
        <p:spPr bwMode="auto">
          <a:xfrm>
            <a:off x="4903613" y="1499298"/>
            <a:ext cx="1122104" cy="1872208"/>
          </a:xfrm>
          <a:prstGeom prst="homePlate">
            <a:avLst>
              <a:gd name="adj" fmla="val 14545"/>
            </a:avLst>
          </a:prstGeom>
          <a:gradFill rotWithShape="1">
            <a:gsLst>
              <a:gs pos="0">
                <a:srgbClr val="FFFFFF"/>
              </a:gs>
              <a:gs pos="100000">
                <a:srgbClr val="FFFF99"/>
              </a:gs>
            </a:gsLst>
            <a:lin ang="0" scaled="1"/>
          </a:gradFill>
          <a:ln w="12700" algn="ctr">
            <a:solidFill>
              <a:schemeClr val="tx1"/>
            </a:solidFill>
            <a:miter lim="800000"/>
            <a:headEnd/>
            <a:tailEnd/>
          </a:ln>
        </p:spPr>
        <p:txBody>
          <a:bodyPr vert="eaVert" wrap="none" lIns="84396" tIns="42198" rIns="84396" bIns="42198" anchor="ctr"/>
          <a:lstStyle/>
          <a:p>
            <a:pPr defTabSz="843563" fontAlgn="base">
              <a:spcBef>
                <a:spcPct val="0"/>
              </a:spcBef>
              <a:spcAft>
                <a:spcPct val="0"/>
              </a:spcAft>
            </a:pPr>
            <a:r>
              <a:rPr lang="ja-JP" altLang="en-US" sz="1300" b="1" dirty="0">
                <a:solidFill>
                  <a:prstClr val="black"/>
                </a:solidFill>
                <a:latin typeface="Arial" charset="0"/>
              </a:rPr>
              <a:t> </a:t>
            </a:r>
            <a:r>
              <a:rPr lang="ja-JP" altLang="en-US" b="1" dirty="0">
                <a:solidFill>
                  <a:prstClr val="black"/>
                </a:solidFill>
                <a:latin typeface="Arial" charset="0"/>
              </a:rPr>
              <a:t> 個人番号の通知</a:t>
            </a:r>
            <a:endParaRPr lang="en-US" altLang="ja-JP" b="1" dirty="0">
              <a:solidFill>
                <a:prstClr val="black"/>
              </a:solidFill>
              <a:latin typeface="Arial" charset="0"/>
            </a:endParaRPr>
          </a:p>
          <a:p>
            <a:pPr defTabSz="843563" fontAlgn="base">
              <a:spcBef>
                <a:spcPct val="0"/>
              </a:spcBef>
              <a:spcAft>
                <a:spcPct val="0"/>
              </a:spcAft>
            </a:pPr>
            <a:r>
              <a:rPr lang="ja-JP" altLang="en-US" b="1" dirty="0">
                <a:solidFill>
                  <a:prstClr val="black"/>
                </a:solidFill>
                <a:latin typeface="Arial" charset="0"/>
              </a:rPr>
              <a:t>  法人番号の</a:t>
            </a:r>
            <a:endParaRPr lang="en-US" altLang="ja-JP" b="1" dirty="0">
              <a:solidFill>
                <a:prstClr val="black"/>
              </a:solidFill>
              <a:latin typeface="Arial" charset="0"/>
            </a:endParaRPr>
          </a:p>
          <a:p>
            <a:pPr defTabSz="843563" fontAlgn="base">
              <a:spcBef>
                <a:spcPct val="0"/>
              </a:spcBef>
              <a:spcAft>
                <a:spcPct val="0"/>
              </a:spcAft>
            </a:pPr>
            <a:r>
              <a:rPr lang="ja-JP" altLang="en-US" b="1" dirty="0">
                <a:solidFill>
                  <a:prstClr val="black"/>
                </a:solidFill>
                <a:latin typeface="Arial" charset="0"/>
              </a:rPr>
              <a:t>　　　  通知・ 公表　</a:t>
            </a:r>
            <a:endParaRPr lang="en-US" altLang="ja-JP" b="1" dirty="0">
              <a:solidFill>
                <a:prstClr val="black"/>
              </a:solidFill>
              <a:latin typeface="Arial" charset="0"/>
            </a:endParaRPr>
          </a:p>
        </p:txBody>
      </p:sp>
      <p:sp>
        <p:nvSpPr>
          <p:cNvPr id="36" name="スライド番号プレースホルダー 11"/>
          <p:cNvSpPr>
            <a:spLocks noGrp="1"/>
          </p:cNvSpPr>
          <p:nvPr>
            <p:ph type="sldNum" sz="quarter" idx="12"/>
          </p:nvPr>
        </p:nvSpPr>
        <p:spPr>
          <a:xfrm>
            <a:off x="7766744" y="6507559"/>
            <a:ext cx="2133600" cy="365125"/>
          </a:xfrm>
        </p:spPr>
        <p:txBody>
          <a:bodyPr/>
          <a:lstStyle/>
          <a:p>
            <a:r>
              <a:rPr lang="en-US" altLang="ja-JP" sz="2800" dirty="0" smtClean="0"/>
              <a:t>21</a:t>
            </a:r>
            <a:endParaRPr lang="ja-JP" altLang="en-US" sz="2800" dirty="0"/>
          </a:p>
        </p:txBody>
      </p:sp>
      <p:pic>
        <p:nvPicPr>
          <p:cNvPr id="3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841432" y="98323"/>
            <a:ext cx="648072" cy="740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480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1000" y="0"/>
            <a:ext cx="9144000" cy="1052736"/>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マイナンバー制度の施行に向け</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準備</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を進めてください。</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5" name="角丸四角形 4"/>
          <p:cNvSpPr/>
          <p:nvPr/>
        </p:nvSpPr>
        <p:spPr>
          <a:xfrm>
            <a:off x="551384" y="1263675"/>
            <a:ext cx="8820777" cy="1373237"/>
          </a:xfrm>
          <a:prstGeom prst="roundRect">
            <a:avLst/>
          </a:prstGeom>
        </p:spPr>
        <p:style>
          <a:lnRef idx="2">
            <a:schemeClr val="accent2"/>
          </a:lnRef>
          <a:fillRef idx="1">
            <a:schemeClr val="lt1"/>
          </a:fillRef>
          <a:effectRef idx="0">
            <a:schemeClr val="accent2"/>
          </a:effectRef>
          <a:fontRef idx="minor">
            <a:schemeClr val="dk1"/>
          </a:fontRef>
        </p:style>
        <p:txBody>
          <a:bodyPr anchor="ctr" anchorCtr="0"/>
          <a:lstStyle/>
          <a:p>
            <a:pPr>
              <a:defRPr/>
            </a:pPr>
            <a:r>
              <a:rPr lang="ja-JP" altLang="en-US" sz="2000" dirty="0">
                <a:solidFill>
                  <a:schemeClr val="tx1"/>
                </a:solidFill>
              </a:rPr>
              <a:t>　　　</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まず、</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対象業務を洗い出し</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た上で、組織体制や</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a:p>
            <a:pPr>
              <a:defRPr/>
            </a:pPr>
            <a:r>
              <a:rPr lang="ja-JP" altLang="en-US" sz="2000" b="1" dirty="0">
                <a:solidFill>
                  <a:srgbClr val="00B050"/>
                </a:solidFill>
                <a:latin typeface="HG丸ｺﾞｼｯｸM-PRO" panose="020F0600000000000000" pitchFamily="50" charset="-128"/>
                <a:ea typeface="HG丸ｺﾞｼｯｸM-PRO" panose="020F0600000000000000" pitchFamily="50" charset="-128"/>
              </a:rPr>
              <a:t>　</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個人番号利用開始までのスケジュールの整理など</a:t>
            </a:r>
            <a:endParaRPr lang="en-US" altLang="ja-JP" sz="2800" b="1" dirty="0">
              <a:solidFill>
                <a:srgbClr val="00B050"/>
              </a:solidFill>
              <a:latin typeface="HG丸ｺﾞｼｯｸM-PRO" panose="020F0600000000000000" pitchFamily="50" charset="-128"/>
              <a:ea typeface="HG丸ｺﾞｼｯｸM-PRO" panose="020F0600000000000000" pitchFamily="50" charset="-128"/>
            </a:endParaRPr>
          </a:p>
          <a:p>
            <a:pPr>
              <a:defRPr/>
            </a:pPr>
            <a:r>
              <a:rPr lang="ja-JP" altLang="en-US" sz="2000" b="1" dirty="0">
                <a:solidFill>
                  <a:srgbClr val="C00000"/>
                </a:solidFill>
                <a:latin typeface="HG丸ｺﾞｼｯｸM-PRO" panose="020F0600000000000000" pitchFamily="50" charset="-128"/>
                <a:ea typeface="HG丸ｺﾞｼｯｸM-PRO" panose="020F0600000000000000" pitchFamily="50" charset="-128"/>
              </a:rPr>
              <a:t>　</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対処方針を検討</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し、</a:t>
            </a:r>
            <a:r>
              <a:rPr lang="ja-JP" altLang="en-US" sz="2800" b="1" dirty="0">
                <a:solidFill>
                  <a:srgbClr val="C00000"/>
                </a:solidFill>
                <a:latin typeface="HG丸ｺﾞｼｯｸM-PRO" panose="020F0600000000000000" pitchFamily="50" charset="-128"/>
                <a:ea typeface="HG丸ｺﾞｼｯｸM-PRO" panose="020F0600000000000000" pitchFamily="50" charset="-128"/>
              </a:rPr>
              <a:t>組織として決定</a:t>
            </a:r>
            <a:r>
              <a:rPr lang="ja-JP" altLang="en-US" sz="2800" b="1" dirty="0">
                <a:solidFill>
                  <a:srgbClr val="00B050"/>
                </a:solidFill>
                <a:latin typeface="HG丸ｺﾞｼｯｸM-PRO" panose="020F0600000000000000" pitchFamily="50" charset="-128"/>
                <a:ea typeface="HG丸ｺﾞｼｯｸM-PRO" panose="020F0600000000000000" pitchFamily="50" charset="-128"/>
              </a:rPr>
              <a:t>してください。</a:t>
            </a:r>
          </a:p>
        </p:txBody>
      </p:sp>
      <p:grpSp>
        <p:nvGrpSpPr>
          <p:cNvPr id="6" name="グループ化 5"/>
          <p:cNvGrpSpPr/>
          <p:nvPr/>
        </p:nvGrpSpPr>
        <p:grpSpPr>
          <a:xfrm>
            <a:off x="5385049" y="3131052"/>
            <a:ext cx="3987114" cy="540000"/>
            <a:chOff x="251520" y="1486525"/>
            <a:chExt cx="4320480" cy="2418242"/>
          </a:xfrm>
        </p:grpSpPr>
        <p:sp>
          <p:nvSpPr>
            <p:cNvPr id="8" name="角丸四角形 7"/>
            <p:cNvSpPr/>
            <p:nvPr/>
          </p:nvSpPr>
          <p:spPr>
            <a:xfrm>
              <a:off x="251520" y="1486525"/>
              <a:ext cx="4320480" cy="2418242"/>
            </a:xfrm>
            <a:prstGeom prst="roundRect">
              <a:avLst>
                <a:gd name="adj" fmla="val 1295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251520" y="1661924"/>
              <a:ext cx="4320479" cy="1653953"/>
            </a:xfrm>
            <a:prstGeom prst="rect">
              <a:avLst/>
            </a:prstGeom>
            <a:noFill/>
          </p:spPr>
          <p:txBody>
            <a:bodyPr wrap="square" rtlCol="0">
              <a:spAutoFit/>
            </a:bodyPr>
            <a:lstStyle/>
            <a:p>
              <a:pPr algn="ctr"/>
              <a:r>
                <a:rPr lang="ja-JP" altLang="en-US" b="1" dirty="0">
                  <a:solidFill>
                    <a:srgbClr val="009900"/>
                  </a:solidFill>
                  <a:latin typeface="HG丸ｺﾞｼｯｸM-PRO" panose="020F0600000000000000" pitchFamily="50" charset="-128"/>
                  <a:ea typeface="HG丸ｺﾞｼｯｸM-PRO" panose="020F0600000000000000" pitchFamily="50" charset="-128"/>
                </a:rPr>
                <a:t>社内規程の見直し </a:t>
              </a:r>
              <a:r>
                <a:rPr lang="en-US" altLang="ja-JP" sz="1400" b="1" dirty="0">
                  <a:solidFill>
                    <a:srgbClr val="009900"/>
                  </a:solidFill>
                  <a:latin typeface="HG丸ｺﾞｼｯｸM-PRO" panose="020F0600000000000000" pitchFamily="50" charset="-128"/>
                  <a:ea typeface="HG丸ｺﾞｼｯｸM-PRO" panose="020F0600000000000000" pitchFamily="50" charset="-128"/>
                </a:rPr>
                <a:t>(</a:t>
              </a:r>
              <a:r>
                <a:rPr lang="ja-JP" altLang="en-US" sz="1400" b="1" dirty="0">
                  <a:solidFill>
                    <a:srgbClr val="009900"/>
                  </a:solidFill>
                  <a:latin typeface="HG丸ｺﾞｼｯｸM-PRO" panose="020F0600000000000000" pitchFamily="50" charset="-128"/>
                  <a:ea typeface="HG丸ｺﾞｼｯｸM-PRO" panose="020F0600000000000000" pitchFamily="50" charset="-128"/>
                </a:rPr>
                <a:t>基本方針、取扱規程）</a:t>
              </a:r>
            </a:p>
          </p:txBody>
        </p:sp>
      </p:grpSp>
      <p:grpSp>
        <p:nvGrpSpPr>
          <p:cNvPr id="35" name="グループ化 34"/>
          <p:cNvGrpSpPr/>
          <p:nvPr/>
        </p:nvGrpSpPr>
        <p:grpSpPr>
          <a:xfrm>
            <a:off x="5385048" y="3887076"/>
            <a:ext cx="3987112" cy="540000"/>
            <a:chOff x="5467045" y="1486525"/>
            <a:chExt cx="4320709" cy="2418242"/>
          </a:xfrm>
        </p:grpSpPr>
        <p:sp>
          <p:nvSpPr>
            <p:cNvPr id="36" name="角丸四角形 35"/>
            <p:cNvSpPr/>
            <p:nvPr/>
          </p:nvSpPr>
          <p:spPr>
            <a:xfrm>
              <a:off x="5467274" y="1486525"/>
              <a:ext cx="4320480" cy="2418242"/>
            </a:xfrm>
            <a:prstGeom prst="roundRect">
              <a:avLst>
                <a:gd name="adj" fmla="val 1295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テキスト ボックス 36"/>
            <p:cNvSpPr txBox="1"/>
            <p:nvPr/>
          </p:nvSpPr>
          <p:spPr>
            <a:xfrm>
              <a:off x="5467045" y="1665511"/>
              <a:ext cx="4320709" cy="2067440"/>
            </a:xfrm>
            <a:prstGeom prst="rect">
              <a:avLst/>
            </a:prstGeom>
            <a:noFill/>
          </p:spPr>
          <p:txBody>
            <a:bodyPr wrap="square" rtlCol="0">
              <a:spAutoFit/>
            </a:bodyPr>
            <a:lstStyle/>
            <a:p>
              <a:pPr algn="ctr"/>
              <a:r>
                <a:rPr lang="ja-JP" altLang="en-US" sz="2400" b="1" dirty="0">
                  <a:solidFill>
                    <a:srgbClr val="009900"/>
                  </a:solidFill>
                  <a:latin typeface="HG丸ｺﾞｼｯｸM-PRO" panose="020F0600000000000000" pitchFamily="50" charset="-128"/>
                  <a:ea typeface="HG丸ｺﾞｼｯｸM-PRO" panose="020F0600000000000000" pitchFamily="50" charset="-128"/>
                </a:rPr>
                <a:t>システム対応（改修等）</a:t>
              </a:r>
            </a:p>
          </p:txBody>
        </p:sp>
      </p:grpSp>
      <p:grpSp>
        <p:nvGrpSpPr>
          <p:cNvPr id="38" name="グループ化 37"/>
          <p:cNvGrpSpPr/>
          <p:nvPr/>
        </p:nvGrpSpPr>
        <p:grpSpPr>
          <a:xfrm>
            <a:off x="5385261" y="4664470"/>
            <a:ext cx="3986900" cy="734774"/>
            <a:chOff x="251520" y="1486525"/>
            <a:chExt cx="4320480" cy="2418242"/>
          </a:xfrm>
        </p:grpSpPr>
        <p:sp>
          <p:nvSpPr>
            <p:cNvPr id="39" name="角丸四角形 38"/>
            <p:cNvSpPr/>
            <p:nvPr/>
          </p:nvSpPr>
          <p:spPr>
            <a:xfrm>
              <a:off x="251520" y="1486525"/>
              <a:ext cx="4320480" cy="2418242"/>
            </a:xfrm>
            <a:prstGeom prst="roundRect">
              <a:avLst>
                <a:gd name="adj" fmla="val 1295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テキスト ボックス 39"/>
            <p:cNvSpPr txBox="1"/>
            <p:nvPr/>
          </p:nvSpPr>
          <p:spPr>
            <a:xfrm>
              <a:off x="275479" y="1782346"/>
              <a:ext cx="4296520" cy="1924575"/>
            </a:xfrm>
            <a:prstGeom prst="rect">
              <a:avLst/>
            </a:prstGeom>
            <a:noFill/>
          </p:spPr>
          <p:txBody>
            <a:bodyPr wrap="square" rtlCol="0">
              <a:spAutoFit/>
            </a:bodyPr>
            <a:lstStyle/>
            <a:p>
              <a:pPr algn="ctr"/>
              <a:r>
                <a:rPr lang="ja-JP" altLang="en-US" b="1" dirty="0">
                  <a:solidFill>
                    <a:srgbClr val="009900"/>
                  </a:solidFill>
                  <a:latin typeface="HG丸ｺﾞｼｯｸM-PRO" panose="020F0600000000000000" pitchFamily="50" charset="-128"/>
                  <a:ea typeface="HG丸ｺﾞｼｯｸM-PRO" panose="020F0600000000000000" pitchFamily="50" charset="-128"/>
                </a:rPr>
                <a:t>安全管理措置 </a:t>
              </a:r>
              <a:r>
                <a:rPr lang="en-US" altLang="ja-JP" sz="1400" b="1" dirty="0">
                  <a:solidFill>
                    <a:srgbClr val="009900"/>
                  </a:solidFill>
                  <a:latin typeface="HG丸ｺﾞｼｯｸM-PRO" panose="020F0600000000000000" pitchFamily="50" charset="-128"/>
                  <a:ea typeface="HG丸ｺﾞｼｯｸM-PRO" panose="020F0600000000000000" pitchFamily="50" charset="-128"/>
                </a:rPr>
                <a:t>(</a:t>
              </a:r>
              <a:r>
                <a:rPr lang="ja-JP" altLang="en-US" sz="1400" b="1" dirty="0">
                  <a:solidFill>
                    <a:srgbClr val="009900"/>
                  </a:solidFill>
                  <a:latin typeface="HG丸ｺﾞｼｯｸM-PRO" panose="020F0600000000000000" pitchFamily="50" charset="-128"/>
                  <a:ea typeface="HG丸ｺﾞｼｯｸM-PRO" panose="020F0600000000000000" pitchFamily="50" charset="-128"/>
                </a:rPr>
                <a:t>組織体制、担当者の監督、区域管理、漏えい防止、アクセス制御など</a:t>
              </a:r>
              <a:r>
                <a:rPr lang="en-US" altLang="ja-JP" sz="1400" b="1" dirty="0">
                  <a:solidFill>
                    <a:srgbClr val="009900"/>
                  </a:solidFill>
                  <a:latin typeface="HG丸ｺﾞｼｯｸM-PRO" panose="020F0600000000000000" pitchFamily="50" charset="-128"/>
                  <a:ea typeface="HG丸ｺﾞｼｯｸM-PRO" panose="020F0600000000000000" pitchFamily="50" charset="-128"/>
                </a:rPr>
                <a:t>)</a:t>
              </a:r>
              <a:endParaRPr lang="ja-JP" altLang="en-US" sz="1400" b="1" dirty="0">
                <a:solidFill>
                  <a:srgbClr val="009900"/>
                </a:solidFill>
                <a:latin typeface="HG丸ｺﾞｼｯｸM-PRO" panose="020F0600000000000000" pitchFamily="50" charset="-128"/>
                <a:ea typeface="HG丸ｺﾞｼｯｸM-PRO" panose="020F0600000000000000" pitchFamily="50" charset="-128"/>
              </a:endParaRPr>
            </a:p>
          </p:txBody>
        </p:sp>
      </p:grpSp>
      <p:grpSp>
        <p:nvGrpSpPr>
          <p:cNvPr id="41" name="グループ化 40"/>
          <p:cNvGrpSpPr/>
          <p:nvPr/>
        </p:nvGrpSpPr>
        <p:grpSpPr>
          <a:xfrm>
            <a:off x="5385049" y="5615268"/>
            <a:ext cx="3994164" cy="540000"/>
            <a:chOff x="251291" y="1486525"/>
            <a:chExt cx="4320709" cy="2418242"/>
          </a:xfrm>
        </p:grpSpPr>
        <p:sp>
          <p:nvSpPr>
            <p:cNvPr id="42" name="角丸四角形 41"/>
            <p:cNvSpPr/>
            <p:nvPr/>
          </p:nvSpPr>
          <p:spPr>
            <a:xfrm>
              <a:off x="251520" y="1486525"/>
              <a:ext cx="4320480" cy="2418242"/>
            </a:xfrm>
            <a:prstGeom prst="roundRect">
              <a:avLst>
                <a:gd name="adj" fmla="val 1295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テキスト ボックス 42"/>
            <p:cNvSpPr txBox="1"/>
            <p:nvPr/>
          </p:nvSpPr>
          <p:spPr>
            <a:xfrm>
              <a:off x="251291" y="1486525"/>
              <a:ext cx="4313081" cy="2067440"/>
            </a:xfrm>
            <a:prstGeom prst="rect">
              <a:avLst/>
            </a:prstGeom>
            <a:noFill/>
          </p:spPr>
          <p:txBody>
            <a:bodyPr wrap="square" rtlCol="0">
              <a:spAutoFit/>
            </a:bodyPr>
            <a:lstStyle/>
            <a:p>
              <a:pPr algn="ctr"/>
              <a:r>
                <a:rPr lang="ja-JP" altLang="en-US" sz="2400" b="1" dirty="0">
                  <a:solidFill>
                    <a:srgbClr val="009900"/>
                  </a:solidFill>
                  <a:latin typeface="HG丸ｺﾞｼｯｸM-PRO" panose="020F0600000000000000" pitchFamily="50" charset="-128"/>
                  <a:ea typeface="HG丸ｺﾞｼｯｸM-PRO" panose="020F0600000000000000" pitchFamily="50" charset="-128"/>
                </a:rPr>
                <a:t>社員研修・勉強会の実施</a:t>
              </a:r>
            </a:p>
          </p:txBody>
        </p:sp>
      </p:grpSp>
      <p:sp>
        <p:nvSpPr>
          <p:cNvPr id="44" name="横巻き 43"/>
          <p:cNvSpPr/>
          <p:nvPr/>
        </p:nvSpPr>
        <p:spPr>
          <a:xfrm>
            <a:off x="570352" y="6191339"/>
            <a:ext cx="8801809" cy="578589"/>
          </a:xfrm>
          <a:prstGeom prst="horizontalScroll">
            <a:avLst/>
          </a:prstGeom>
          <a:solidFill>
            <a:srgbClr val="FF00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bg1"/>
                </a:solidFill>
              </a:rPr>
              <a:t>詳細は、特定個人情報保護委員会のガイドライン等で確認してください。</a:t>
            </a:r>
          </a:p>
        </p:txBody>
      </p:sp>
      <p:sp>
        <p:nvSpPr>
          <p:cNvPr id="45" name="角丸四角形 44"/>
          <p:cNvSpPr/>
          <p:nvPr/>
        </p:nvSpPr>
        <p:spPr>
          <a:xfrm>
            <a:off x="633000" y="3167028"/>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取 得 </a:t>
            </a:r>
            <a:r>
              <a:rPr lang="en-US" altLang="ja-JP" sz="1200" b="1" dirty="0">
                <a:solidFill>
                  <a:schemeClr val="bg1"/>
                </a:solidFill>
                <a:latin typeface="ＭＳ ゴシック" panose="020B0609070205080204" pitchFamily="49" charset="-128"/>
                <a:ea typeface="ＭＳ ゴシック" panose="020B0609070205080204" pitchFamily="49" charset="-128"/>
              </a:rPr>
              <a:t>(</a:t>
            </a:r>
            <a:r>
              <a:rPr lang="ja-JP" altLang="en-US" sz="1200" b="1" dirty="0">
                <a:solidFill>
                  <a:schemeClr val="bg1"/>
                </a:solidFill>
                <a:latin typeface="ＭＳ ゴシック" panose="020B0609070205080204" pitchFamily="49" charset="-128"/>
                <a:ea typeface="ＭＳ ゴシック" panose="020B0609070205080204" pitchFamily="49" charset="-128"/>
              </a:rPr>
              <a:t>本人・扶養家族</a:t>
            </a:r>
            <a:r>
              <a:rPr lang="en-US" altLang="ja-JP" sz="1200" b="1" dirty="0">
                <a:solidFill>
                  <a:schemeClr val="bg1"/>
                </a:solidFill>
                <a:latin typeface="ＭＳ ゴシック" panose="020B0609070205080204" pitchFamily="49" charset="-128"/>
                <a:ea typeface="ＭＳ ゴシック" panose="020B0609070205080204" pitchFamily="49" charset="-128"/>
              </a:rPr>
              <a:t>)</a:t>
            </a:r>
            <a:endParaRPr lang="ja-JP" altLang="en-US" sz="1200" b="1" dirty="0">
              <a:solidFill>
                <a:schemeClr val="bg1"/>
              </a:solidFill>
              <a:latin typeface="ＭＳ ゴシック" panose="020B0609070205080204" pitchFamily="49" charset="-128"/>
              <a:ea typeface="ＭＳ ゴシック" panose="020B0609070205080204" pitchFamily="49" charset="-128"/>
            </a:endParaRPr>
          </a:p>
        </p:txBody>
      </p:sp>
      <p:sp>
        <p:nvSpPr>
          <p:cNvPr id="46" name="角丸四角形 45"/>
          <p:cNvSpPr/>
          <p:nvPr/>
        </p:nvSpPr>
        <p:spPr>
          <a:xfrm>
            <a:off x="633000" y="3599076"/>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安全管理措置</a:t>
            </a:r>
          </a:p>
        </p:txBody>
      </p:sp>
      <p:sp>
        <p:nvSpPr>
          <p:cNvPr id="47" name="角丸四角形 46"/>
          <p:cNvSpPr/>
          <p:nvPr/>
        </p:nvSpPr>
        <p:spPr>
          <a:xfrm>
            <a:off x="632760" y="4031124"/>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保　　管</a:t>
            </a:r>
          </a:p>
        </p:txBody>
      </p:sp>
      <p:sp>
        <p:nvSpPr>
          <p:cNvPr id="48" name="角丸四角形 47"/>
          <p:cNvSpPr/>
          <p:nvPr/>
        </p:nvSpPr>
        <p:spPr>
          <a:xfrm>
            <a:off x="632789" y="4463172"/>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利　　用</a:t>
            </a:r>
          </a:p>
        </p:txBody>
      </p:sp>
      <p:sp>
        <p:nvSpPr>
          <p:cNvPr id="49" name="角丸四角形 48"/>
          <p:cNvSpPr/>
          <p:nvPr/>
        </p:nvSpPr>
        <p:spPr>
          <a:xfrm>
            <a:off x="633000" y="4895220"/>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提　　供</a:t>
            </a:r>
          </a:p>
        </p:txBody>
      </p:sp>
      <p:sp>
        <p:nvSpPr>
          <p:cNvPr id="50" name="角丸四角形 49"/>
          <p:cNvSpPr/>
          <p:nvPr/>
        </p:nvSpPr>
        <p:spPr>
          <a:xfrm>
            <a:off x="633000" y="5327268"/>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1400" b="1" dirty="0">
                <a:solidFill>
                  <a:schemeClr val="bg1"/>
                </a:solidFill>
                <a:latin typeface="ＭＳ ゴシック" panose="020B0609070205080204" pitchFamily="49" charset="-128"/>
                <a:ea typeface="ＭＳ ゴシック" panose="020B0609070205080204" pitchFamily="49" charset="-128"/>
              </a:rPr>
              <a:t>開示・訂正・利用停止</a:t>
            </a:r>
          </a:p>
        </p:txBody>
      </p:sp>
      <p:sp>
        <p:nvSpPr>
          <p:cNvPr id="51" name="角丸四角形 50"/>
          <p:cNvSpPr/>
          <p:nvPr/>
        </p:nvSpPr>
        <p:spPr>
          <a:xfrm>
            <a:off x="633000" y="5759316"/>
            <a:ext cx="2160000" cy="288000"/>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ＭＳ ゴシック" panose="020B0609070205080204" pitchFamily="49" charset="-128"/>
                <a:ea typeface="ＭＳ ゴシック" panose="020B0609070205080204" pitchFamily="49" charset="-128"/>
              </a:rPr>
              <a:t>廃　　棄</a:t>
            </a:r>
          </a:p>
        </p:txBody>
      </p:sp>
      <p:graphicFrame>
        <p:nvGraphicFramePr>
          <p:cNvPr id="2" name="表 1"/>
          <p:cNvGraphicFramePr>
            <a:graphicFrameLocks noGrp="1"/>
          </p:cNvGraphicFramePr>
          <p:nvPr>
            <p:extLst/>
          </p:nvPr>
        </p:nvGraphicFramePr>
        <p:xfrm>
          <a:off x="2864770" y="3114702"/>
          <a:ext cx="1152128" cy="3040567"/>
        </p:xfrm>
        <a:graphic>
          <a:graphicData uri="http://schemas.openxmlformats.org/drawingml/2006/table">
            <a:tbl>
              <a:tblPr firstRow="1" bandRow="1">
                <a:tableStyleId>{5940675A-B579-460E-94D1-54222C63F5DA}</a:tableStyleId>
              </a:tblPr>
              <a:tblGrid>
                <a:gridCol w="1152128"/>
              </a:tblGrid>
              <a:tr h="360046">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入社</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r h="809325">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身上関係変更</a:t>
                      </a:r>
                      <a:r>
                        <a:rPr kumimoji="1" lang="en-US" altLang="ja-JP" sz="1000" dirty="0" smtClean="0">
                          <a:latin typeface="HG丸ｺﾞｼｯｸM-PRO" panose="020F0600000000000000" pitchFamily="50" charset="-128"/>
                          <a:ea typeface="HG丸ｺﾞｼｯｸM-PRO" panose="020F0600000000000000" pitchFamily="50" charset="-128"/>
                        </a:rPr>
                        <a:t>(</a:t>
                      </a:r>
                      <a:r>
                        <a:rPr kumimoji="1" lang="ja-JP" altLang="en-US" sz="1000" dirty="0" smtClean="0">
                          <a:latin typeface="HG丸ｺﾞｼｯｸM-PRO" panose="020F0600000000000000" pitchFamily="50" charset="-128"/>
                          <a:ea typeface="HG丸ｺﾞｼｯｸM-PRO" panose="020F0600000000000000" pitchFamily="50" charset="-128"/>
                        </a:rPr>
                        <a:t>結婚、 被扶養者追加等</a:t>
                      </a:r>
                      <a:r>
                        <a:rPr kumimoji="1" lang="en-US" altLang="ja-JP" sz="1000" dirty="0" smtClean="0">
                          <a:latin typeface="HG丸ｺﾞｼｯｸM-PRO" panose="020F0600000000000000" pitchFamily="50" charset="-128"/>
                          <a:ea typeface="HG丸ｺﾞｼｯｸM-PRO" panose="020F0600000000000000" pitchFamily="50" charset="-128"/>
                        </a:rPr>
                        <a:t>)</a:t>
                      </a:r>
                      <a:endParaRPr kumimoji="1" lang="ja-JP" altLang="en-US" sz="1000" dirty="0">
                        <a:latin typeface="HG丸ｺﾞｼｯｸM-PRO" panose="020F0600000000000000" pitchFamily="50" charset="-128"/>
                        <a:ea typeface="HG丸ｺﾞｼｯｸM-PRO" panose="020F0600000000000000" pitchFamily="50" charset="-128"/>
                      </a:endParaRPr>
                    </a:p>
                  </a:txBody>
                  <a:tcPr/>
                </a:tc>
              </a:tr>
              <a:tr h="446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rPr>
                        <a:t>休職・復職</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tc>
              </a:tr>
              <a:tr h="569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HG丸ｺﾞｼｯｸM-PRO" panose="020F0600000000000000" pitchFamily="50" charset="-128"/>
                          <a:ea typeface="HG丸ｺﾞｼｯｸM-PRO" panose="020F0600000000000000" pitchFamily="50" charset="-128"/>
                        </a:rPr>
                        <a:t>組織異動</a:t>
                      </a:r>
                      <a:endParaRPr kumimoji="1" lang="en-US" altLang="ja-JP" sz="1400" dirty="0" smtClean="0">
                        <a:latin typeface="HG丸ｺﾞｼｯｸM-PRO" panose="020F0600000000000000" pitchFamily="50" charset="-128"/>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HG丸ｺﾞｼｯｸM-PRO" panose="020F0600000000000000" pitchFamily="50" charset="-128"/>
                          <a:ea typeface="HG丸ｺﾞｼｯｸM-PRO" panose="020F0600000000000000" pitchFamily="50" charset="-128"/>
                        </a:rPr>
                        <a:t>(</a:t>
                      </a:r>
                      <a:r>
                        <a:rPr kumimoji="1" lang="ja-JP" altLang="en-US" sz="1100" dirty="0" smtClean="0">
                          <a:latin typeface="HG丸ｺﾞｼｯｸM-PRO" panose="020F0600000000000000" pitchFamily="50" charset="-128"/>
                          <a:ea typeface="HG丸ｺﾞｼｯｸM-PRO" panose="020F0600000000000000" pitchFamily="50" charset="-128"/>
                        </a:rPr>
                        <a:t>分社、出向等</a:t>
                      </a:r>
                      <a:r>
                        <a:rPr kumimoji="1" lang="en-US" altLang="ja-JP" sz="1100" dirty="0" smtClean="0">
                          <a:latin typeface="HG丸ｺﾞｼｯｸM-PRO" panose="020F0600000000000000" pitchFamily="50" charset="-128"/>
                          <a:ea typeface="HG丸ｺﾞｼｯｸM-PRO" panose="020F0600000000000000" pitchFamily="50" charset="-128"/>
                        </a:rPr>
                        <a:t>)</a:t>
                      </a:r>
                      <a:endParaRPr kumimoji="1" lang="ja-JP" altLang="en-US" sz="1100" dirty="0" smtClean="0">
                        <a:latin typeface="HG丸ｺﾞｼｯｸM-PRO" panose="020F0600000000000000" pitchFamily="50" charset="-128"/>
                        <a:ea typeface="HG丸ｺﾞｼｯｸM-PRO" panose="020F0600000000000000" pitchFamily="50" charset="-128"/>
                      </a:endParaRPr>
                    </a:p>
                  </a:txBody>
                  <a:tcPr/>
                </a:tc>
              </a:tr>
              <a:tr h="408986">
                <a:tc>
                  <a:txBody>
                    <a:bodyPr/>
                    <a:lstStyle/>
                    <a:p>
                      <a:r>
                        <a:rPr kumimoji="1" lang="ja-JP" altLang="en-US" sz="1400" dirty="0" smtClean="0">
                          <a:latin typeface="HG丸ｺﾞｼｯｸM-PRO" panose="020F0600000000000000" pitchFamily="50" charset="-128"/>
                          <a:ea typeface="HG丸ｺﾞｼｯｸM-PRO" panose="020F0600000000000000" pitchFamily="50" charset="-128"/>
                        </a:rPr>
                        <a:t>証明書発行</a:t>
                      </a:r>
                      <a:endParaRPr kumimoji="1" lang="ja-JP" altLang="en-US" sz="1400" dirty="0">
                        <a:latin typeface="HG丸ｺﾞｼｯｸM-PRO" panose="020F0600000000000000" pitchFamily="50" charset="-128"/>
                        <a:ea typeface="HG丸ｺﾞｼｯｸM-PRO" panose="020F0600000000000000" pitchFamily="50" charset="-128"/>
                      </a:endParaRPr>
                    </a:p>
                  </a:txBody>
                  <a:tcPr/>
                </a:tc>
              </a:tr>
              <a:tr h="446915">
                <a:tc>
                  <a:txBody>
                    <a:bodyPr/>
                    <a:lstStyle/>
                    <a:p>
                      <a:r>
                        <a:rPr kumimoji="1" lang="ja-JP" altLang="en-US" sz="1600" dirty="0" smtClean="0">
                          <a:latin typeface="HG丸ｺﾞｼｯｸM-PRO" panose="020F0600000000000000" pitchFamily="50" charset="-128"/>
                          <a:ea typeface="HG丸ｺﾞｼｯｸM-PRO" panose="020F0600000000000000" pitchFamily="50" charset="-128"/>
                        </a:rPr>
                        <a:t>退社</a:t>
                      </a:r>
                      <a:endParaRPr kumimoji="1" lang="ja-JP" altLang="en-US" sz="1600" dirty="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26" name="テキスト ボックス 20"/>
          <p:cNvSpPr>
            <a:spLocks noChangeArrowheads="1"/>
          </p:cNvSpPr>
          <p:nvPr/>
        </p:nvSpPr>
        <p:spPr bwMode="auto">
          <a:xfrm>
            <a:off x="939048" y="2716514"/>
            <a:ext cx="1461414" cy="306467"/>
          </a:xfrm>
          <a:prstGeom prst="roundRect">
            <a:avLst>
              <a:gd name="adj" fmla="val 16667"/>
            </a:avLst>
          </a:prstGeom>
          <a:solidFill>
            <a:srgbClr val="CCECFF"/>
          </a:solidFill>
          <a:ln w="9525">
            <a:solidFill>
              <a:schemeClr val="tx1"/>
            </a:solidFill>
            <a:round/>
            <a:headEnd/>
            <a:tailEnd/>
          </a:ln>
        </p:spPr>
        <p:txBody>
          <a:bodyPr wrap="square" anchor="ctr">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個人番号の流れ</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0"/>
          <p:cNvSpPr>
            <a:spLocks noChangeArrowheads="1"/>
          </p:cNvSpPr>
          <p:nvPr/>
        </p:nvSpPr>
        <p:spPr bwMode="auto">
          <a:xfrm>
            <a:off x="4088906" y="2716514"/>
            <a:ext cx="1152128" cy="306467"/>
          </a:xfrm>
          <a:prstGeom prst="roundRect">
            <a:avLst>
              <a:gd name="adj" fmla="val 16667"/>
            </a:avLst>
          </a:prstGeom>
          <a:solidFill>
            <a:srgbClr val="CCECFF"/>
          </a:solidFill>
          <a:ln w="9525">
            <a:solidFill>
              <a:schemeClr val="tx1"/>
            </a:solidFill>
            <a:round/>
            <a:headEnd/>
            <a:tailEnd/>
          </a:ln>
        </p:spPr>
        <p:txBody>
          <a:bodyPr wrap="square" anchor="ctr">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対象業務の例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テキスト ボックス 20"/>
          <p:cNvSpPr>
            <a:spLocks noChangeArrowheads="1"/>
          </p:cNvSpPr>
          <p:nvPr/>
        </p:nvSpPr>
        <p:spPr bwMode="auto">
          <a:xfrm>
            <a:off x="6177136" y="2708921"/>
            <a:ext cx="2376264" cy="306467"/>
          </a:xfrm>
          <a:prstGeom prst="roundRect">
            <a:avLst>
              <a:gd name="adj" fmla="val 16667"/>
            </a:avLst>
          </a:prstGeom>
          <a:solidFill>
            <a:srgbClr val="CCECFF"/>
          </a:solidFill>
          <a:ln w="9525">
            <a:solidFill>
              <a:schemeClr val="tx1"/>
            </a:solidFill>
            <a:round/>
            <a:headEnd/>
            <a:tailEnd/>
          </a:ln>
        </p:spPr>
        <p:txBody>
          <a:bodyPr wrap="square" anchor="ctr">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対処方針を決めるべき項目例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9" name="表 28"/>
          <p:cNvGraphicFramePr>
            <a:graphicFrameLocks noGrp="1"/>
          </p:cNvGraphicFramePr>
          <p:nvPr>
            <p:extLst/>
          </p:nvPr>
        </p:nvGraphicFramePr>
        <p:xfrm>
          <a:off x="4088911" y="3114639"/>
          <a:ext cx="1171021" cy="3045839"/>
        </p:xfrm>
        <a:graphic>
          <a:graphicData uri="http://schemas.openxmlformats.org/drawingml/2006/table">
            <a:tbl>
              <a:tblPr firstRow="1" bandRow="1">
                <a:tableStyleId>{5940675A-B579-460E-94D1-54222C63F5DA}</a:tableStyleId>
              </a:tblPr>
              <a:tblGrid>
                <a:gridCol w="1171021"/>
              </a:tblGrid>
              <a:tr h="333370">
                <a:tc>
                  <a:txBody>
                    <a:bodyPr/>
                    <a:lstStyle/>
                    <a:p>
                      <a:r>
                        <a:rPr lang="ja-JP" altLang="en-US" sz="1600" dirty="0" smtClean="0">
                          <a:latin typeface="HG丸ｺﾞｼｯｸM-PRO" panose="020F0600000000000000" pitchFamily="50" charset="-128"/>
                          <a:ea typeface="HG丸ｺﾞｼｯｸM-PRO" panose="020F0600000000000000" pitchFamily="50" charset="-128"/>
                        </a:rPr>
                        <a:t>納税手続</a:t>
                      </a:r>
                      <a:endParaRPr lang="ja-JP" altLang="en-US" sz="1600" dirty="0">
                        <a:latin typeface="HG丸ｺﾞｼｯｸM-PRO" panose="020F0600000000000000" pitchFamily="50" charset="-128"/>
                        <a:ea typeface="HG丸ｺﾞｼｯｸM-PRO" panose="020F0600000000000000" pitchFamily="50" charset="-128"/>
                      </a:endParaRPr>
                    </a:p>
                  </a:txBody>
                  <a:tcPr>
                    <a:solidFill>
                      <a:srgbClr val="CCFF99"/>
                    </a:solidFill>
                  </a:tcPr>
                </a:tc>
              </a:tr>
              <a:tr h="8984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HG丸ｺﾞｼｯｸM-PRO" panose="020F0600000000000000" pitchFamily="50" charset="-128"/>
                          <a:ea typeface="HG丸ｺﾞｼｯｸM-PRO" panose="020F0600000000000000" pitchFamily="50" charset="-128"/>
                        </a:rPr>
                        <a:t>年末調整、源泉徴収等</a:t>
                      </a:r>
                    </a:p>
                  </a:txBody>
                  <a:tcPr/>
                </a:tc>
              </a:tr>
              <a:tr h="575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HG丸ｺﾞｼｯｸM-PRO" panose="020F0600000000000000" pitchFamily="50" charset="-128"/>
                          <a:ea typeface="HG丸ｺﾞｼｯｸM-PRO" panose="020F0600000000000000" pitchFamily="50" charset="-128"/>
                        </a:rPr>
                        <a:t>社会保険関係手続</a:t>
                      </a:r>
                      <a:endParaRPr lang="ja-JP" altLang="en-US" sz="1600" dirty="0">
                        <a:latin typeface="HG丸ｺﾞｼｯｸM-PRO" panose="020F0600000000000000" pitchFamily="50" charset="-128"/>
                        <a:ea typeface="HG丸ｺﾞｼｯｸM-PRO" panose="020F0600000000000000" pitchFamily="50" charset="-128"/>
                      </a:endParaRPr>
                    </a:p>
                  </a:txBody>
                  <a:tcPr>
                    <a:solidFill>
                      <a:srgbClr val="CCFF99"/>
                    </a:solidFill>
                  </a:tcPr>
                </a:tc>
              </a:tr>
              <a:tr h="12330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HG丸ｺﾞｼｯｸM-PRO" panose="020F0600000000000000" pitchFamily="50" charset="-128"/>
                          <a:ea typeface="HG丸ｺﾞｼｯｸM-PRO" panose="020F0600000000000000" pitchFamily="50" charset="-128"/>
                        </a:rPr>
                        <a:t>雇用保険、健康保険、厚生年金保険等</a:t>
                      </a:r>
                      <a:endParaRPr lang="en-US" altLang="ja-JP" sz="1600" dirty="0" smtClean="0">
                        <a:latin typeface="HG丸ｺﾞｼｯｸM-PRO" panose="020F0600000000000000" pitchFamily="50" charset="-128"/>
                        <a:ea typeface="HG丸ｺﾞｼｯｸM-PRO" panose="020F0600000000000000" pitchFamily="50" charset="-128"/>
                      </a:endParaRPr>
                    </a:p>
                  </a:txBody>
                  <a:tcPr/>
                </a:tc>
              </a:tr>
            </a:tbl>
          </a:graphicData>
        </a:graphic>
      </p:graphicFrame>
      <p:sp>
        <p:nvSpPr>
          <p:cNvPr id="31" name="テキスト ボックス 20"/>
          <p:cNvSpPr>
            <a:spLocks noChangeArrowheads="1"/>
          </p:cNvSpPr>
          <p:nvPr/>
        </p:nvSpPr>
        <p:spPr bwMode="auto">
          <a:xfrm>
            <a:off x="2864768" y="2716514"/>
            <a:ext cx="1152128" cy="306467"/>
          </a:xfrm>
          <a:prstGeom prst="roundRect">
            <a:avLst>
              <a:gd name="adj" fmla="val 16667"/>
            </a:avLst>
          </a:prstGeom>
          <a:solidFill>
            <a:srgbClr val="CCECFF"/>
          </a:solidFill>
          <a:ln w="9525">
            <a:solidFill>
              <a:schemeClr val="tx1"/>
            </a:solidFill>
            <a:round/>
            <a:headEnd/>
            <a:tailEnd/>
          </a:ln>
        </p:spPr>
        <p:txBody>
          <a:bodyPr wrap="square" anchor="ctr">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利用場面の例</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スライド番号プレースホルダー 11"/>
          <p:cNvSpPr>
            <a:spLocks noGrp="1"/>
          </p:cNvSpPr>
          <p:nvPr>
            <p:ph type="sldNum" sz="quarter" idx="12"/>
          </p:nvPr>
        </p:nvSpPr>
        <p:spPr>
          <a:xfrm>
            <a:off x="7774012" y="6473658"/>
            <a:ext cx="2133600" cy="365125"/>
          </a:xfrm>
        </p:spPr>
        <p:txBody>
          <a:bodyPr/>
          <a:lstStyle/>
          <a:p>
            <a:r>
              <a:rPr lang="en-US" altLang="ja-JP" sz="2800" dirty="0" smtClean="0"/>
              <a:t>22</a:t>
            </a:r>
            <a:endParaRPr lang="ja-JP" altLang="en-US" sz="2800" dirty="0"/>
          </a:p>
        </p:txBody>
      </p:sp>
      <p:pic>
        <p:nvPicPr>
          <p:cNvPr id="3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2"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474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000" y="116632"/>
            <a:ext cx="9144000" cy="1080120"/>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lIns="87714" tIns="43857" rIns="87714" bIns="43857" rtlCol="0">
            <a:noAutofit/>
          </a:bodyPr>
          <a:lstStyle/>
          <a:p>
            <a:r>
              <a:rPr lang="ja-JP" altLang="en-US" sz="2849" b="1" dirty="0" smtClean="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マイナンバーを職員・従業員</a:t>
            </a:r>
            <a:r>
              <a:rPr lang="ja-JP" altLang="en-US" sz="2849"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などから取得するときは</a:t>
            </a:r>
            <a:r>
              <a:rPr lang="ja-JP" altLang="en-US" sz="2849" b="1" dirty="0" smtClean="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849" b="1" dirty="0" smtClean="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利用</a:t>
            </a:r>
            <a:r>
              <a:rPr lang="ja-JP" altLang="en-US" sz="2849"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目的の明示</a:t>
            </a:r>
            <a:r>
              <a:rPr lang="ja-JP" altLang="en-US" sz="2849"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a:t>
            </a:r>
            <a:r>
              <a:rPr lang="ja-JP" altLang="en-US" sz="2849"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厳格な本人確認</a:t>
            </a:r>
            <a:r>
              <a:rPr lang="ja-JP" altLang="en-US" sz="2849"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が必要です。</a:t>
            </a:r>
            <a:endParaRPr lang="en-US" altLang="ja-JP" sz="2849"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9" name="図 18"/>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628975" y="2890850"/>
            <a:ext cx="1781688" cy="2499314"/>
          </a:xfrm>
          <a:prstGeom prst="rect">
            <a:avLst/>
          </a:prstGeom>
        </p:spPr>
      </p:pic>
      <p:sp>
        <p:nvSpPr>
          <p:cNvPr id="3" name="円形吹き出し 2"/>
          <p:cNvSpPr/>
          <p:nvPr/>
        </p:nvSpPr>
        <p:spPr>
          <a:xfrm>
            <a:off x="2143978" y="1196759"/>
            <a:ext cx="6988648" cy="2552745"/>
          </a:xfrm>
          <a:prstGeom prst="wedgeEllipseCallout">
            <a:avLst>
              <a:gd name="adj1" fmla="val -50062"/>
              <a:gd name="adj2" fmla="val 42296"/>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lIns="87714" tIns="43857" rIns="87714" bIns="43857" rtlCol="0" anchor="ctr"/>
          <a:lstStyle/>
          <a:p>
            <a:pPr algn="ctr"/>
            <a:endParaRPr lang="ja-JP" altLang="en-US" sz="1602"/>
          </a:p>
        </p:txBody>
      </p:sp>
      <p:sp>
        <p:nvSpPr>
          <p:cNvPr id="70" name="テキスト ボックス 69"/>
          <p:cNvSpPr txBox="1"/>
          <p:nvPr/>
        </p:nvSpPr>
        <p:spPr>
          <a:xfrm>
            <a:off x="2453122" y="1313723"/>
            <a:ext cx="6326018" cy="2170423"/>
          </a:xfrm>
          <a:prstGeom prst="rect">
            <a:avLst/>
          </a:prstGeom>
          <a:noFill/>
        </p:spPr>
        <p:txBody>
          <a:bodyPr wrap="square" lIns="87714" tIns="43857" rIns="87714" bIns="43857" rtlCol="0">
            <a:spAutoFit/>
          </a:bodyPr>
          <a:lstStyle/>
          <a:p>
            <a:pPr algn="ctr"/>
            <a:r>
              <a:rPr lang="ja-JP" altLang="en-US" sz="1958"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利用目的はきちんと明示！</a:t>
            </a:r>
            <a:endParaRPr lang="en-US" altLang="ja-JP" sz="1958"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1335"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・マイナンバーを取得する際は、</a:t>
            </a:r>
            <a:r>
              <a:rPr lang="ja-JP" altLang="en-US"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利用目的を特定して明示</a:t>
            </a:r>
            <a:endParaRPr lang="en-US" altLang="ja-JP"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46"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46"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46"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する必要があります。</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35" dirty="0">
                <a:latin typeface="メイリオ" panose="020B0604030504040204" pitchFamily="50" charset="-128"/>
                <a:ea typeface="メイリオ" panose="020B0604030504040204" pitchFamily="50" charset="-128"/>
                <a:cs typeface="メイリオ" panose="020B0604030504040204" pitchFamily="50" charset="-128"/>
              </a:rPr>
              <a:t>　　（例）「源泉徴収票作成事務」「健康保険・厚生年金保険届出事務」</a:t>
            </a:r>
            <a:endParaRPr lang="ja-JP" altLang="en-US" sz="1335" dirty="0"/>
          </a:p>
          <a:p>
            <a:endParaRPr lang="en-US" altLang="ja-JP" sz="1157"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・源泉徴収や年金・医療保険・雇用保険など、複数の目的で</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利用する場合は、</a:t>
            </a:r>
            <a:r>
              <a:rPr lang="ja-JP" altLang="en-US"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まとめて目的を示しても構いません</a:t>
            </a:r>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35" dirty="0">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335" dirty="0"/>
          </a:p>
        </p:txBody>
      </p:sp>
      <p:sp>
        <p:nvSpPr>
          <p:cNvPr id="16" name="円形吹き出し 15"/>
          <p:cNvSpPr/>
          <p:nvPr/>
        </p:nvSpPr>
        <p:spPr>
          <a:xfrm>
            <a:off x="2143982" y="4221089"/>
            <a:ext cx="7055529" cy="2619663"/>
          </a:xfrm>
          <a:prstGeom prst="wedgeEllipseCallout">
            <a:avLst>
              <a:gd name="adj1" fmla="val -49367"/>
              <a:gd name="adj2" fmla="val -37333"/>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lIns="87714" tIns="43857" rIns="87714" bIns="43857" rtlCol="0" anchor="ctr"/>
          <a:lstStyle/>
          <a:p>
            <a:pPr algn="ctr"/>
            <a:endParaRPr lang="ja-JP" altLang="en-US" sz="1602"/>
          </a:p>
        </p:txBody>
      </p:sp>
      <p:sp>
        <p:nvSpPr>
          <p:cNvPr id="75" name="テキスト ボックス 74"/>
          <p:cNvSpPr txBox="1"/>
          <p:nvPr/>
        </p:nvSpPr>
        <p:spPr>
          <a:xfrm>
            <a:off x="2679029" y="4579269"/>
            <a:ext cx="6326018" cy="2006083"/>
          </a:xfrm>
          <a:prstGeom prst="rect">
            <a:avLst/>
          </a:prstGeom>
          <a:noFill/>
        </p:spPr>
        <p:txBody>
          <a:bodyPr wrap="square" lIns="87714" tIns="43857" rIns="87714" bIns="43857" rtlCol="0">
            <a:spAutoFit/>
          </a:bodyPr>
          <a:lstStyle/>
          <a:p>
            <a:r>
              <a:rPr lang="ja-JP" altLang="en-US" sz="1958" b="1"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1958"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本人確認は</a:t>
            </a:r>
            <a:r>
              <a:rPr lang="ja-JP" altLang="en-US" sz="1958" b="1" u="sng" dirty="0">
                <a:solidFill>
                  <a:srgbClr val="99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成</a:t>
            </a:r>
            <a:r>
              <a:rPr lang="ja-JP" altLang="en-US" sz="1958"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りすまし防止のためにも厳格に！</a:t>
            </a:r>
            <a:endParaRPr lang="en-US" altLang="ja-JP" sz="1958" b="1" u="sng" dirty="0">
              <a:solidFill>
                <a:srgbClr val="C0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1335"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・マイナンバーを取得する際は、他人の成りすまし等</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を防止するため、</a:t>
            </a:r>
            <a:r>
              <a:rPr lang="ja-JP" altLang="en-US"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厳格な本人確認</a:t>
            </a:r>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を行います。</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57"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・本人確認では、①正しい番号であることの確認（</a:t>
            </a:r>
            <a:r>
              <a:rPr lang="ja-JP" altLang="en-US"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番号確認</a:t>
            </a:r>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と②手続を行っている者が番号の正しい持ち主である</a:t>
            </a:r>
            <a:endParaRPr lang="en-US" altLang="ja-JP" sz="1602"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　　　　　ことの確認（</a:t>
            </a:r>
            <a:r>
              <a:rPr lang="ja-JP" altLang="en-US" sz="1602" u="sng"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身元確認</a:t>
            </a:r>
            <a:r>
              <a:rPr lang="ja-JP" altLang="en-US" sz="1602" dirty="0">
                <a:latin typeface="メイリオ" panose="020B0604030504040204" pitchFamily="50" charset="-128"/>
                <a:ea typeface="メイリオ" panose="020B0604030504040204" pitchFamily="50" charset="-128"/>
                <a:cs typeface="メイリオ" panose="020B0604030504040204" pitchFamily="50" charset="-128"/>
              </a:rPr>
              <a:t>）を行います。</a:t>
            </a:r>
            <a:endParaRPr lang="en-US" altLang="ja-JP" sz="80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2503443" y="3787241"/>
            <a:ext cx="6842049" cy="421013"/>
          </a:xfrm>
          <a:prstGeom prst="rect">
            <a:avLst/>
          </a:prstGeom>
          <a:noFill/>
        </p:spPr>
        <p:txBody>
          <a:bodyPr wrap="square" rtlCol="0">
            <a:spAutoFit/>
          </a:bodyPr>
          <a:lstStyle/>
          <a:p>
            <a:r>
              <a:rPr lang="en-US" altLang="ja-JP" sz="1068" dirty="0">
                <a:latin typeface="ＭＳ Ｐ明朝" panose="02020600040205080304" pitchFamily="18" charset="-128"/>
                <a:ea typeface="ＭＳ Ｐ明朝" panose="02020600040205080304" pitchFamily="18" charset="-128"/>
              </a:rPr>
              <a:t>※</a:t>
            </a:r>
            <a:r>
              <a:rPr lang="ja-JP" altLang="en-US" sz="1068" dirty="0">
                <a:latin typeface="ＭＳ Ｐ明朝" panose="02020600040205080304" pitchFamily="18" charset="-128"/>
                <a:ea typeface="ＭＳ Ｐ明朝" panose="02020600040205080304" pitchFamily="18" charset="-128"/>
              </a:rPr>
              <a:t>　個人番号を取得するときは、個人情報保護法第</a:t>
            </a:r>
            <a:r>
              <a:rPr lang="en-US" altLang="ja-JP" sz="1068" dirty="0">
                <a:latin typeface="ＭＳ Ｐ明朝" panose="02020600040205080304" pitchFamily="18" charset="-128"/>
                <a:ea typeface="ＭＳ Ｐ明朝" panose="02020600040205080304" pitchFamily="18" charset="-128"/>
              </a:rPr>
              <a:t>18</a:t>
            </a:r>
            <a:r>
              <a:rPr lang="ja-JP" altLang="en-US" sz="1068" dirty="0">
                <a:latin typeface="ＭＳ Ｐ明朝" panose="02020600040205080304" pitchFamily="18" charset="-128"/>
                <a:ea typeface="ＭＳ Ｐ明朝" panose="02020600040205080304" pitchFamily="18" charset="-128"/>
              </a:rPr>
              <a:t>条に基づき、利用目的を本人に通知又は公表する。また、本人</a:t>
            </a:r>
            <a:endParaRPr lang="en-US" altLang="ja-JP" sz="1068" dirty="0">
              <a:latin typeface="ＭＳ Ｐ明朝" panose="02020600040205080304" pitchFamily="18" charset="-128"/>
              <a:ea typeface="ＭＳ Ｐ明朝" panose="02020600040205080304" pitchFamily="18" charset="-128"/>
            </a:endParaRPr>
          </a:p>
          <a:p>
            <a:r>
              <a:rPr lang="ja-JP" altLang="en-US" sz="1068" dirty="0">
                <a:latin typeface="ＭＳ Ｐ明朝" panose="02020600040205080304" pitchFamily="18" charset="-128"/>
                <a:ea typeface="ＭＳ Ｐ明朝" panose="02020600040205080304" pitchFamily="18" charset="-128"/>
              </a:rPr>
              <a:t>　　から直接書面に記載された個人番号を取得する場合は、あらかじめ、本人に対し、その利用目的を明示する。</a:t>
            </a:r>
          </a:p>
        </p:txBody>
      </p:sp>
      <p:sp>
        <p:nvSpPr>
          <p:cNvPr id="10" name="スライド番号プレースホルダー 11"/>
          <p:cNvSpPr txBox="1">
            <a:spLocks/>
          </p:cNvSpPr>
          <p:nvPr/>
        </p:nvSpPr>
        <p:spPr>
          <a:xfrm>
            <a:off x="7775252" y="6478736"/>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3600" b="1" kern="1200">
                <a:solidFill>
                  <a:schemeClr val="tx1"/>
                </a:solidFill>
                <a:latin typeface="HG丸ｺﾞｼｯｸM-PRO" panose="020F0600000000000000" pitchFamily="50" charset="-128"/>
                <a:ea typeface="HG丸ｺﾞｼｯｸM-PRO" panose="020F06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800" dirty="0" smtClean="0">
                <a:latin typeface="+mn-lt"/>
              </a:rPr>
              <a:t>23</a:t>
            </a:r>
            <a:endParaRPr lang="ja-JP" altLang="en-US" sz="2800" dirty="0">
              <a:latin typeface="+mn-lt"/>
            </a:endParaRPr>
          </a:p>
        </p:txBody>
      </p:sp>
    </p:spTree>
    <p:extLst>
      <p:ext uri="{BB962C8B-B14F-4D97-AF65-F5344CB8AC3E}">
        <p14:creationId xmlns:p14="http://schemas.microsoft.com/office/powerpoint/2010/main" val="55348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052570" y="404669"/>
            <a:ext cx="8922027" cy="307777"/>
          </a:xfrm>
          <a:prstGeom prst="rect">
            <a:avLst/>
          </a:prstGeom>
          <a:noFill/>
        </p:spPr>
        <p:txBody>
          <a:bodyPr wrap="square" rtlCol="0">
            <a:spAutoFit/>
          </a:bodyPr>
          <a:lstStyle/>
          <a:p>
            <a:pPr marL="176213" indent="-176213" defTabSz="914400" fontAlgn="base">
              <a:spcBef>
                <a:spcPct val="0"/>
              </a:spcBef>
              <a:spcAft>
                <a:spcPct val="0"/>
              </a:spcAft>
            </a:pPr>
            <a:r>
              <a:rPr lang="ja-JP" altLang="en-US" sz="1400" b="1" u="sng" dirty="0" smtClean="0">
                <a:solidFill>
                  <a:srgbClr val="FF0000"/>
                </a:solidFill>
                <a:latin typeface="ＭＳ ゴシック" pitchFamily="49" charset="-128"/>
                <a:ea typeface="ＭＳ ゴシック" pitchFamily="49" charset="-128"/>
              </a:rPr>
              <a:t>⇒年金</a:t>
            </a:r>
            <a:r>
              <a:rPr lang="ja-JP" altLang="en-US" sz="1400" b="1" u="sng" dirty="0">
                <a:solidFill>
                  <a:srgbClr val="FF0000"/>
                </a:solidFill>
                <a:latin typeface="ＭＳ ゴシック" pitchFamily="49" charset="-128"/>
                <a:ea typeface="ＭＳ ゴシック" pitchFamily="49" charset="-128"/>
              </a:rPr>
              <a:t>の資格取得･確認、給付を受ける際</a:t>
            </a:r>
            <a:r>
              <a:rPr lang="ja-JP" altLang="en-US" sz="1400" b="1" u="sng" dirty="0" smtClean="0">
                <a:solidFill>
                  <a:srgbClr val="FF0000"/>
                </a:solidFill>
                <a:latin typeface="ＭＳ ゴシック" pitchFamily="49" charset="-128"/>
                <a:ea typeface="ＭＳ ゴシック" pitchFamily="49" charset="-128"/>
              </a:rPr>
              <a:t>に</a:t>
            </a:r>
            <a:r>
              <a:rPr lang="ja-JP" altLang="en-US" sz="1400" b="1" u="sng" dirty="0">
                <a:solidFill>
                  <a:srgbClr val="FF0000"/>
                </a:solidFill>
                <a:latin typeface="ＭＳ ゴシック" pitchFamily="49" charset="-128"/>
                <a:ea typeface="ＭＳ ゴシック" pitchFamily="49" charset="-128"/>
              </a:rPr>
              <a:t>利用</a:t>
            </a:r>
            <a:r>
              <a:rPr lang="ja-JP" altLang="en-US" sz="1400" b="1" u="sng" dirty="0" smtClean="0">
                <a:solidFill>
                  <a:srgbClr val="FF0000"/>
                </a:solidFill>
                <a:latin typeface="ＭＳ ゴシック" pitchFamily="49" charset="-128"/>
                <a:ea typeface="ＭＳ ゴシック" pitchFamily="49" charset="-128"/>
              </a:rPr>
              <a:t>。</a:t>
            </a:r>
            <a:endParaRPr lang="en-US" altLang="ja-JP" sz="1400" dirty="0" smtClean="0">
              <a:solidFill>
                <a:prstClr val="black"/>
              </a:solidFill>
              <a:latin typeface="ＭＳ ゴシック" pitchFamily="49" charset="-128"/>
              <a:ea typeface="ＭＳ ゴシック" pitchFamily="49" charset="-128"/>
            </a:endParaRPr>
          </a:p>
        </p:txBody>
      </p:sp>
      <p:sp>
        <p:nvSpPr>
          <p:cNvPr id="25" name="テキスト ボックス 24"/>
          <p:cNvSpPr txBox="1"/>
          <p:nvPr/>
        </p:nvSpPr>
        <p:spPr>
          <a:xfrm>
            <a:off x="1052568" y="3284989"/>
            <a:ext cx="7725192" cy="2246769"/>
          </a:xfrm>
          <a:prstGeom prst="rect">
            <a:avLst/>
          </a:prstGeom>
          <a:noFill/>
        </p:spPr>
        <p:txBody>
          <a:bodyPr wrap="none" rtlCol="0">
            <a:spAutoFit/>
          </a:bodyPr>
          <a:lstStyle/>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○児童扶養手当法による児童扶養手当の支給に関する事務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○母子及び寡婦福祉法による資金の貸付け、母子家庭自立支援給付金の支給に関する事務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○障害者総合支援法による自立支援給付の支給に関する事務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○特別児童扶養手当法による特別児童扶養手当等の支給に関する事務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○生活保護法による保護の決定、実施に関する事務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○介護保険法による保険給付の支給、保険料の徴収に関する事務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○健康保険法、船員保険法、国民健康保険法、高齢者の医療の確保に関する法律による</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　保険給付の支給、保険料の徴収に関する事務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○独立行政法人日本学生支援機構法による学資の貸与に関する事務</a:t>
            </a: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○公営住宅法による公営住宅</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改良</a:t>
            </a:r>
            <a:r>
              <a:rPr lang="ja-JP" altLang="en-US" sz="1400" dirty="0">
                <a:solidFill>
                  <a:prstClr val="black"/>
                </a:solidFill>
                <a:latin typeface="ＭＳ ゴシック" pitchFamily="49" charset="-128"/>
                <a:ea typeface="ＭＳ ゴシック" pitchFamily="49" charset="-128"/>
              </a:rPr>
              <a:t>住宅の</a:t>
            </a:r>
            <a:r>
              <a:rPr lang="ja-JP" altLang="en-US" sz="1400" dirty="0" smtClean="0">
                <a:solidFill>
                  <a:prstClr val="black"/>
                </a:solidFill>
                <a:latin typeface="ＭＳ ゴシック" pitchFamily="49" charset="-128"/>
                <a:ea typeface="ＭＳ ゴシック" pitchFamily="49" charset="-128"/>
              </a:rPr>
              <a:t>管理に関する事務　　　　　　　　　　　　　　等</a:t>
            </a:r>
            <a:endParaRPr lang="ja-JP" altLang="en-US" sz="1400" dirty="0">
              <a:solidFill>
                <a:prstClr val="black"/>
              </a:solidFill>
              <a:latin typeface="ＭＳ ゴシック" pitchFamily="49" charset="-128"/>
              <a:ea typeface="ＭＳ ゴシック" pitchFamily="49" charset="-128"/>
            </a:endParaRPr>
          </a:p>
        </p:txBody>
      </p:sp>
      <p:sp>
        <p:nvSpPr>
          <p:cNvPr id="15" name="テキスト ボックス 14"/>
          <p:cNvSpPr txBox="1"/>
          <p:nvPr/>
        </p:nvSpPr>
        <p:spPr>
          <a:xfrm>
            <a:off x="1052570" y="660876"/>
            <a:ext cx="8736971" cy="1169551"/>
          </a:xfrm>
          <a:prstGeom prst="rect">
            <a:avLst/>
          </a:prstGeom>
          <a:noFill/>
        </p:spPr>
        <p:txBody>
          <a:bodyPr wrap="square" rtlCol="0">
            <a:spAutoFit/>
          </a:bodyPr>
          <a:lstStyle/>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国民年金法</a:t>
            </a:r>
            <a:r>
              <a:rPr lang="ja-JP" altLang="en-US" sz="1400" dirty="0" smtClean="0">
                <a:solidFill>
                  <a:prstClr val="black"/>
                </a:solidFill>
                <a:latin typeface="ＭＳ ゴシック" pitchFamily="49" charset="-128"/>
                <a:ea typeface="ＭＳ ゴシック" pitchFamily="49" charset="-128"/>
              </a:rPr>
              <a:t>、厚生年金保険法による年金である給付の</a:t>
            </a:r>
            <a:r>
              <a:rPr lang="ja-JP" altLang="en-US" sz="1400" dirty="0">
                <a:solidFill>
                  <a:prstClr val="black"/>
                </a:solidFill>
                <a:latin typeface="ＭＳ ゴシック" pitchFamily="49" charset="-128"/>
                <a:ea typeface="ＭＳ ゴシック" pitchFamily="49" charset="-128"/>
              </a:rPr>
              <a:t>支給に関する</a:t>
            </a:r>
            <a:r>
              <a:rPr lang="ja-JP" altLang="en-US" sz="1400" dirty="0" smtClean="0">
                <a:solidFill>
                  <a:prstClr val="black"/>
                </a:solidFill>
                <a:latin typeface="ＭＳ ゴシック" pitchFamily="49" charset="-128"/>
                <a:ea typeface="ＭＳ ゴシック" pitchFamily="49" charset="-128"/>
              </a:rPr>
              <a:t>事務</a:t>
            </a:r>
            <a:endParaRPr lang="en-US" altLang="ja-JP" sz="1400" dirty="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国家公務員共済</a:t>
            </a:r>
            <a:r>
              <a:rPr lang="ja-JP" altLang="en-US" sz="1400" dirty="0" smtClean="0">
                <a:solidFill>
                  <a:prstClr val="black"/>
                </a:solidFill>
                <a:latin typeface="ＭＳ ゴシック" pitchFamily="49" charset="-128"/>
                <a:ea typeface="ＭＳ ゴシック" pitchFamily="49" charset="-128"/>
              </a:rPr>
              <a:t>組合法、</a:t>
            </a:r>
            <a:r>
              <a:rPr lang="ja-JP" altLang="en-US" sz="1400" dirty="0">
                <a:solidFill>
                  <a:prstClr val="black"/>
                </a:solidFill>
                <a:latin typeface="ＭＳ ゴシック" pitchFamily="49" charset="-128"/>
                <a:ea typeface="ＭＳ ゴシック" pitchFamily="49" charset="-128"/>
              </a:rPr>
              <a:t>地方</a:t>
            </a:r>
            <a:r>
              <a:rPr lang="ja-JP" altLang="en-US" sz="1400" dirty="0" smtClean="0">
                <a:solidFill>
                  <a:prstClr val="black"/>
                </a:solidFill>
                <a:latin typeface="ＭＳ ゴシック" pitchFamily="49" charset="-128"/>
                <a:ea typeface="ＭＳ ゴシック" pitchFamily="49" charset="-128"/>
              </a:rPr>
              <a:t>公務員等共済組合法、私立学校教職員共済法による年金</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である給付</a:t>
            </a:r>
            <a:r>
              <a:rPr lang="ja-JP" altLang="en-US" sz="1400" dirty="0">
                <a:solidFill>
                  <a:prstClr val="black"/>
                </a:solidFill>
                <a:latin typeface="ＭＳ ゴシック" pitchFamily="49" charset="-128"/>
                <a:ea typeface="ＭＳ ゴシック" pitchFamily="49" charset="-128"/>
              </a:rPr>
              <a:t>の</a:t>
            </a:r>
            <a:r>
              <a:rPr lang="ja-JP" altLang="en-US" sz="1400" dirty="0" smtClean="0">
                <a:solidFill>
                  <a:prstClr val="black"/>
                </a:solidFill>
                <a:latin typeface="ＭＳ ゴシック" pitchFamily="49" charset="-128"/>
                <a:ea typeface="ＭＳ ゴシック" pitchFamily="49" charset="-128"/>
              </a:rPr>
              <a:t>支給</a:t>
            </a:r>
            <a:r>
              <a:rPr lang="ja-JP" altLang="en-US" sz="1400" dirty="0">
                <a:solidFill>
                  <a:prstClr val="black"/>
                </a:solidFill>
                <a:latin typeface="ＭＳ ゴシック" pitchFamily="49" charset="-128"/>
                <a:ea typeface="ＭＳ ゴシック" pitchFamily="49" charset="-128"/>
              </a:rPr>
              <a:t>に関する</a:t>
            </a:r>
            <a:r>
              <a:rPr lang="ja-JP" altLang="en-US" sz="1400" dirty="0" smtClean="0">
                <a:solidFill>
                  <a:prstClr val="black"/>
                </a:solidFill>
                <a:latin typeface="ＭＳ ゴシック" pitchFamily="49" charset="-128"/>
                <a:ea typeface="ＭＳ ゴシック" pitchFamily="49" charset="-128"/>
              </a:rPr>
              <a:t>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a:solidFill>
                  <a:prstClr val="black"/>
                </a:solidFill>
                <a:latin typeface="ＭＳ ゴシック" pitchFamily="49" charset="-128"/>
                <a:ea typeface="ＭＳ ゴシック" pitchFamily="49" charset="-128"/>
              </a:rPr>
              <a:t>○確定給付企業年金法、確定拠出年金法による給付の支給に関する</a:t>
            </a:r>
            <a:r>
              <a:rPr lang="ja-JP" altLang="en-US" sz="1400" dirty="0" smtClean="0">
                <a:solidFill>
                  <a:prstClr val="black"/>
                </a:solidFill>
                <a:latin typeface="ＭＳ ゴシック" pitchFamily="49" charset="-128"/>
                <a:ea typeface="ＭＳ ゴシック" pitchFamily="49" charset="-128"/>
              </a:rPr>
              <a:t>事務</a:t>
            </a:r>
            <a:endParaRPr lang="en-US" altLang="ja-JP" sz="1400" dirty="0" smtClean="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○独立</a:t>
            </a:r>
            <a:r>
              <a:rPr lang="ja-JP" altLang="en-US" sz="1400" dirty="0">
                <a:solidFill>
                  <a:prstClr val="black"/>
                </a:solidFill>
                <a:latin typeface="ＭＳ ゴシック" pitchFamily="49" charset="-128"/>
                <a:ea typeface="ＭＳ ゴシック" pitchFamily="49" charset="-128"/>
              </a:rPr>
              <a:t>行政法人農業者年金基金法による農業者年金事業の給付の支給に関する</a:t>
            </a:r>
            <a:r>
              <a:rPr lang="ja-JP" altLang="en-US" sz="1400" dirty="0" smtClean="0">
                <a:solidFill>
                  <a:prstClr val="black"/>
                </a:solidFill>
                <a:latin typeface="ＭＳ ゴシック" pitchFamily="49" charset="-128"/>
                <a:ea typeface="ＭＳ ゴシック" pitchFamily="49" charset="-128"/>
              </a:rPr>
              <a:t>事務　　　　等　　　　　　　　　　　　　　　　　</a:t>
            </a:r>
            <a:endParaRPr lang="en-US" altLang="ja-JP" sz="1400" dirty="0" smtClean="0">
              <a:solidFill>
                <a:prstClr val="black"/>
              </a:solidFill>
              <a:latin typeface="ＭＳ ゴシック" pitchFamily="49" charset="-128"/>
              <a:ea typeface="ＭＳ ゴシック" pitchFamily="49" charset="-128"/>
            </a:endParaRPr>
          </a:p>
        </p:txBody>
      </p:sp>
      <p:sp>
        <p:nvSpPr>
          <p:cNvPr id="16" name="テキスト ボックス 15"/>
          <p:cNvSpPr txBox="1"/>
          <p:nvPr/>
        </p:nvSpPr>
        <p:spPr>
          <a:xfrm>
            <a:off x="1051691" y="2177783"/>
            <a:ext cx="8543521" cy="523220"/>
          </a:xfrm>
          <a:prstGeom prst="rect">
            <a:avLst/>
          </a:prstGeom>
          <a:noFill/>
        </p:spPr>
        <p:txBody>
          <a:bodyPr wrap="square" rtlCol="0">
            <a:spAutoFit/>
          </a:bodyPr>
          <a:lstStyle/>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雇用保険法による失業等給付の</a:t>
            </a:r>
            <a:r>
              <a:rPr lang="ja-JP" altLang="en-US" sz="1400" dirty="0" smtClean="0">
                <a:solidFill>
                  <a:prstClr val="black"/>
                </a:solidFill>
                <a:latin typeface="ＭＳ ゴシック" pitchFamily="49" charset="-128"/>
                <a:ea typeface="ＭＳ ゴシック" pitchFamily="49" charset="-128"/>
              </a:rPr>
              <a:t>支給</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雇用</a:t>
            </a:r>
            <a:r>
              <a:rPr lang="ja-JP" altLang="en-US" sz="1400" dirty="0">
                <a:solidFill>
                  <a:prstClr val="black"/>
                </a:solidFill>
                <a:latin typeface="ＭＳ ゴシック" pitchFamily="49" charset="-128"/>
                <a:ea typeface="ＭＳ ゴシック" pitchFamily="49" charset="-128"/>
              </a:rPr>
              <a:t>安定</a:t>
            </a:r>
            <a:r>
              <a:rPr lang="ja-JP" altLang="en-US" sz="1400" dirty="0" smtClean="0">
                <a:solidFill>
                  <a:prstClr val="black"/>
                </a:solidFill>
                <a:latin typeface="ＭＳ ゴシック" pitchFamily="49" charset="-128"/>
                <a:ea typeface="ＭＳ ゴシック" pitchFamily="49" charset="-128"/>
              </a:rPr>
              <a:t>事業</a:t>
            </a:r>
            <a:r>
              <a:rPr lang="ja-JP" altLang="en-US" sz="1400" dirty="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ＭＳ ゴシック" pitchFamily="49" charset="-128"/>
                <a:ea typeface="ＭＳ ゴシック" pitchFamily="49" charset="-128"/>
              </a:rPr>
              <a:t>能力</a:t>
            </a:r>
            <a:r>
              <a:rPr lang="ja-JP" altLang="en-US" sz="1400" dirty="0">
                <a:solidFill>
                  <a:prstClr val="black"/>
                </a:solidFill>
                <a:latin typeface="ＭＳ ゴシック" pitchFamily="49" charset="-128"/>
                <a:ea typeface="ＭＳ ゴシック" pitchFamily="49" charset="-128"/>
              </a:rPr>
              <a:t>開発事業の実施に関する事務</a:t>
            </a:r>
            <a:endParaRPr lang="en-US" altLang="ja-JP" sz="1400" dirty="0">
              <a:solidFill>
                <a:prstClr val="black"/>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労働者災害補償保険法による保険給付の支給、社会復帰</a:t>
            </a:r>
            <a:r>
              <a:rPr lang="ja-JP" altLang="en-US" sz="1400" dirty="0" smtClean="0">
                <a:solidFill>
                  <a:prstClr val="black"/>
                </a:solidFill>
                <a:latin typeface="ＭＳ ゴシック" pitchFamily="49" charset="-128"/>
                <a:ea typeface="ＭＳ ゴシック" pitchFamily="49" charset="-128"/>
              </a:rPr>
              <a:t>促進等事業</a:t>
            </a:r>
            <a:r>
              <a:rPr lang="ja-JP" altLang="en-US" sz="1400" dirty="0">
                <a:solidFill>
                  <a:prstClr val="black"/>
                </a:solidFill>
                <a:latin typeface="ＭＳ ゴシック" pitchFamily="49" charset="-128"/>
                <a:ea typeface="ＭＳ ゴシック" pitchFamily="49" charset="-128"/>
              </a:rPr>
              <a:t>の実施に関する</a:t>
            </a:r>
            <a:r>
              <a:rPr lang="ja-JP" altLang="en-US" sz="1400" dirty="0" smtClean="0">
                <a:solidFill>
                  <a:prstClr val="black"/>
                </a:solidFill>
                <a:latin typeface="ＭＳ ゴシック" pitchFamily="49" charset="-128"/>
                <a:ea typeface="ＭＳ ゴシック" pitchFamily="49" charset="-128"/>
              </a:rPr>
              <a:t>事務</a:t>
            </a:r>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等　　　　　　　　　　　　　　　　　　　　　　　　　　　　　　　　　　　　　　　　　　</a:t>
            </a:r>
            <a:endParaRPr lang="en-US" altLang="ja-JP" sz="1400" dirty="0">
              <a:solidFill>
                <a:prstClr val="black"/>
              </a:solidFill>
              <a:latin typeface="ＭＳ ゴシック" pitchFamily="49" charset="-128"/>
              <a:ea typeface="ＭＳ ゴシック" pitchFamily="49" charset="-128"/>
            </a:endParaRPr>
          </a:p>
        </p:txBody>
      </p:sp>
      <p:sp>
        <p:nvSpPr>
          <p:cNvPr id="17" name="テキスト ボックス 16"/>
          <p:cNvSpPr txBox="1"/>
          <p:nvPr/>
        </p:nvSpPr>
        <p:spPr>
          <a:xfrm>
            <a:off x="1052569" y="2780928"/>
            <a:ext cx="8580953" cy="523220"/>
          </a:xfrm>
          <a:prstGeom prst="rect">
            <a:avLst/>
          </a:prstGeom>
          <a:noFill/>
        </p:spPr>
        <p:txBody>
          <a:bodyPr wrap="square" rtlCol="0">
            <a:spAutoFit/>
          </a:bodyPr>
          <a:lstStyle/>
          <a:p>
            <a:pPr marL="176213" indent="-176213" defTabSz="914400" fontAlgn="base">
              <a:spcBef>
                <a:spcPct val="0"/>
              </a:spcBef>
              <a:spcAft>
                <a:spcPct val="0"/>
              </a:spcAft>
            </a:pPr>
            <a:r>
              <a:rPr lang="ja-JP" altLang="en-US" sz="1400" b="1" u="sng" dirty="0" smtClean="0">
                <a:solidFill>
                  <a:srgbClr val="FF0000"/>
                </a:solidFill>
                <a:latin typeface="ＭＳ ゴシック" pitchFamily="49" charset="-128"/>
                <a:ea typeface="ＭＳ ゴシック" pitchFamily="49" charset="-128"/>
              </a:rPr>
              <a:t>⇒医療保険等の保険料徴収等の医療保険者における手続、福祉分野の給付、生活保護の実施等</a:t>
            </a:r>
            <a:endParaRPr lang="en-US" altLang="ja-JP" sz="1400" b="1" u="sng" dirty="0" smtClean="0">
              <a:solidFill>
                <a:srgbClr val="FF0000"/>
              </a:solidFill>
              <a:latin typeface="ＭＳ ゴシック" pitchFamily="49" charset="-128"/>
              <a:ea typeface="ＭＳ ゴシック" pitchFamily="49" charset="-128"/>
            </a:endParaRPr>
          </a:p>
          <a:p>
            <a:pPr marL="176213" indent="-176213" defTabSz="914400" fontAlgn="base">
              <a:spcBef>
                <a:spcPct val="0"/>
              </a:spcBef>
              <a:spcAft>
                <a:spcPct val="0"/>
              </a:spcAft>
            </a:pPr>
            <a:r>
              <a:rPr lang="ja-JP" altLang="en-US" sz="1400" dirty="0">
                <a:solidFill>
                  <a:srgbClr val="FF0000"/>
                </a:solidFill>
                <a:latin typeface="ＭＳ ゴシック" pitchFamily="49" charset="-128"/>
                <a:ea typeface="ＭＳ ゴシック" pitchFamily="49" charset="-128"/>
              </a:rPr>
              <a:t>　</a:t>
            </a:r>
            <a:r>
              <a:rPr lang="ja-JP" altLang="en-US" sz="1400" b="1" u="sng" dirty="0" smtClean="0">
                <a:solidFill>
                  <a:srgbClr val="FF0000"/>
                </a:solidFill>
                <a:latin typeface="ＭＳ ゴシック" pitchFamily="49" charset="-128"/>
                <a:ea typeface="ＭＳ ゴシック" pitchFamily="49" charset="-128"/>
              </a:rPr>
              <a:t>低所得者対策の事務等に利用。</a:t>
            </a:r>
            <a:endParaRPr lang="en-US" altLang="ja-JP" sz="1400" b="1" u="sng" dirty="0">
              <a:solidFill>
                <a:srgbClr val="FF0000"/>
              </a:solidFill>
              <a:latin typeface="ＭＳ ゴシック" pitchFamily="49" charset="-128"/>
              <a:ea typeface="ＭＳ ゴシック" pitchFamily="49" charset="-128"/>
            </a:endParaRPr>
          </a:p>
        </p:txBody>
      </p:sp>
      <p:sp>
        <p:nvSpPr>
          <p:cNvPr id="19" name="テキスト ボックス 18"/>
          <p:cNvSpPr txBox="1"/>
          <p:nvPr/>
        </p:nvSpPr>
        <p:spPr>
          <a:xfrm>
            <a:off x="1052569" y="1870009"/>
            <a:ext cx="8580953" cy="307777"/>
          </a:xfrm>
          <a:prstGeom prst="rect">
            <a:avLst/>
          </a:prstGeom>
          <a:noFill/>
        </p:spPr>
        <p:txBody>
          <a:bodyPr wrap="square" rtlCol="0">
            <a:spAutoFit/>
          </a:bodyPr>
          <a:lstStyle/>
          <a:p>
            <a:pPr marL="176213" indent="-176213" defTabSz="914400" fontAlgn="base">
              <a:spcBef>
                <a:spcPct val="0"/>
              </a:spcBef>
              <a:spcAft>
                <a:spcPct val="0"/>
              </a:spcAft>
            </a:pPr>
            <a:r>
              <a:rPr lang="ja-JP" altLang="en-US" sz="1400" b="1" u="sng" dirty="0" smtClean="0">
                <a:solidFill>
                  <a:srgbClr val="FF0000"/>
                </a:solidFill>
                <a:latin typeface="ＭＳ ゴシック" pitchFamily="49" charset="-128"/>
                <a:ea typeface="ＭＳ ゴシック" pitchFamily="49" charset="-128"/>
              </a:rPr>
              <a:t>⇒雇用保険等の資格取得・確認、給付を受ける際に利用。ハローワーク等の事務等に利用。</a:t>
            </a:r>
            <a:endParaRPr lang="en-US" altLang="ja-JP" sz="1400" b="1" u="sng" dirty="0">
              <a:solidFill>
                <a:srgbClr val="FF0000"/>
              </a:solidFill>
              <a:latin typeface="ＭＳ ゴシック" pitchFamily="49" charset="-128"/>
              <a:ea typeface="ＭＳ ゴシック" pitchFamily="49" charset="-128"/>
            </a:endParaRPr>
          </a:p>
        </p:txBody>
      </p:sp>
      <p:sp>
        <p:nvSpPr>
          <p:cNvPr id="26" name="正方形/長方形 25"/>
          <p:cNvSpPr/>
          <p:nvPr/>
        </p:nvSpPr>
        <p:spPr>
          <a:xfrm>
            <a:off x="7683303" y="476671"/>
            <a:ext cx="2127257" cy="235770"/>
          </a:xfrm>
          <a:prstGeom prst="rect">
            <a:avLst/>
          </a:prstGeom>
          <a:solidFill>
            <a:srgbClr val="FFFF00"/>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400" b="1" dirty="0" smtClean="0">
                <a:solidFill>
                  <a:schemeClr val="tx1"/>
                </a:solidFill>
              </a:rPr>
              <a:t>別表第一（</a:t>
            </a:r>
            <a:r>
              <a:rPr kumimoji="1" lang="ja-JP" altLang="en-US" sz="1400" b="1" dirty="0" smtClean="0">
                <a:solidFill>
                  <a:schemeClr val="tx1"/>
                </a:solidFill>
              </a:rPr>
              <a:t>第９条関係）</a:t>
            </a:r>
            <a:endParaRPr kumimoji="1" lang="en-US" altLang="ja-JP" sz="1400" b="1" dirty="0" smtClean="0">
              <a:solidFill>
                <a:schemeClr val="tx1"/>
              </a:solidFill>
            </a:endParaRPr>
          </a:p>
        </p:txBody>
      </p:sp>
      <p:sp>
        <p:nvSpPr>
          <p:cNvPr id="7" name="正方形/長方形 6"/>
          <p:cNvSpPr/>
          <p:nvPr/>
        </p:nvSpPr>
        <p:spPr>
          <a:xfrm>
            <a:off x="506506" y="404664"/>
            <a:ext cx="468052" cy="1425758"/>
          </a:xfrm>
          <a:prstGeom prst="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lang="ja-JP" altLang="en-US" sz="1600" dirty="0"/>
              <a:t>年金分野</a:t>
            </a:r>
            <a:endParaRPr kumimoji="1" lang="ja-JP" altLang="en-US" sz="1600" dirty="0"/>
          </a:p>
        </p:txBody>
      </p:sp>
      <p:sp>
        <p:nvSpPr>
          <p:cNvPr id="27" name="正方形/長方形 26"/>
          <p:cNvSpPr/>
          <p:nvPr/>
        </p:nvSpPr>
        <p:spPr>
          <a:xfrm>
            <a:off x="506506" y="1830422"/>
            <a:ext cx="468052" cy="950506"/>
          </a:xfrm>
          <a:prstGeom prst="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sz="1600" dirty="0" smtClean="0"/>
              <a:t>労働分野</a:t>
            </a:r>
            <a:endParaRPr kumimoji="1" lang="ja-JP" altLang="en-US" sz="1600" dirty="0"/>
          </a:p>
        </p:txBody>
      </p:sp>
      <p:sp>
        <p:nvSpPr>
          <p:cNvPr id="28" name="正方形/長方形 27"/>
          <p:cNvSpPr/>
          <p:nvPr/>
        </p:nvSpPr>
        <p:spPr>
          <a:xfrm>
            <a:off x="506506" y="2780931"/>
            <a:ext cx="468052" cy="2750825"/>
          </a:xfrm>
          <a:prstGeom prst="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lang="ja-JP" altLang="en-US" sz="1600" dirty="0" smtClean="0"/>
              <a:t>福祉・医療・その他分野</a:t>
            </a:r>
            <a:endParaRPr kumimoji="1" lang="ja-JP" altLang="en-US" sz="1600" dirty="0"/>
          </a:p>
        </p:txBody>
      </p:sp>
      <p:sp>
        <p:nvSpPr>
          <p:cNvPr id="29" name="正方形/長方形 28"/>
          <p:cNvSpPr/>
          <p:nvPr/>
        </p:nvSpPr>
        <p:spPr>
          <a:xfrm>
            <a:off x="0" y="404664"/>
            <a:ext cx="506506" cy="5127088"/>
          </a:xfrm>
          <a:prstGeom prst="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lgn="ctr"/>
            <a:r>
              <a:rPr kumimoji="1" lang="ja-JP" altLang="en-US" dirty="0" smtClean="0"/>
              <a:t>社会保障分野</a:t>
            </a:r>
            <a:endParaRPr kumimoji="1" lang="ja-JP" altLang="en-US" dirty="0"/>
          </a:p>
        </p:txBody>
      </p:sp>
      <p:sp>
        <p:nvSpPr>
          <p:cNvPr id="2" name="正方形/長方形 1"/>
          <p:cNvSpPr/>
          <p:nvPr/>
        </p:nvSpPr>
        <p:spPr>
          <a:xfrm>
            <a:off x="1083" y="5531759"/>
            <a:ext cx="981369" cy="3455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smtClean="0"/>
              <a:t>税分野</a:t>
            </a:r>
            <a:endParaRPr kumimoji="1" lang="ja-JP" altLang="en-US" sz="1600" dirty="0"/>
          </a:p>
        </p:txBody>
      </p:sp>
      <p:sp>
        <p:nvSpPr>
          <p:cNvPr id="5" name="正方形/長方形 4"/>
          <p:cNvSpPr/>
          <p:nvPr/>
        </p:nvSpPr>
        <p:spPr>
          <a:xfrm>
            <a:off x="974558" y="5531757"/>
            <a:ext cx="8915216" cy="34551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ja-JP" altLang="en-US" sz="1400" b="1" u="sng" dirty="0">
                <a:solidFill>
                  <a:srgbClr val="FF0000"/>
                </a:solidFill>
                <a:latin typeface="ＭＳ ゴシック" pitchFamily="49" charset="-128"/>
                <a:ea typeface="ＭＳ ゴシック" pitchFamily="49" charset="-128"/>
              </a:rPr>
              <a:t>⇒国民が税務当局に提出する確定申告書、届出書、調書等に記載。当局の内部事務等に利用。</a:t>
            </a:r>
            <a:endParaRPr kumimoji="1" lang="ja-JP" altLang="en-US" sz="1400" dirty="0"/>
          </a:p>
        </p:txBody>
      </p:sp>
      <p:sp>
        <p:nvSpPr>
          <p:cNvPr id="3" name="正方形/長方形 2"/>
          <p:cNvSpPr/>
          <p:nvPr/>
        </p:nvSpPr>
        <p:spPr>
          <a:xfrm>
            <a:off x="2" y="5877277"/>
            <a:ext cx="974559" cy="504055"/>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kumimoji="1" lang="ja-JP" altLang="en-US" sz="1400" dirty="0" smtClean="0"/>
              <a:t>災害対策</a:t>
            </a:r>
            <a:endParaRPr kumimoji="1" lang="en-US" altLang="ja-JP" sz="1400" dirty="0" smtClean="0"/>
          </a:p>
          <a:p>
            <a:pPr algn="ctr"/>
            <a:r>
              <a:rPr kumimoji="1" lang="ja-JP" altLang="en-US" sz="1400" dirty="0" smtClean="0"/>
              <a:t>分野</a:t>
            </a:r>
            <a:endParaRPr kumimoji="1" lang="ja-JP" altLang="en-US" sz="1400" dirty="0"/>
          </a:p>
        </p:txBody>
      </p:sp>
      <p:sp>
        <p:nvSpPr>
          <p:cNvPr id="23" name="正方形/長方形 22"/>
          <p:cNvSpPr/>
          <p:nvPr/>
        </p:nvSpPr>
        <p:spPr>
          <a:xfrm>
            <a:off x="974558" y="5877272"/>
            <a:ext cx="8915216" cy="504054"/>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ja-JP" altLang="en-US" sz="1400" b="1" u="sng" dirty="0">
                <a:solidFill>
                  <a:srgbClr val="FF0000"/>
                </a:solidFill>
                <a:latin typeface="ＭＳ ゴシック" pitchFamily="49" charset="-128"/>
                <a:ea typeface="ＭＳ ゴシック" pitchFamily="49" charset="-128"/>
              </a:rPr>
              <a:t>⇒被災者生活再建支援金の支給に関する事務等に利用</a:t>
            </a:r>
            <a:r>
              <a:rPr lang="ja-JP" altLang="en-US" sz="1400" b="1" u="sng" dirty="0" smtClean="0">
                <a:solidFill>
                  <a:srgbClr val="FF0000"/>
                </a:solidFill>
                <a:latin typeface="ＭＳ ゴシック" pitchFamily="49" charset="-128"/>
                <a:ea typeface="ＭＳ ゴシック" pitchFamily="49" charset="-128"/>
              </a:rPr>
              <a:t>。</a:t>
            </a:r>
            <a:endParaRPr lang="en-US" altLang="ja-JP" sz="1400" b="1" u="sng" dirty="0" smtClean="0">
              <a:solidFill>
                <a:srgbClr val="FF0000"/>
              </a:solidFill>
              <a:latin typeface="ＭＳ ゴシック" pitchFamily="49" charset="-128"/>
              <a:ea typeface="ＭＳ ゴシック" pitchFamily="49" charset="-128"/>
            </a:endParaRPr>
          </a:p>
          <a:p>
            <a:r>
              <a:rPr kumimoji="1" lang="ja-JP" altLang="en-US" sz="1400" b="1" u="sng" dirty="0" smtClean="0">
                <a:solidFill>
                  <a:srgbClr val="FF0000"/>
                </a:solidFill>
              </a:rPr>
              <a:t>⇒被災者台帳の作成に関する事務に利用。</a:t>
            </a:r>
            <a:endParaRPr kumimoji="1" lang="ja-JP" altLang="en-US" sz="1400" b="1" u="sng" dirty="0">
              <a:solidFill>
                <a:srgbClr val="FF0000"/>
              </a:solidFill>
            </a:endParaRPr>
          </a:p>
        </p:txBody>
      </p:sp>
      <p:sp>
        <p:nvSpPr>
          <p:cNvPr id="10" name="正方形/長方形 9"/>
          <p:cNvSpPr/>
          <p:nvPr/>
        </p:nvSpPr>
        <p:spPr>
          <a:xfrm>
            <a:off x="1081" y="6381327"/>
            <a:ext cx="9888693" cy="3600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smtClean="0"/>
              <a:t>上記</a:t>
            </a:r>
            <a:r>
              <a:rPr lang="ja-JP" altLang="en-US" sz="1400" dirty="0"/>
              <a:t>の他、社会保障、地方税、防災に関する事務その他これらに類する事務であって</a:t>
            </a:r>
            <a:r>
              <a:rPr lang="ja-JP" altLang="en-US" sz="1400" b="1" dirty="0">
                <a:solidFill>
                  <a:srgbClr val="FF0000"/>
                </a:solidFill>
              </a:rPr>
              <a:t>地方公共団体が条例で定める事務</a:t>
            </a:r>
            <a:r>
              <a:rPr lang="ja-JP" altLang="en-US" sz="1400" dirty="0"/>
              <a:t>に利用。</a:t>
            </a:r>
          </a:p>
        </p:txBody>
      </p:sp>
      <p:sp>
        <p:nvSpPr>
          <p:cNvPr id="24" name="正方形/長方形 23"/>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smtClean="0">
                <a:solidFill>
                  <a:schemeClr val="bg1"/>
                </a:solidFill>
              </a:rPr>
              <a:t>個人番号の利用範囲</a:t>
            </a:r>
            <a:endParaRPr kumimoji="1" lang="ja-JP" altLang="en-US" sz="2400" b="1" dirty="0">
              <a:solidFill>
                <a:schemeClr val="bg1"/>
              </a:solidFill>
            </a:endParaRPr>
          </a:p>
        </p:txBody>
      </p:sp>
      <p:sp>
        <p:nvSpPr>
          <p:cNvPr id="21" name="スライド番号プレースホルダー 3"/>
          <p:cNvSpPr>
            <a:spLocks noGrp="1"/>
          </p:cNvSpPr>
          <p:nvPr>
            <p:ph type="sldNum" sz="quarter" idx="12"/>
          </p:nvPr>
        </p:nvSpPr>
        <p:spPr>
          <a:xfrm>
            <a:off x="7576662" y="6486351"/>
            <a:ext cx="2311400" cy="365125"/>
          </a:xfrm>
        </p:spPr>
        <p:txBody>
          <a:bodyPr/>
          <a:lstStyle/>
          <a:p>
            <a:fld id="{835F620C-4303-4974-A330-1081B861927B}" type="slidenum">
              <a:rPr kumimoji="1" lang="ja-JP" altLang="en-US" sz="2800" smtClean="0"/>
              <a:pPr/>
              <a:t>24</a:t>
            </a:fld>
            <a:endParaRPr kumimoji="1" lang="ja-JP" altLang="en-US" sz="2800" dirty="0"/>
          </a:p>
        </p:txBody>
      </p:sp>
      <p:pic>
        <p:nvPicPr>
          <p:cNvPr id="30" name="図 2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8403875" y="3056776"/>
            <a:ext cx="1385664" cy="1945830"/>
          </a:xfrm>
          <a:prstGeom prst="rect">
            <a:avLst/>
          </a:prstGeom>
        </p:spPr>
      </p:pic>
    </p:spTree>
    <p:extLst>
      <p:ext uri="{BB962C8B-B14F-4D97-AF65-F5344CB8AC3E}">
        <p14:creationId xmlns:p14="http://schemas.microsoft.com/office/powerpoint/2010/main" val="291431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nvPr>
        </p:nvGraphicFramePr>
        <p:xfrm>
          <a:off x="552266" y="1640115"/>
          <a:ext cx="8793222" cy="5093199"/>
        </p:xfrm>
        <a:graphic>
          <a:graphicData uri="http://schemas.openxmlformats.org/drawingml/2006/table">
            <a:tbl>
              <a:tblPr firstRow="1" bandRow="1">
                <a:tableStyleId>{F5AB1C69-6EDB-4FF4-983F-18BD219EF322}</a:tableStyleId>
              </a:tblPr>
              <a:tblGrid>
                <a:gridCol w="4396611"/>
                <a:gridCol w="4396611"/>
              </a:tblGrid>
              <a:tr h="477487">
                <a:tc>
                  <a:txBody>
                    <a:bodyPr/>
                    <a:lstStyle/>
                    <a:p>
                      <a:pPr algn="ctr"/>
                      <a:r>
                        <a:rPr kumimoji="1" lang="ja-JP" altLang="en-US" sz="2400" dirty="0" smtClean="0"/>
                        <a:t>個人番号の確認</a:t>
                      </a:r>
                      <a:endParaRPr kumimoji="1" lang="ja-JP" altLang="en-US" sz="2400" dirty="0"/>
                    </a:p>
                  </a:txBody>
                  <a:tcPr marL="84406" marR="84406">
                    <a:lnR w="38100" cap="flat" cmpd="sng" algn="ctr">
                      <a:solidFill>
                        <a:schemeClr val="bg1"/>
                      </a:solidFill>
                      <a:prstDash val="solid"/>
                      <a:round/>
                      <a:headEnd type="none" w="med" len="med"/>
                      <a:tailEnd type="none" w="med" len="med"/>
                    </a:lnR>
                  </a:tcPr>
                </a:tc>
                <a:tc>
                  <a:txBody>
                    <a:bodyPr/>
                    <a:lstStyle/>
                    <a:p>
                      <a:pPr algn="ctr"/>
                      <a:r>
                        <a:rPr kumimoji="1" lang="ja-JP" altLang="en-US" sz="2400" dirty="0" smtClean="0"/>
                        <a:t>身元（実存）の確認</a:t>
                      </a:r>
                      <a:endParaRPr kumimoji="1" lang="ja-JP" altLang="en-US" sz="2400" dirty="0"/>
                    </a:p>
                  </a:txBody>
                  <a:tcPr marL="84406" marR="84406">
                    <a:lnL w="38100" cap="flat" cmpd="sng" algn="ctr">
                      <a:solidFill>
                        <a:schemeClr val="bg1"/>
                      </a:solidFill>
                      <a:prstDash val="solid"/>
                      <a:round/>
                      <a:headEnd type="none" w="med" len="med"/>
                      <a:tailEnd type="none" w="med" len="med"/>
                    </a:lnL>
                  </a:tcPr>
                </a:tc>
              </a:tr>
              <a:tr h="4615712">
                <a:tc>
                  <a:txBody>
                    <a:bodyPr/>
                    <a:lstStyle/>
                    <a:p>
                      <a:endParaRPr kumimoji="1" lang="ja-JP" altLang="en-US" dirty="0"/>
                    </a:p>
                  </a:txBody>
                  <a:tcPr marL="84406" marR="84406">
                    <a:lnR w="38100" cap="flat" cmpd="sng" algn="ctr">
                      <a:solidFill>
                        <a:schemeClr val="bg1"/>
                      </a:solidFill>
                      <a:prstDash val="solid"/>
                      <a:round/>
                      <a:headEnd type="none" w="med" len="med"/>
                      <a:tailEnd type="none" w="med" len="med"/>
                    </a:lnR>
                  </a:tcPr>
                </a:tc>
                <a:tc>
                  <a:txBody>
                    <a:bodyPr/>
                    <a:lstStyle/>
                    <a:p>
                      <a:endParaRPr kumimoji="1" lang="ja-JP" altLang="en-US" dirty="0"/>
                    </a:p>
                  </a:txBody>
                  <a:tcPr marL="84406" marR="84406">
                    <a:lnL w="38100" cap="flat" cmpd="sng" algn="ctr">
                      <a:solidFill>
                        <a:schemeClr val="bg1"/>
                      </a:solidFill>
                      <a:prstDash val="solid"/>
                      <a:round/>
                      <a:headEnd type="none" w="med" len="med"/>
                      <a:tailEnd type="none" w="med" len="med"/>
                    </a:lnL>
                  </a:tcPr>
                </a:tc>
              </a:tr>
            </a:tbl>
          </a:graphicData>
        </a:graphic>
      </p:graphicFrame>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303" y="2206173"/>
            <a:ext cx="1480725" cy="93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3656856" y="2419924"/>
            <a:ext cx="2592288" cy="623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800" b="1" dirty="0">
                <a:solidFill>
                  <a:srgbClr val="FF0000"/>
                </a:solidFill>
              </a:rPr>
              <a:t>個人番号カード</a:t>
            </a: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7598" y="2206171"/>
            <a:ext cx="1492206" cy="95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671172" y="3381840"/>
            <a:ext cx="1187914" cy="8948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800" b="1" dirty="0">
                <a:solidFill>
                  <a:srgbClr val="FF0000"/>
                </a:solidFill>
                <a:latin typeface="+mj-ea"/>
                <a:ea typeface="+mj-ea"/>
                <a:cs typeface="メイリオ" panose="020B0604030504040204" pitchFamily="50" charset="-128"/>
              </a:rPr>
              <a:t>通知カード</a:t>
            </a:r>
          </a:p>
        </p:txBody>
      </p:sp>
      <p:sp>
        <p:nvSpPr>
          <p:cNvPr id="32" name="正方形/長方形 31"/>
          <p:cNvSpPr/>
          <p:nvPr/>
        </p:nvSpPr>
        <p:spPr>
          <a:xfrm>
            <a:off x="5552703" y="3381840"/>
            <a:ext cx="1362096" cy="873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800" b="1" dirty="0">
                <a:solidFill>
                  <a:srgbClr val="FF0000"/>
                </a:solidFill>
              </a:rPr>
              <a:t>運転</a:t>
            </a:r>
            <a:endParaRPr lang="en-US" altLang="ja-JP" sz="2800" b="1" dirty="0">
              <a:solidFill>
                <a:srgbClr val="FF0000"/>
              </a:solidFill>
            </a:endParaRPr>
          </a:p>
          <a:p>
            <a:r>
              <a:rPr lang="ja-JP" altLang="en-US" sz="2800" b="1" dirty="0">
                <a:solidFill>
                  <a:srgbClr val="FF0000"/>
                </a:solidFill>
              </a:rPr>
              <a:t>免許証</a:t>
            </a:r>
          </a:p>
        </p:txBody>
      </p:sp>
      <p:cxnSp>
        <p:nvCxnSpPr>
          <p:cNvPr id="30" name="直線コネクタ 29"/>
          <p:cNvCxnSpPr/>
          <p:nvPr/>
        </p:nvCxnSpPr>
        <p:spPr>
          <a:xfrm>
            <a:off x="529210" y="4677242"/>
            <a:ext cx="8793221" cy="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加算記号 15"/>
          <p:cNvSpPr/>
          <p:nvPr/>
        </p:nvSpPr>
        <p:spPr>
          <a:xfrm>
            <a:off x="4324968" y="3144328"/>
            <a:ext cx="1260612" cy="1282535"/>
          </a:xfrm>
          <a:prstGeom prst="mathPlus">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正方形/長方形 36"/>
          <p:cNvSpPr/>
          <p:nvPr/>
        </p:nvSpPr>
        <p:spPr>
          <a:xfrm>
            <a:off x="671173" y="5222904"/>
            <a:ext cx="2464617" cy="104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4625" indent="-174625"/>
            <a:r>
              <a:rPr lang="en-US" altLang="ja-JP" sz="1600" b="1" dirty="0">
                <a:solidFill>
                  <a:schemeClr val="tx1"/>
                </a:solidFill>
                <a:latin typeface="+mj-ea"/>
                <a:ea typeface="+mj-ea"/>
                <a:cs typeface="メイリオ" panose="020B0604030504040204" pitchFamily="50" charset="-128"/>
              </a:rPr>
              <a:t>※</a:t>
            </a:r>
            <a:r>
              <a:rPr lang="ja-JP" altLang="en-US" sz="1600" b="1" dirty="0">
                <a:solidFill>
                  <a:schemeClr val="tx1"/>
                </a:solidFill>
                <a:latin typeface="+mj-ea"/>
                <a:ea typeface="+mj-ea"/>
                <a:cs typeface="メイリオ" panose="020B0604030504040204" pitchFamily="50" charset="-128"/>
              </a:rPr>
              <a:t>　上記が困難な場合は、</a:t>
            </a:r>
            <a:r>
              <a:rPr lang="ja-JP" altLang="en-US" sz="1600" b="1" dirty="0">
                <a:solidFill>
                  <a:srgbClr val="FF0000"/>
                </a:solidFill>
                <a:latin typeface="+mj-ea"/>
                <a:ea typeface="+mj-ea"/>
                <a:cs typeface="メイリオ" panose="020B0604030504040204" pitchFamily="50" charset="-128"/>
              </a:rPr>
              <a:t>過去に本人確認の上で作成したファイルの確認</a:t>
            </a:r>
          </a:p>
        </p:txBody>
      </p:sp>
      <p:pic>
        <p:nvPicPr>
          <p:cNvPr id="1029" name="Picture 5" descr="D:\Userfile\book_png[1]\book_png\book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3836" y="5156169"/>
            <a:ext cx="1510998" cy="1114796"/>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2350518" y="3381840"/>
            <a:ext cx="1974446" cy="873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800" b="1" dirty="0">
                <a:solidFill>
                  <a:srgbClr val="FF0000"/>
                </a:solidFill>
              </a:rPr>
              <a:t>住民票</a:t>
            </a:r>
            <a:endParaRPr lang="en-US" altLang="ja-JP" sz="2800" b="1" dirty="0">
              <a:solidFill>
                <a:srgbClr val="FF0000"/>
              </a:solidFill>
            </a:endParaRPr>
          </a:p>
          <a:p>
            <a:r>
              <a:rPr lang="ja-JP" altLang="en-US" sz="2800" b="1" dirty="0">
                <a:solidFill>
                  <a:srgbClr val="FF0000"/>
                </a:solidFill>
              </a:rPr>
              <a:t>（番号付き）</a:t>
            </a:r>
          </a:p>
        </p:txBody>
      </p:sp>
      <p:sp>
        <p:nvSpPr>
          <p:cNvPr id="34" name="正方形/長方形 33"/>
          <p:cNvSpPr/>
          <p:nvPr/>
        </p:nvSpPr>
        <p:spPr>
          <a:xfrm>
            <a:off x="7475710" y="3381839"/>
            <a:ext cx="1300774" cy="873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800" b="1" dirty="0">
                <a:solidFill>
                  <a:srgbClr val="FF0000"/>
                </a:solidFill>
              </a:rPr>
              <a:t>パスポート</a:t>
            </a:r>
          </a:p>
        </p:txBody>
      </p:sp>
      <p:sp>
        <p:nvSpPr>
          <p:cNvPr id="3" name="テキスト ボックス 2"/>
          <p:cNvSpPr txBox="1"/>
          <p:nvPr/>
        </p:nvSpPr>
        <p:spPr bwMode="auto">
          <a:xfrm>
            <a:off x="1811662" y="3556849"/>
            <a:ext cx="538856" cy="523188"/>
          </a:xfrm>
          <a:prstGeom prst="rect">
            <a:avLst/>
          </a:prstGeom>
          <a:noFill/>
          <a:ln w="9525" algn="ctr">
            <a:noFill/>
            <a:miter lim="800000"/>
            <a:headEnd/>
            <a:tailEnd/>
          </a:ln>
          <a:effectLst/>
        </p:spPr>
        <p:txBody>
          <a:bodyPr wrap="square" lIns="91406" tIns="45704" rIns="91406" bIns="45704" rtlCol="0">
            <a:spAutoFit/>
          </a:bodyPr>
          <a:lstStyle/>
          <a:p>
            <a:pPr algn="l"/>
            <a:r>
              <a:rPr lang="en-US" altLang="ja-JP" sz="2800" b="1" dirty="0">
                <a:solidFill>
                  <a:sysClr val="windowText" lastClr="000000"/>
                </a:solidFill>
              </a:rPr>
              <a:t>or</a:t>
            </a:r>
            <a:endParaRPr lang="ja-JP" altLang="en-US" sz="2800" b="1" dirty="0">
              <a:solidFill>
                <a:sysClr val="windowText" lastClr="000000"/>
              </a:solidFill>
            </a:endParaRPr>
          </a:p>
        </p:txBody>
      </p:sp>
      <p:sp>
        <p:nvSpPr>
          <p:cNvPr id="35" name="テキスト ボックス 34"/>
          <p:cNvSpPr txBox="1"/>
          <p:nvPr/>
        </p:nvSpPr>
        <p:spPr bwMode="auto">
          <a:xfrm>
            <a:off x="6923806" y="3569887"/>
            <a:ext cx="695920" cy="523188"/>
          </a:xfrm>
          <a:prstGeom prst="rect">
            <a:avLst/>
          </a:prstGeom>
          <a:noFill/>
          <a:ln w="9525" algn="ctr">
            <a:noFill/>
            <a:miter lim="800000"/>
            <a:headEnd/>
            <a:tailEnd/>
          </a:ln>
          <a:effectLst/>
        </p:spPr>
        <p:txBody>
          <a:bodyPr wrap="square" lIns="91406" tIns="45704" rIns="91406" bIns="45704" rtlCol="0">
            <a:spAutoFit/>
          </a:bodyPr>
          <a:lstStyle/>
          <a:p>
            <a:pPr algn="l"/>
            <a:r>
              <a:rPr lang="en-US" altLang="ja-JP" sz="2800" b="1" dirty="0">
                <a:solidFill>
                  <a:sysClr val="windowText" lastClr="000000"/>
                </a:solidFill>
              </a:rPr>
              <a:t>or</a:t>
            </a:r>
            <a:endParaRPr lang="ja-JP" altLang="en-US" sz="2800" b="1" dirty="0">
              <a:solidFill>
                <a:sysClr val="windowText" lastClr="000000"/>
              </a:solidFill>
            </a:endParaRPr>
          </a:p>
        </p:txBody>
      </p:sp>
      <p:sp>
        <p:nvSpPr>
          <p:cNvPr id="38" name="テキスト ボックス 37"/>
          <p:cNvSpPr txBox="1"/>
          <p:nvPr/>
        </p:nvSpPr>
        <p:spPr bwMode="auto">
          <a:xfrm>
            <a:off x="4324964" y="4165267"/>
            <a:ext cx="482321" cy="523188"/>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2800" b="1" dirty="0">
                <a:solidFill>
                  <a:sysClr val="windowText" lastClr="000000"/>
                </a:solidFill>
              </a:rPr>
              <a:t>等</a:t>
            </a:r>
          </a:p>
        </p:txBody>
      </p:sp>
      <p:sp>
        <p:nvSpPr>
          <p:cNvPr id="40" name="テキスト ボックス 39"/>
          <p:cNvSpPr txBox="1"/>
          <p:nvPr/>
        </p:nvSpPr>
        <p:spPr bwMode="auto">
          <a:xfrm>
            <a:off x="8773526" y="4175167"/>
            <a:ext cx="482321" cy="523188"/>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2800" b="1" dirty="0">
                <a:solidFill>
                  <a:sysClr val="windowText" lastClr="000000"/>
                </a:solidFill>
              </a:rPr>
              <a:t>等</a:t>
            </a:r>
          </a:p>
        </p:txBody>
      </p:sp>
      <p:sp>
        <p:nvSpPr>
          <p:cNvPr id="41" name="テキスト ボックス 40"/>
          <p:cNvSpPr txBox="1"/>
          <p:nvPr/>
        </p:nvSpPr>
        <p:spPr bwMode="auto">
          <a:xfrm>
            <a:off x="3337742" y="6138176"/>
            <a:ext cx="482321" cy="400077"/>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2000" b="1" dirty="0">
                <a:solidFill>
                  <a:sysClr val="windowText" lastClr="000000"/>
                </a:solidFill>
                <a:latin typeface="+mj-ea"/>
                <a:ea typeface="+mj-ea"/>
                <a:cs typeface="メイリオ" panose="020B0604030504040204" pitchFamily="50" charset="-128"/>
              </a:rPr>
              <a:t>等</a:t>
            </a:r>
          </a:p>
        </p:txBody>
      </p:sp>
      <p:sp>
        <p:nvSpPr>
          <p:cNvPr id="42" name="テキスト ボックス 41"/>
          <p:cNvSpPr txBox="1"/>
          <p:nvPr/>
        </p:nvSpPr>
        <p:spPr bwMode="auto">
          <a:xfrm>
            <a:off x="8821430" y="5207052"/>
            <a:ext cx="482321" cy="400077"/>
          </a:xfrm>
          <a:prstGeom prst="rect">
            <a:avLst/>
          </a:prstGeom>
          <a:noFill/>
          <a:ln w="9525" algn="ctr">
            <a:noFill/>
            <a:miter lim="800000"/>
            <a:headEnd/>
            <a:tailEnd/>
          </a:ln>
          <a:effectLst/>
        </p:spPr>
        <p:txBody>
          <a:bodyPr wrap="square" lIns="91406" tIns="45704" rIns="91406" bIns="45704" rtlCol="0">
            <a:spAutoFit/>
          </a:bodyPr>
          <a:lstStyle/>
          <a:p>
            <a:pPr algn="l"/>
            <a:r>
              <a:rPr lang="ja-JP" altLang="en-US" sz="2000" b="1" dirty="0">
                <a:solidFill>
                  <a:sysClr val="windowText" lastClr="000000"/>
                </a:solidFill>
                <a:latin typeface="+mj-ea"/>
                <a:ea typeface="+mj-ea"/>
                <a:cs typeface="メイリオ" panose="020B0604030504040204" pitchFamily="50" charset="-128"/>
              </a:rPr>
              <a:t>等</a:t>
            </a:r>
          </a:p>
        </p:txBody>
      </p:sp>
      <p:sp>
        <p:nvSpPr>
          <p:cNvPr id="43" name="テキスト ボックス 42"/>
          <p:cNvSpPr txBox="1"/>
          <p:nvPr/>
        </p:nvSpPr>
        <p:spPr>
          <a:xfrm>
            <a:off x="381000" y="245139"/>
            <a:ext cx="9144000" cy="1296144"/>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マイナンバー取得の際の本人確認では、</a:t>
            </a:r>
            <a:endParaRPr lang="en-US" altLang="ja-JP"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番号確認</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身元確認</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を行います。</a:t>
            </a:r>
            <a:endParaRPr lang="en-US" altLang="ja-JP"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8"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2"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5140039" y="4752487"/>
            <a:ext cx="3633486" cy="79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4625" indent="-174625"/>
            <a:r>
              <a:rPr lang="en-US" altLang="ja-JP" sz="1600" b="1" dirty="0">
                <a:solidFill>
                  <a:schemeClr val="tx1"/>
                </a:solidFill>
                <a:latin typeface="+mj-ea"/>
                <a:ea typeface="+mj-ea"/>
                <a:cs typeface="メイリオ" panose="020B0604030504040204" pitchFamily="50" charset="-128"/>
              </a:rPr>
              <a:t>※</a:t>
            </a:r>
            <a:r>
              <a:rPr lang="ja-JP" altLang="en-US" sz="1600" b="1" dirty="0">
                <a:solidFill>
                  <a:schemeClr val="tx1"/>
                </a:solidFill>
                <a:latin typeface="+mj-ea"/>
                <a:ea typeface="+mj-ea"/>
                <a:cs typeface="メイリオ" panose="020B0604030504040204" pitchFamily="50" charset="-128"/>
              </a:rPr>
              <a:t>　上記が困難な場合は、</a:t>
            </a:r>
            <a:r>
              <a:rPr lang="ja-JP" altLang="en-US" sz="1600" b="1" dirty="0">
                <a:solidFill>
                  <a:srgbClr val="FF0000"/>
                </a:solidFill>
                <a:latin typeface="+mj-ea"/>
                <a:ea typeface="+mj-ea"/>
                <a:cs typeface="メイリオ" panose="020B0604030504040204" pitchFamily="50" charset="-128"/>
              </a:rPr>
              <a:t>健康保険の被保険者証と年金手帳などの２以上の書類の提示</a:t>
            </a:r>
          </a:p>
        </p:txBody>
      </p:sp>
      <p:sp>
        <p:nvSpPr>
          <p:cNvPr id="36" name="正方形/長方形 35"/>
          <p:cNvSpPr/>
          <p:nvPr/>
        </p:nvSpPr>
        <p:spPr>
          <a:xfrm>
            <a:off x="5140039" y="5598014"/>
            <a:ext cx="3633486" cy="10495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74625" indent="-174625"/>
            <a:r>
              <a:rPr lang="en-US" altLang="ja-JP" sz="1600" b="1" dirty="0">
                <a:solidFill>
                  <a:prstClr val="black"/>
                </a:solidFill>
                <a:latin typeface="ＭＳ Ｐゴシック" panose="020B0600070205080204" pitchFamily="50" charset="-128"/>
                <a:cs typeface="メイリオ" panose="020B0604030504040204" pitchFamily="50" charset="-128"/>
              </a:rPr>
              <a:t>※</a:t>
            </a:r>
            <a:r>
              <a:rPr lang="ja-JP" altLang="en-US" sz="1600" b="1" dirty="0">
                <a:solidFill>
                  <a:prstClr val="black"/>
                </a:solidFill>
                <a:latin typeface="ＭＳ Ｐゴシック" panose="020B0600070205080204" pitchFamily="50" charset="-128"/>
                <a:cs typeface="メイリオ" panose="020B0604030504040204" pitchFamily="50" charset="-128"/>
              </a:rPr>
              <a:t>　雇用関係にあるなど、</a:t>
            </a:r>
            <a:r>
              <a:rPr lang="ja-JP" altLang="en-US" sz="1600" b="1" dirty="0">
                <a:solidFill>
                  <a:srgbClr val="FF0000"/>
                </a:solidFill>
                <a:latin typeface="ＭＳ Ｐゴシック" panose="020B0600070205080204" pitchFamily="50" charset="-128"/>
                <a:cs typeface="メイリオ" panose="020B0604030504040204" pitchFamily="50" charset="-128"/>
              </a:rPr>
              <a:t>人違いでないことが明らかと個人番号利用事務実施者が認めるとき</a:t>
            </a:r>
            <a:r>
              <a:rPr lang="ja-JP" altLang="en-US" sz="1600" b="1" dirty="0">
                <a:solidFill>
                  <a:prstClr val="black"/>
                </a:solidFill>
                <a:latin typeface="ＭＳ Ｐゴシック" panose="020B0600070205080204" pitchFamily="50" charset="-128"/>
                <a:cs typeface="メイリオ" panose="020B0604030504040204" pitchFamily="50" charset="-128"/>
              </a:rPr>
              <a:t>は、身元 （実存） 確認書類は</a:t>
            </a:r>
            <a:r>
              <a:rPr lang="ja-JP" altLang="en-US" sz="1600" b="1" dirty="0">
                <a:solidFill>
                  <a:srgbClr val="FF0000"/>
                </a:solidFill>
                <a:latin typeface="ＭＳ Ｐゴシック" panose="020B0600070205080204" pitchFamily="50" charset="-128"/>
                <a:cs typeface="メイリオ" panose="020B0604030504040204" pitchFamily="50" charset="-128"/>
              </a:rPr>
              <a:t>要しない</a:t>
            </a:r>
          </a:p>
        </p:txBody>
      </p:sp>
      <p:sp>
        <p:nvSpPr>
          <p:cNvPr id="26" name="スライド番号プレースホルダー 11"/>
          <p:cNvSpPr>
            <a:spLocks noGrp="1"/>
          </p:cNvSpPr>
          <p:nvPr>
            <p:ph type="sldNum" sz="quarter" idx="12"/>
          </p:nvPr>
        </p:nvSpPr>
        <p:spPr>
          <a:xfrm>
            <a:off x="7761312" y="6486358"/>
            <a:ext cx="2133600" cy="365125"/>
          </a:xfrm>
        </p:spPr>
        <p:txBody>
          <a:bodyPr/>
          <a:lstStyle/>
          <a:p>
            <a:r>
              <a:rPr lang="en-US" altLang="ja-JP" sz="2800" dirty="0" smtClean="0"/>
              <a:t>25</a:t>
            </a:r>
            <a:endParaRPr lang="ja-JP" altLang="en-US" sz="2800" dirty="0"/>
          </a:p>
        </p:txBody>
      </p:sp>
    </p:spTree>
    <p:extLst>
      <p:ext uri="{BB962C8B-B14F-4D97-AF65-F5344CB8AC3E}">
        <p14:creationId xmlns:p14="http://schemas.microsoft.com/office/powerpoint/2010/main" val="3561429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メモ 14"/>
          <p:cNvSpPr/>
          <p:nvPr/>
        </p:nvSpPr>
        <p:spPr>
          <a:xfrm>
            <a:off x="4880993" y="3514602"/>
            <a:ext cx="2336302" cy="1074372"/>
          </a:xfrm>
          <a:prstGeom prst="foldedCorner">
            <a:avLst/>
          </a:prstGeom>
          <a:solidFill>
            <a:srgbClr val="FFFFCC"/>
          </a:solidFill>
          <a:ln w="12700">
            <a:solidFill>
              <a:schemeClr val="tx1"/>
            </a:solidFill>
          </a:ln>
          <a:effectLst>
            <a:outerShdw blurRad="50800" dist="38100" dir="2700000" sx="102000" sy="102000" algn="tl" rotWithShape="0">
              <a:prstClr val="black">
                <a:alpha val="60000"/>
              </a:prstClr>
            </a:outerShdw>
          </a:effectLst>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p>
        </p:txBody>
      </p:sp>
      <p:sp>
        <p:nvSpPr>
          <p:cNvPr id="9" name="正方形/長方形 8"/>
          <p:cNvSpPr/>
          <p:nvPr/>
        </p:nvSpPr>
        <p:spPr>
          <a:xfrm>
            <a:off x="488505" y="1736164"/>
            <a:ext cx="1744012" cy="493319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en-US" altLang="ja-JP" sz="1400" dirty="0">
              <a:solidFill>
                <a:schemeClr val="tx1"/>
              </a:solidFill>
            </a:endParaRPr>
          </a:p>
        </p:txBody>
      </p:sp>
      <p:pic>
        <p:nvPicPr>
          <p:cNvPr id="28" name="Picture 3" descr="C:\Users\CS784324\AppData\Local\Microsoft\Windows\Temporary Internet Files\Content.IE5\K735BUWF\MC9004460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520" y="4791801"/>
            <a:ext cx="1445476" cy="1260503"/>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862056" y="1754494"/>
            <a:ext cx="4528330" cy="49148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ja-JP" altLang="en-US" sz="1400" dirty="0">
              <a:solidFill>
                <a:schemeClr val="tx1"/>
              </a:solidFill>
            </a:endParaRPr>
          </a:p>
        </p:txBody>
      </p:sp>
      <p:sp>
        <p:nvSpPr>
          <p:cNvPr id="20" name="テキスト ボックス 20"/>
          <p:cNvSpPr>
            <a:spLocks noChangeArrowheads="1"/>
          </p:cNvSpPr>
          <p:nvPr/>
        </p:nvSpPr>
        <p:spPr bwMode="auto">
          <a:xfrm>
            <a:off x="2862064" y="1682181"/>
            <a:ext cx="4528329" cy="408555"/>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民間事業者</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382889" y="181670"/>
            <a:ext cx="9144000" cy="1303114"/>
          </a:xfrm>
          <a:prstGeom prst="rect">
            <a:avLst/>
          </a:prstGeom>
          <a:gradFill>
            <a:gsLst>
              <a:gs pos="32000">
                <a:srgbClr val="AEC3E9"/>
              </a:gs>
              <a:gs pos="0">
                <a:schemeClr val="bg1"/>
              </a:gs>
              <a:gs pos="75000">
                <a:schemeClr val="accent1">
                  <a:tint val="44500"/>
                  <a:satMod val="160000"/>
                  <a:lumMod val="100000"/>
                </a:schemeClr>
              </a:gs>
              <a:gs pos="100000">
                <a:schemeClr val="bg1"/>
              </a:gs>
            </a:gsLst>
            <a:lin ang="5400000" scaled="0"/>
          </a:gradFill>
        </p:spPr>
        <p:txBody>
          <a:bodyPr wrap="square" lIns="91380" tIns="45690" rIns="91380" bIns="45690" rtlCol="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民間事業者</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も、税や社会保障の手続で、</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r">
              <a:spcBef>
                <a:spcPts val="12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マイナンバーを取り扱います。</a:t>
            </a:r>
          </a:p>
        </p:txBody>
      </p:sp>
      <p:sp>
        <p:nvSpPr>
          <p:cNvPr id="65" name="テキスト ボックス 20"/>
          <p:cNvSpPr>
            <a:spLocks noChangeArrowheads="1"/>
          </p:cNvSpPr>
          <p:nvPr/>
        </p:nvSpPr>
        <p:spPr bwMode="auto">
          <a:xfrm>
            <a:off x="632523" y="5942558"/>
            <a:ext cx="1461414" cy="715080"/>
          </a:xfrm>
          <a:prstGeom prst="roundRect">
            <a:avLst>
              <a:gd name="adj" fmla="val 16667"/>
            </a:avLst>
          </a:prstGeom>
          <a:solidFill>
            <a:srgbClr val="CCECFF"/>
          </a:solidFill>
          <a:ln w="9525">
            <a:solidFill>
              <a:schemeClr val="tx1"/>
            </a:solidFill>
            <a:round/>
            <a:headEnd/>
            <a:tailEnd/>
          </a:ln>
        </p:spPr>
        <p:txBody>
          <a:bodyPr wrap="square" lIns="91380" tIns="45690" rIns="91380" bIns="45690">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金融機関の顧客</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原稿の執筆者など</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テキスト ボックス 20"/>
          <p:cNvSpPr>
            <a:spLocks noChangeArrowheads="1"/>
          </p:cNvSpPr>
          <p:nvPr/>
        </p:nvSpPr>
        <p:spPr bwMode="auto">
          <a:xfrm>
            <a:off x="488505" y="1677212"/>
            <a:ext cx="1744012" cy="408555"/>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国民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二等辺三角形 2"/>
          <p:cNvSpPr/>
          <p:nvPr/>
        </p:nvSpPr>
        <p:spPr>
          <a:xfrm rot="5400000">
            <a:off x="1057867" y="4142371"/>
            <a:ext cx="3052027" cy="417774"/>
          </a:xfrm>
          <a:prstGeom prst="triangle">
            <a:avLst/>
          </a:prstGeom>
          <a:solidFill>
            <a:srgbClr val="C00000"/>
          </a:solidFill>
          <a:ln w="38100"/>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p>
        </p:txBody>
      </p:sp>
      <p:sp>
        <p:nvSpPr>
          <p:cNvPr id="33" name="正方形/長方形 32"/>
          <p:cNvSpPr/>
          <p:nvPr/>
        </p:nvSpPr>
        <p:spPr>
          <a:xfrm>
            <a:off x="5025008" y="4009730"/>
            <a:ext cx="2027110" cy="434687"/>
          </a:xfrm>
          <a:prstGeom prst="rect">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p>
        </p:txBody>
      </p:sp>
      <p:sp>
        <p:nvSpPr>
          <p:cNvPr id="44" name="正方形/長方形 43"/>
          <p:cNvSpPr/>
          <p:nvPr/>
        </p:nvSpPr>
        <p:spPr>
          <a:xfrm>
            <a:off x="4880993" y="4725146"/>
            <a:ext cx="2336302" cy="1512168"/>
          </a:xfrm>
          <a:prstGeom prst="rect">
            <a:avLst/>
          </a:prstGeom>
          <a:solidFill>
            <a:srgbClr val="FFFFCC"/>
          </a:solidFill>
          <a:ln w="9525">
            <a:solidFill>
              <a:schemeClr val="tx1"/>
            </a:solidFill>
          </a:ln>
          <a:effectLst>
            <a:outerShdw blurRad="50800" dist="38100" dir="2700000" sx="102000" sy="102000" algn="tl" rotWithShape="0">
              <a:schemeClr val="tx1">
                <a:alpha val="50000"/>
              </a:schemeClr>
            </a:outerShdw>
          </a:effectLst>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p>
        </p:txBody>
      </p:sp>
      <p:graphicFrame>
        <p:nvGraphicFramePr>
          <p:cNvPr id="90" name="表 89"/>
          <p:cNvGraphicFramePr>
            <a:graphicFrameLocks noGrp="1"/>
          </p:cNvGraphicFramePr>
          <p:nvPr>
            <p:extLst/>
          </p:nvPr>
        </p:nvGraphicFramePr>
        <p:xfrm>
          <a:off x="5060533" y="5157192"/>
          <a:ext cx="1991593" cy="1061160"/>
        </p:xfrm>
        <a:graphic>
          <a:graphicData uri="http://schemas.openxmlformats.org/drawingml/2006/table">
            <a:tbl>
              <a:tblPr firstRow="1" bandRow="1">
                <a:tableStyleId>{5C22544A-7EE6-4342-B048-85BDC9FD1C3A}</a:tableStyleId>
              </a:tblPr>
              <a:tblGrid>
                <a:gridCol w="552100"/>
                <a:gridCol w="729650"/>
                <a:gridCol w="709843"/>
              </a:tblGrid>
              <a:tr h="335632">
                <a:tc>
                  <a:txBody>
                    <a:bodyPr/>
                    <a:lstStyle/>
                    <a:p>
                      <a:pPr algn="ctr"/>
                      <a:r>
                        <a:rPr kumimoji="1" lang="ja-JP" altLang="en-US" sz="800" b="1" dirty="0" smtClean="0">
                          <a:solidFill>
                            <a:srgbClr val="FF0000"/>
                          </a:solidFill>
                        </a:rPr>
                        <a:t>個人</a:t>
                      </a:r>
                      <a:endParaRPr kumimoji="1" lang="en-US" altLang="ja-JP" sz="800" b="1" dirty="0" smtClean="0">
                        <a:solidFill>
                          <a:srgbClr val="FF0000"/>
                        </a:solidFill>
                      </a:endParaRPr>
                    </a:p>
                    <a:p>
                      <a:pPr algn="ctr"/>
                      <a:r>
                        <a:rPr kumimoji="1" lang="ja-JP" altLang="en-US" sz="800" b="1" dirty="0" smtClean="0">
                          <a:solidFill>
                            <a:srgbClr val="FF0000"/>
                          </a:solidFill>
                        </a:rPr>
                        <a:t>番号</a:t>
                      </a:r>
                      <a:endParaRPr kumimoji="1" lang="ja-JP" altLang="en-US" sz="800" b="1" dirty="0">
                        <a:solidFill>
                          <a:srgbClr val="FF0000"/>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被保険者</a:t>
                      </a:r>
                      <a:endParaRPr kumimoji="1" lang="en-US" altLang="ja-JP" sz="800" b="0" dirty="0" smtClean="0">
                        <a:solidFill>
                          <a:schemeClr val="tx1"/>
                        </a:solidFill>
                      </a:endParaRPr>
                    </a:p>
                    <a:p>
                      <a:pPr algn="ctr"/>
                      <a:r>
                        <a:rPr kumimoji="1" lang="ja-JP" altLang="en-US" sz="800" b="0" dirty="0" smtClean="0">
                          <a:solidFill>
                            <a:schemeClr val="tx1"/>
                          </a:solidFill>
                        </a:rPr>
                        <a:t>氏名</a:t>
                      </a:r>
                      <a:endParaRPr kumimoji="1" lang="ja-JP" altLang="en-US" sz="8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800" b="0" dirty="0" smtClean="0">
                          <a:solidFill>
                            <a:schemeClr val="tx1"/>
                          </a:solidFill>
                        </a:rPr>
                        <a:t>資格取得</a:t>
                      </a:r>
                      <a:endParaRPr kumimoji="1" lang="en-US" altLang="ja-JP" sz="800" b="0" dirty="0" smtClean="0">
                        <a:solidFill>
                          <a:schemeClr val="tx1"/>
                        </a:solidFill>
                      </a:endParaRPr>
                    </a:p>
                    <a:p>
                      <a:pPr algn="ctr"/>
                      <a:r>
                        <a:rPr kumimoji="1" lang="ja-JP" altLang="en-US" sz="800" b="0" dirty="0" smtClean="0">
                          <a:solidFill>
                            <a:schemeClr val="tx1"/>
                          </a:solidFill>
                        </a:rPr>
                        <a:t>年月日</a:t>
                      </a:r>
                      <a:endParaRPr kumimoji="1" lang="ja-JP" altLang="en-US" sz="800" b="0" dirty="0">
                        <a:solidFill>
                          <a:schemeClr val="tx1"/>
                        </a:solidFil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62764">
                <a:tc>
                  <a:txBody>
                    <a:bodyPr/>
                    <a:lstStyle/>
                    <a:p>
                      <a:pPr algn="ctr"/>
                      <a:r>
                        <a:rPr kumimoji="1" lang="en-US" altLang="ja-JP" sz="900" b="0" dirty="0" smtClean="0">
                          <a:solidFill>
                            <a:srgbClr val="FF0000"/>
                          </a:solidFill>
                        </a:rPr>
                        <a:t>5678 </a:t>
                      </a:r>
                      <a:r>
                        <a:rPr kumimoji="1" lang="ja-JP" altLang="en-US" sz="900" b="0" dirty="0" smtClean="0">
                          <a:solidFill>
                            <a:srgbClr val="FF0000"/>
                          </a:solidFill>
                        </a:rPr>
                        <a:t>･･</a:t>
                      </a:r>
                      <a:endParaRPr kumimoji="1" lang="ja-JP" altLang="en-US" sz="900" b="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難波　一郎</a:t>
                      </a:r>
                      <a:endParaRPr kumimoji="1" lang="ja-JP" altLang="en-US" sz="8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25.4.1</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362764">
                <a:tc>
                  <a:txBody>
                    <a:bodyPr/>
                    <a:lstStyle/>
                    <a:p>
                      <a:pPr algn="ctr"/>
                      <a:r>
                        <a:rPr kumimoji="1" lang="en-US" altLang="ja-JP" sz="900" dirty="0" smtClean="0">
                          <a:solidFill>
                            <a:srgbClr val="FF0000"/>
                          </a:solidFill>
                        </a:rPr>
                        <a:t>9876 </a:t>
                      </a:r>
                      <a:r>
                        <a:rPr kumimoji="1" lang="ja-JP" altLang="en-US" sz="900" dirty="0" smtClean="0">
                          <a:solidFill>
                            <a:srgbClr val="FF0000"/>
                          </a:solidFill>
                        </a:rPr>
                        <a:t>･･</a:t>
                      </a:r>
                      <a:endParaRPr kumimoji="1" lang="ja-JP" altLang="en-US" sz="900" dirty="0">
                        <a:solidFill>
                          <a:srgbClr val="FF0000"/>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難波　花子</a:t>
                      </a:r>
                      <a:endParaRPr kumimoji="1" lang="ja-JP" altLang="en-US" sz="8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kumimoji="1" lang="en-US" altLang="ja-JP" sz="1000" dirty="0" smtClean="0">
                          <a:solidFill>
                            <a:schemeClr val="tx1"/>
                          </a:solidFill>
                        </a:rPr>
                        <a:t>25.4.1</a:t>
                      </a:r>
                      <a:endParaRPr kumimoji="1" lang="ja-JP" altLang="en-US" sz="10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sp>
        <p:nvSpPr>
          <p:cNvPr id="87" name="テキスト ボックス 86"/>
          <p:cNvSpPr txBox="1"/>
          <p:nvPr/>
        </p:nvSpPr>
        <p:spPr>
          <a:xfrm>
            <a:off x="5179657" y="4725152"/>
            <a:ext cx="1737916" cy="461665"/>
          </a:xfrm>
          <a:prstGeom prst="rect">
            <a:avLst/>
          </a:prstGeom>
          <a:noFill/>
        </p:spPr>
        <p:txBody>
          <a:bodyPr wrap="square" lIns="91380" tIns="45690" rIns="91380" bIns="45690" rtlCol="0">
            <a:spAutoFit/>
          </a:bodyPr>
          <a:lstStyle/>
          <a:p>
            <a:pPr algn="ctr"/>
            <a:r>
              <a:rPr lang="ja-JP" altLang="en-US" sz="1200" dirty="0"/>
              <a:t>被保険者資格取得届（イメージ）</a:t>
            </a:r>
          </a:p>
        </p:txBody>
      </p:sp>
      <p:grpSp>
        <p:nvGrpSpPr>
          <p:cNvPr id="16" name="グループ化 15"/>
          <p:cNvGrpSpPr/>
          <p:nvPr/>
        </p:nvGrpSpPr>
        <p:grpSpPr>
          <a:xfrm>
            <a:off x="7977336" y="1672645"/>
            <a:ext cx="1440160" cy="4996717"/>
            <a:chOff x="7596336" y="1672643"/>
            <a:chExt cx="1440160" cy="4996717"/>
          </a:xfrm>
        </p:grpSpPr>
        <p:sp>
          <p:nvSpPr>
            <p:cNvPr id="11" name="正方形/長方形 10"/>
            <p:cNvSpPr/>
            <p:nvPr/>
          </p:nvSpPr>
          <p:spPr>
            <a:xfrm>
              <a:off x="7596336" y="2027442"/>
              <a:ext cx="1440160" cy="46419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a:solidFill>
                  <a:schemeClr val="tx1"/>
                </a:solidFill>
              </a:endParaRPr>
            </a:p>
          </p:txBody>
        </p:sp>
        <p:pic>
          <p:nvPicPr>
            <p:cNvPr id="95" name="Picture 5" descr="C:\Users\CS784324\AppData\Local\Microsoft\Windows\Temporary Internet Files\Content.IE5\24D82G2Q\MC900029975[1].wmf"/>
            <p:cNvPicPr>
              <a:picLocks noChangeAspect="1" noChangeArrowheads="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85626" y="4340865"/>
              <a:ext cx="1106854" cy="126321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5" descr="C:\Users\CS784324\AppData\Local\Microsoft\Windows\Temporary Internet Files\Content.IE5\24D82G2Q\MC900029975[1].wmf"/>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785626" y="2268476"/>
              <a:ext cx="1106854" cy="1304540"/>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20"/>
            <p:cNvSpPr>
              <a:spLocks noChangeArrowheads="1"/>
            </p:cNvSpPr>
            <p:nvPr/>
          </p:nvSpPr>
          <p:spPr bwMode="auto">
            <a:xfrm>
              <a:off x="7596336" y="1672643"/>
              <a:ext cx="1440160" cy="408623"/>
            </a:xfrm>
            <a:prstGeom prst="roundRect">
              <a:avLst>
                <a:gd name="adj" fmla="val 16667"/>
              </a:avLst>
            </a:prstGeom>
            <a:solidFill>
              <a:srgbClr val="CCECFF"/>
            </a:solidFill>
            <a:ln w="19050">
              <a:solidFill>
                <a:schemeClr val="tx1"/>
              </a:solidFill>
              <a:round/>
              <a:headEnd/>
              <a:tailEnd/>
            </a:ln>
          </p:spPr>
          <p:txBody>
            <a:bodyPr wrap="square">
              <a:spAutoFit/>
            </a:bodyP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行政機関</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テキスト ボックス 20"/>
            <p:cNvSpPr>
              <a:spLocks noChangeArrowheads="1"/>
            </p:cNvSpPr>
            <p:nvPr/>
          </p:nvSpPr>
          <p:spPr bwMode="auto">
            <a:xfrm>
              <a:off x="7705288" y="5502237"/>
              <a:ext cx="1224136" cy="663067"/>
            </a:xfrm>
            <a:prstGeom prst="roundRect">
              <a:avLst>
                <a:gd name="adj" fmla="val 10504"/>
              </a:avLst>
            </a:prstGeom>
            <a:solidFill>
              <a:srgbClr val="CCECFF"/>
            </a:solidFill>
            <a:ln w="9525">
              <a:solidFill>
                <a:schemeClr val="tx1"/>
              </a:solidFill>
              <a:round/>
              <a:headEnd/>
              <a:tailEnd/>
            </a:ln>
          </p:spPr>
          <p:txBody>
            <a:bodyPr wrap="square" lIns="36000" tIns="36000" rIns="36000" bIns="36000">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年金事務所</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健康保険組合</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ハローワーク</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a:spLocks noChangeArrowheads="1"/>
            </p:cNvSpPr>
            <p:nvPr/>
          </p:nvSpPr>
          <p:spPr bwMode="auto">
            <a:xfrm>
              <a:off x="7705288" y="3422278"/>
              <a:ext cx="1224136" cy="510778"/>
            </a:xfrm>
            <a:prstGeom prst="roundRect">
              <a:avLst>
                <a:gd name="adj" fmla="val 16667"/>
              </a:avLst>
            </a:prstGeom>
            <a:solidFill>
              <a:srgbClr val="CCECFF"/>
            </a:solidFill>
            <a:ln w="9525">
              <a:solidFill>
                <a:schemeClr val="tx1"/>
              </a:solidFill>
              <a:round/>
              <a:headEnd/>
              <a:tailEnd/>
            </a:ln>
          </p:spPr>
          <p:txBody>
            <a:bodyPr wrap="square">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税務署</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市区町村</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07" name="二等辺三角形 106"/>
          <p:cNvSpPr/>
          <p:nvPr/>
        </p:nvSpPr>
        <p:spPr>
          <a:xfrm rot="5400000">
            <a:off x="6170435" y="4170063"/>
            <a:ext cx="3052027" cy="417774"/>
          </a:xfrm>
          <a:prstGeom prst="triangle">
            <a:avLst/>
          </a:prstGeom>
          <a:solidFill>
            <a:srgbClr val="C00000"/>
          </a:solidFill>
          <a:ln w="38100"/>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p>
        </p:txBody>
      </p:sp>
      <p:sp>
        <p:nvSpPr>
          <p:cNvPr id="48" name="正方形/長方形 47"/>
          <p:cNvSpPr/>
          <p:nvPr/>
        </p:nvSpPr>
        <p:spPr>
          <a:xfrm>
            <a:off x="4848944" y="2204866"/>
            <a:ext cx="2480320" cy="1133693"/>
          </a:xfrm>
          <a:prstGeom prst="rect">
            <a:avLst/>
          </a:prstGeom>
        </p:spPr>
        <p:txBody>
          <a:bodyPr wrap="square" lIns="91380" tIns="45690" rIns="91380" bIns="45690">
            <a:noAutofit/>
          </a:bodyPr>
          <a:lstStyle/>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各種法定調書や被保険者</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資格取得届等に</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個人番号</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を記載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し、行政機関等に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提出します。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2" name="グループ化 21"/>
          <p:cNvGrpSpPr/>
          <p:nvPr/>
        </p:nvGrpSpPr>
        <p:grpSpPr>
          <a:xfrm>
            <a:off x="5038114" y="3543399"/>
            <a:ext cx="2147134" cy="861814"/>
            <a:chOff x="4657114" y="3543399"/>
            <a:chExt cx="2147134" cy="861814"/>
          </a:xfrm>
        </p:grpSpPr>
        <p:sp>
          <p:nvSpPr>
            <p:cNvPr id="31" name="正方形/長方形 30"/>
            <p:cNvSpPr/>
            <p:nvPr/>
          </p:nvSpPr>
          <p:spPr>
            <a:xfrm>
              <a:off x="5223035" y="3543399"/>
              <a:ext cx="861133" cy="461665"/>
            </a:xfrm>
            <a:prstGeom prst="rect">
              <a:avLst/>
            </a:prstGeom>
          </p:spPr>
          <p:txBody>
            <a:bodyPr wrap="none">
              <a:spAutoFit/>
            </a:bodyPr>
            <a:lstStyle/>
            <a:p>
              <a:pPr algn="ctr"/>
              <a:r>
                <a:rPr lang="ja-JP" altLang="en-US" sz="1200" dirty="0"/>
                <a:t> 支払調書</a:t>
              </a:r>
              <a:endParaRPr lang="en-US" altLang="ja-JP" sz="1200" dirty="0"/>
            </a:p>
            <a:p>
              <a:pPr algn="ctr"/>
              <a:r>
                <a:rPr lang="ja-JP" altLang="en-US" sz="1200" dirty="0"/>
                <a:t>（イメージ）</a:t>
              </a:r>
              <a:endParaRPr lang="en-US" altLang="ja-JP" sz="1200" dirty="0"/>
            </a:p>
          </p:txBody>
        </p:sp>
        <p:sp>
          <p:nvSpPr>
            <p:cNvPr id="89" name="正方形/長方形 88"/>
            <p:cNvSpPr/>
            <p:nvPr/>
          </p:nvSpPr>
          <p:spPr>
            <a:xfrm>
              <a:off x="4657114" y="4066439"/>
              <a:ext cx="664189" cy="338554"/>
            </a:xfrm>
            <a:prstGeom prst="rect">
              <a:avLst/>
            </a:prstGeom>
          </p:spPr>
          <p:txBody>
            <a:bodyPr wrap="square">
              <a:spAutoFit/>
            </a:bodyPr>
            <a:lstStyle/>
            <a:p>
              <a:r>
                <a:rPr lang="ja-JP" altLang="en-US" sz="800" dirty="0"/>
                <a:t>支払を</a:t>
              </a:r>
              <a:endParaRPr lang="en-US" altLang="ja-JP" sz="800" dirty="0"/>
            </a:p>
            <a:p>
              <a:r>
                <a:rPr lang="ja-JP" altLang="en-US" sz="800" dirty="0"/>
                <a:t>受ける者</a:t>
              </a:r>
            </a:p>
          </p:txBody>
        </p:sp>
        <p:sp>
          <p:nvSpPr>
            <p:cNvPr id="96" name="正方形/長方形 95"/>
            <p:cNvSpPr/>
            <p:nvPr/>
          </p:nvSpPr>
          <p:spPr>
            <a:xfrm>
              <a:off x="5247125" y="4066659"/>
              <a:ext cx="701824" cy="338554"/>
            </a:xfrm>
            <a:prstGeom prst="rect">
              <a:avLst/>
            </a:prstGeom>
          </p:spPr>
          <p:txBody>
            <a:bodyPr wrap="square">
              <a:spAutoFit/>
            </a:bodyPr>
            <a:lstStyle/>
            <a:p>
              <a:pPr algn="ctr"/>
              <a:r>
                <a:rPr lang="ja-JP" altLang="en-US" sz="800" b="1" dirty="0">
                  <a:solidFill>
                    <a:srgbClr val="FF0000"/>
                  </a:solidFill>
                </a:rPr>
                <a:t>個人番号</a:t>
              </a:r>
              <a:endParaRPr lang="en-US" altLang="ja-JP" sz="800" b="1" dirty="0">
                <a:solidFill>
                  <a:srgbClr val="FF0000"/>
                </a:solidFill>
              </a:endParaRPr>
            </a:p>
            <a:p>
              <a:pPr algn="ctr"/>
              <a:r>
                <a:rPr lang="ja-JP" altLang="en-US" sz="800" dirty="0"/>
                <a:t>氏</a:t>
              </a:r>
              <a:r>
                <a:rPr lang="ja-JP" altLang="en-US" sz="800" dirty="0">
                  <a:solidFill>
                    <a:schemeClr val="bg1"/>
                  </a:solidFill>
                </a:rPr>
                <a:t>○○</a:t>
              </a:r>
              <a:r>
                <a:rPr lang="ja-JP" altLang="en-US" sz="800" dirty="0"/>
                <a:t>名</a:t>
              </a:r>
            </a:p>
          </p:txBody>
        </p:sp>
        <p:sp>
          <p:nvSpPr>
            <p:cNvPr id="98" name="正方形/長方形 97"/>
            <p:cNvSpPr/>
            <p:nvPr/>
          </p:nvSpPr>
          <p:spPr>
            <a:xfrm>
              <a:off x="5958408" y="4066659"/>
              <a:ext cx="845840" cy="338554"/>
            </a:xfrm>
            <a:prstGeom prst="rect">
              <a:avLst/>
            </a:prstGeom>
          </p:spPr>
          <p:txBody>
            <a:bodyPr wrap="square">
              <a:spAutoFit/>
            </a:bodyPr>
            <a:lstStyle/>
            <a:p>
              <a:r>
                <a:rPr lang="en-US" altLang="ja-JP" sz="800" b="1" dirty="0">
                  <a:solidFill>
                    <a:srgbClr val="FF0000"/>
                  </a:solidFill>
                </a:rPr>
                <a:t>1234 </a:t>
              </a:r>
              <a:r>
                <a:rPr lang="ja-JP" altLang="en-US" sz="800" b="1" dirty="0">
                  <a:solidFill>
                    <a:srgbClr val="FF0000"/>
                  </a:solidFill>
                </a:rPr>
                <a:t>････</a:t>
              </a:r>
              <a:endParaRPr lang="en-US" altLang="ja-JP" sz="800" b="1" dirty="0">
                <a:solidFill>
                  <a:srgbClr val="FF0000"/>
                </a:solidFill>
              </a:endParaRPr>
            </a:p>
            <a:p>
              <a:r>
                <a:rPr lang="ja-JP" altLang="en-US" sz="800" dirty="0"/>
                <a:t>番号　太郎</a:t>
              </a:r>
              <a:endParaRPr lang="en-US" altLang="ja-JP" sz="800" dirty="0"/>
            </a:p>
          </p:txBody>
        </p:sp>
        <p:sp>
          <p:nvSpPr>
            <p:cNvPr id="2" name="円/楕円 1"/>
            <p:cNvSpPr/>
            <p:nvPr/>
          </p:nvSpPr>
          <p:spPr>
            <a:xfrm>
              <a:off x="5220071" y="4066439"/>
              <a:ext cx="1316501" cy="218481"/>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sp>
        <p:nvSpPr>
          <p:cNvPr id="57" name="円/楕円 56"/>
          <p:cNvSpPr/>
          <p:nvPr/>
        </p:nvSpPr>
        <p:spPr>
          <a:xfrm>
            <a:off x="4984907" y="5085188"/>
            <a:ext cx="701621" cy="1040618"/>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endParaRPr lang="ja-JP" altLang="en-US">
              <a:solidFill>
                <a:srgbClr val="FF0000"/>
              </a:solidFill>
            </a:endParaRPr>
          </a:p>
        </p:txBody>
      </p:sp>
      <p:pic>
        <p:nvPicPr>
          <p:cNvPr id="5" name="Picture 2" descr="C:\Users\CS946526\AppData\Local\Microsoft\Windows\Temporary Internet Files\Content.IE5\H2VHNC0H\MC900305397[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65172" y="2949888"/>
            <a:ext cx="839418" cy="767144"/>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a:off x="2951516" y="2204864"/>
            <a:ext cx="2001484" cy="4111250"/>
            <a:chOff x="2570516" y="2194194"/>
            <a:chExt cx="2001484" cy="4111250"/>
          </a:xfrm>
        </p:grpSpPr>
        <p:pic>
          <p:nvPicPr>
            <p:cNvPr id="19" name="Picture 3" descr="C:\Users\CS733492\AppData\Local\Microsoft\Windows\Temporary Internet Files\Content.IE5\5CO7EA8B\MC90043484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7784" y="2948476"/>
              <a:ext cx="1942603" cy="278478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2699792" y="2194194"/>
              <a:ext cx="1584176" cy="802758"/>
              <a:chOff x="2699792" y="1722028"/>
              <a:chExt cx="1433640" cy="822079"/>
            </a:xfrm>
          </p:grpSpPr>
          <p:sp>
            <p:nvSpPr>
              <p:cNvPr id="34" name="雲形吹き出し 33"/>
              <p:cNvSpPr/>
              <p:nvPr/>
            </p:nvSpPr>
            <p:spPr>
              <a:xfrm>
                <a:off x="2699792" y="1722028"/>
                <a:ext cx="1433640" cy="822079"/>
              </a:xfrm>
              <a:prstGeom prst="cloudCallout">
                <a:avLst>
                  <a:gd name="adj1" fmla="val -6634"/>
                  <a:gd name="adj2" fmla="val 92039"/>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3787077" y="2119553"/>
                <a:ext cx="216024" cy="123008"/>
              </a:xfrm>
              <a:prstGeom prst="rect">
                <a:avLst/>
              </a:prstGeom>
              <a:solidFill>
                <a:schemeClr val="accent2">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grpSp>
        <p:grpSp>
          <p:nvGrpSpPr>
            <p:cNvPr id="13" name="グループ化 12"/>
            <p:cNvGrpSpPr/>
            <p:nvPr/>
          </p:nvGrpSpPr>
          <p:grpSpPr>
            <a:xfrm>
              <a:off x="2570516" y="5013176"/>
              <a:ext cx="2001484" cy="1292268"/>
              <a:chOff x="2555776" y="4797152"/>
              <a:chExt cx="2001484" cy="1292268"/>
            </a:xfrm>
            <a:solidFill>
              <a:srgbClr val="CCFF99"/>
            </a:solidFill>
          </p:grpSpPr>
          <p:sp>
            <p:nvSpPr>
              <p:cNvPr id="94" name="雲形吹き出し 93"/>
              <p:cNvSpPr/>
              <p:nvPr/>
            </p:nvSpPr>
            <p:spPr>
              <a:xfrm>
                <a:off x="2555776" y="4797152"/>
                <a:ext cx="2001484" cy="1292268"/>
              </a:xfrm>
              <a:prstGeom prst="cloudCallout">
                <a:avLst>
                  <a:gd name="adj1" fmla="val -3763"/>
                  <a:gd name="adj2" fmla="val -69405"/>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テキスト ボックス 61"/>
              <p:cNvSpPr txBox="1"/>
              <p:nvPr/>
            </p:nvSpPr>
            <p:spPr>
              <a:xfrm>
                <a:off x="2915816" y="5013176"/>
                <a:ext cx="1289624" cy="830997"/>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健康保険、厚生年金、雇用保険の被保険者資格</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取得届の作成</a:t>
                </a:r>
              </a:p>
            </p:txBody>
          </p:sp>
        </p:grpSp>
        <p:sp>
          <p:nvSpPr>
            <p:cNvPr id="6" name="テキスト ボックス 5"/>
            <p:cNvSpPr txBox="1"/>
            <p:nvPr/>
          </p:nvSpPr>
          <p:spPr>
            <a:xfrm>
              <a:off x="2843808" y="2359549"/>
              <a:ext cx="1289624" cy="461665"/>
            </a:xfrm>
            <a:prstGeom prst="rect">
              <a:avLst/>
            </a:prstGeom>
            <a:no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源泉徴収票や</a:t>
              </a:r>
              <a:endParaRPr lang="en-US" altLang="ja-JP" sz="1200" dirty="0">
                <a:latin typeface="HG丸ｺﾞｼｯｸM-PRO" panose="020F0600000000000000" pitchFamily="50" charset="-128"/>
                <a:ea typeface="HG丸ｺﾞｼｯｸM-PRO" panose="020F0600000000000000" pitchFamily="50" charset="-128"/>
              </a:endParaRPr>
            </a:p>
            <a:p>
              <a:pPr algn="ctr"/>
              <a:r>
                <a:rPr lang="ja-JP" altLang="en-US" sz="1200" dirty="0">
                  <a:latin typeface="HG丸ｺﾞｼｯｸM-PRO" panose="020F0600000000000000" pitchFamily="50" charset="-128"/>
                  <a:ea typeface="HG丸ｺﾞｼｯｸM-PRO" panose="020F0600000000000000" pitchFamily="50" charset="-128"/>
                </a:rPr>
                <a:t>支払調書の作成</a:t>
              </a:r>
            </a:p>
          </p:txBody>
        </p:sp>
      </p:grpSp>
      <p:sp>
        <p:nvSpPr>
          <p:cNvPr id="66" name="円/楕円 65"/>
          <p:cNvSpPr/>
          <p:nvPr/>
        </p:nvSpPr>
        <p:spPr>
          <a:xfrm>
            <a:off x="9027484" y="6388394"/>
            <a:ext cx="406426" cy="4696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endParaRPr lang="ja-JP" altLang="en-US"/>
          </a:p>
        </p:txBody>
      </p:sp>
      <p:pic>
        <p:nvPicPr>
          <p:cNvPr id="52"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4463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正方形/長方形 71"/>
          <p:cNvSpPr/>
          <p:nvPr/>
        </p:nvSpPr>
        <p:spPr>
          <a:xfrm>
            <a:off x="1712644" y="4588974"/>
            <a:ext cx="1632450" cy="352194"/>
          </a:xfrm>
          <a:prstGeom prst="rect">
            <a:avLst/>
          </a:prstGeom>
          <a:solidFill>
            <a:schemeClr val="bg1"/>
          </a:solid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個人番号の提示</a:t>
            </a:r>
          </a:p>
        </p:txBody>
      </p:sp>
      <p:sp>
        <p:nvSpPr>
          <p:cNvPr id="18" name="横巻き 17"/>
          <p:cNvSpPr/>
          <p:nvPr/>
        </p:nvSpPr>
        <p:spPr>
          <a:xfrm>
            <a:off x="2864776" y="6237313"/>
            <a:ext cx="4583359" cy="637403"/>
          </a:xfrm>
          <a:prstGeom prst="horizontalScroll">
            <a:avLst/>
          </a:prstGeom>
          <a:solidFill>
            <a:srgbClr val="FF0000"/>
          </a:solidFill>
          <a:ln w="38100"/>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r>
              <a:rPr lang="ja-JP" altLang="en-US" sz="1600" b="1" dirty="0">
                <a:solidFill>
                  <a:schemeClr val="bg1"/>
                </a:solidFill>
              </a:rPr>
              <a:t>法律で定められた事務以外で</a:t>
            </a:r>
            <a:endParaRPr lang="en-US" altLang="ja-JP" sz="1600" b="1" dirty="0">
              <a:solidFill>
                <a:schemeClr val="bg1"/>
              </a:solidFill>
            </a:endParaRPr>
          </a:p>
          <a:p>
            <a:pPr algn="ctr"/>
            <a:r>
              <a:rPr lang="ja-JP" altLang="en-US" sz="1600" b="1" dirty="0">
                <a:solidFill>
                  <a:schemeClr val="bg1"/>
                </a:solidFill>
              </a:rPr>
              <a:t>マイナンバーを利用することは出来ません。</a:t>
            </a:r>
          </a:p>
        </p:txBody>
      </p:sp>
      <p:pic>
        <p:nvPicPr>
          <p:cNvPr id="12" name="Picture 2" descr="C:\Users\CS934105\AppData\Local\Microsoft\Windows\Temporary Internet Files\Content.IE5\QHE53SGX\MC90044600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53577" y="3393140"/>
            <a:ext cx="1829308" cy="12461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S934105\AppData\Local\Microsoft\Windows\Temporary Internet Files\Content.IE5\Z6E0F8CP\MC900445504[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496" y="2420889"/>
            <a:ext cx="1643633" cy="1463543"/>
          </a:xfrm>
          <a:prstGeom prst="rect">
            <a:avLst/>
          </a:prstGeom>
          <a:noFill/>
          <a:extLst>
            <a:ext uri="{909E8E84-426E-40DD-AFC4-6F175D3DCCD1}">
              <a14:hiddenFill xmlns:a14="http://schemas.microsoft.com/office/drawing/2010/main">
                <a:solidFill>
                  <a:srgbClr val="FFFFFF"/>
                </a:solidFill>
              </a14:hiddenFill>
            </a:ext>
          </a:extLst>
        </p:spPr>
      </p:pic>
      <p:grpSp>
        <p:nvGrpSpPr>
          <p:cNvPr id="135" name="グループ化 134"/>
          <p:cNvGrpSpPr/>
          <p:nvPr/>
        </p:nvGrpSpPr>
        <p:grpSpPr>
          <a:xfrm>
            <a:off x="2132185" y="3429000"/>
            <a:ext cx="815224" cy="497666"/>
            <a:chOff x="1898164" y="4947554"/>
            <a:chExt cx="815224" cy="497666"/>
          </a:xfrm>
        </p:grpSpPr>
        <p:sp>
          <p:nvSpPr>
            <p:cNvPr id="51" name="角丸四角形 50"/>
            <p:cNvSpPr/>
            <p:nvPr/>
          </p:nvSpPr>
          <p:spPr bwMode="auto">
            <a:xfrm>
              <a:off x="2055776" y="5118758"/>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123" name="角丸四角形 122"/>
            <p:cNvSpPr/>
            <p:nvPr/>
          </p:nvSpPr>
          <p:spPr bwMode="auto">
            <a:xfrm>
              <a:off x="1979712" y="5033156"/>
              <a:ext cx="657612" cy="326464"/>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7" name="角丸四角形 46"/>
            <p:cNvSpPr/>
            <p:nvPr/>
          </p:nvSpPr>
          <p:spPr bwMode="auto">
            <a:xfrm>
              <a:off x="1898164" y="4947554"/>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6" name="テキスト ボックス 45"/>
            <p:cNvSpPr txBox="1"/>
            <p:nvPr/>
          </p:nvSpPr>
          <p:spPr>
            <a:xfrm>
              <a:off x="2003147" y="5006755"/>
              <a:ext cx="497385" cy="246220"/>
            </a:xfrm>
            <a:prstGeom prst="rect">
              <a:avLst/>
            </a:prstGeom>
            <a:noFill/>
          </p:spPr>
          <p:txBody>
            <a:bodyPr wrap="square" lIns="0" tIns="0" rIns="0" bIns="0" rtlCol="0">
              <a:spAutoFit/>
            </a:bodyPr>
            <a:lstStyle/>
            <a:p>
              <a:r>
                <a:rPr lang="ja-JP" altLang="en-US" sz="800" b="1" dirty="0"/>
                <a:t>個人番号</a:t>
              </a:r>
              <a:endParaRPr lang="en-US" altLang="ja-JP" sz="800" b="1" dirty="0"/>
            </a:p>
            <a:p>
              <a:r>
                <a:rPr lang="en-US" altLang="ja-JP" sz="800" b="1" dirty="0"/>
                <a:t>1234 </a:t>
              </a:r>
              <a:r>
                <a:rPr lang="ja-JP" altLang="en-US" sz="800" b="1" dirty="0"/>
                <a:t>････</a:t>
              </a:r>
              <a:endParaRPr lang="en-US" altLang="ja-JP" sz="1000" b="1" dirty="0"/>
            </a:p>
          </p:txBody>
        </p:sp>
      </p:grpSp>
      <p:sp>
        <p:nvSpPr>
          <p:cNvPr id="27" name="テキスト ボックス 20"/>
          <p:cNvSpPr>
            <a:spLocks noChangeArrowheads="1"/>
          </p:cNvSpPr>
          <p:nvPr/>
        </p:nvSpPr>
        <p:spPr bwMode="auto">
          <a:xfrm>
            <a:off x="632523" y="3805701"/>
            <a:ext cx="1461414" cy="510778"/>
          </a:xfrm>
          <a:prstGeom prst="roundRect">
            <a:avLst>
              <a:gd name="adj" fmla="val 16667"/>
            </a:avLst>
          </a:prstGeom>
          <a:solidFill>
            <a:srgbClr val="CCECFF"/>
          </a:solidFill>
          <a:ln w="9525">
            <a:solidFill>
              <a:schemeClr val="tx1"/>
            </a:solidFill>
            <a:round/>
            <a:headEnd/>
            <a:tailEnd/>
          </a:ln>
        </p:spPr>
        <p:txBody>
          <a:bodyPr wrap="square" lIns="91380" tIns="45690" rIns="91380" bIns="45690">
            <a:spAutoFit/>
          </a:bodyPr>
          <a:lstStyle/>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従業員や</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その扶養家族</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スライド番号プレースホルダー 11"/>
          <p:cNvSpPr>
            <a:spLocks noGrp="1"/>
          </p:cNvSpPr>
          <p:nvPr>
            <p:ph type="sldNum" sz="quarter" idx="12"/>
          </p:nvPr>
        </p:nvSpPr>
        <p:spPr>
          <a:xfrm>
            <a:off x="7762894" y="6476819"/>
            <a:ext cx="2133600" cy="365125"/>
          </a:xfrm>
        </p:spPr>
        <p:txBody>
          <a:bodyPr/>
          <a:lstStyle/>
          <a:p>
            <a:fld id="{0CBE25CB-ED94-487D-A632-5FD48227E3F5}" type="slidenum">
              <a:rPr lang="ja-JP" altLang="en-US" sz="2800"/>
              <a:pPr/>
              <a:t>26</a:t>
            </a:fld>
            <a:endParaRPr lang="ja-JP" altLang="en-US" sz="2800" dirty="0"/>
          </a:p>
        </p:txBody>
      </p:sp>
    </p:spTree>
    <p:extLst>
      <p:ext uri="{BB962C8B-B14F-4D97-AF65-F5344CB8AC3E}">
        <p14:creationId xmlns:p14="http://schemas.microsoft.com/office/powerpoint/2010/main" val="4174943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p:cNvSpPr txBox="1"/>
          <p:nvPr/>
        </p:nvSpPr>
        <p:spPr>
          <a:xfrm>
            <a:off x="1249206" y="2676891"/>
            <a:ext cx="7539887" cy="938710"/>
          </a:xfrm>
          <a:prstGeom prst="rect">
            <a:avLst/>
          </a:prstGeom>
          <a:noFill/>
          <a:ln w="38100">
            <a:solidFill>
              <a:srgbClr val="FF99CC"/>
            </a:solidFill>
            <a:prstDash val="sysDash"/>
          </a:ln>
        </p:spPr>
        <p:txBody>
          <a:bodyPr wrap="square" lIns="91380" tIns="45690" rIns="91380" bIns="45690" rtlCol="0">
            <a:spAutoFit/>
          </a:bodyPr>
          <a:lstStyle/>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税務関係の</a:t>
            </a:r>
            <a:r>
              <a:rPr lang="ja-JP" altLang="en-US" sz="11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申告書、申請書、届出書、調書その他の書類に番号の記載欄を追加</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法定調書等については、主に</a:t>
            </a:r>
            <a:r>
              <a:rPr lang="ja-JP" altLang="en-US" sz="11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支払者</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11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支払を受ける者</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個人番号又は法人番号</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を記載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これ以外にも、例えば、</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・給与所得の源泉徴収票（給与支払報告書）には、控除対象配偶者及び控除対象扶養親族</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の個人番号を記載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・生命保険金等の支払調書には、その支払の基礎となる契約を締結した者の個人番号又は法人番号を記載</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タイトル 1"/>
          <p:cNvSpPr>
            <a:spLocks noGrp="1"/>
          </p:cNvSpPr>
          <p:nvPr>
            <p:ph type="title"/>
          </p:nvPr>
        </p:nvSpPr>
        <p:spPr>
          <a:xfrm>
            <a:off x="369891" y="169896"/>
            <a:ext cx="9155112" cy="88862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税務関係の申告書</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等に、</a:t>
            </a:r>
            <a:r>
              <a:rPr lang="en-US" altLang="ja-JP"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マイナンバーを記載して提出します。</a:t>
            </a:r>
          </a:p>
        </p:txBody>
      </p:sp>
      <p:sp>
        <p:nvSpPr>
          <p:cNvPr id="37" name="下矢印 36"/>
          <p:cNvSpPr/>
          <p:nvPr/>
        </p:nvSpPr>
        <p:spPr>
          <a:xfrm>
            <a:off x="4535852" y="2147526"/>
            <a:ext cx="1365340" cy="541764"/>
          </a:xfrm>
          <a:prstGeom prst="downArrow">
            <a:avLst>
              <a:gd name="adj1" fmla="val 44508"/>
              <a:gd name="adj2" fmla="val 33508"/>
            </a:avLst>
          </a:prstGeom>
        </p:spPr>
        <p:style>
          <a:lnRef idx="0">
            <a:schemeClr val="accent6"/>
          </a:lnRef>
          <a:fillRef idx="3">
            <a:schemeClr val="accent6"/>
          </a:fillRef>
          <a:effectRef idx="3">
            <a:schemeClr val="accent6"/>
          </a:effectRef>
          <a:fontRef idx="minor">
            <a:schemeClr val="lt1"/>
          </a:fontRef>
        </p:style>
        <p:txBody>
          <a:bodyPr lIns="91380" tIns="45690" rIns="91380" bIns="45690" rtlCol="0" anchor="ctr"/>
          <a:lstStyle/>
          <a:p>
            <a:endParaRPr lang="ja-JP" altLang="en-US" sz="1700">
              <a:solidFill>
                <a:prstClr val="white"/>
              </a:solidFill>
            </a:endParaRPr>
          </a:p>
        </p:txBody>
      </p:sp>
      <p:sp>
        <p:nvSpPr>
          <p:cNvPr id="38" name="正方形/長方形 37"/>
          <p:cNvSpPr/>
          <p:nvPr/>
        </p:nvSpPr>
        <p:spPr>
          <a:xfrm>
            <a:off x="1726647" y="2208561"/>
            <a:ext cx="6420463" cy="271187"/>
          </a:xfrm>
          <a:prstGeom prst="rect">
            <a:avLst/>
          </a:prstGeom>
        </p:spPr>
        <p:style>
          <a:lnRef idx="2">
            <a:schemeClr val="accent6"/>
          </a:lnRef>
          <a:fillRef idx="1">
            <a:schemeClr val="lt1"/>
          </a:fillRef>
          <a:effectRef idx="0">
            <a:schemeClr val="accent6"/>
          </a:effectRef>
          <a:fontRef idx="minor">
            <a:schemeClr val="dk1"/>
          </a:fontRef>
        </p:style>
        <p:txBody>
          <a:bodyPr lIns="91380" tIns="45690" rIns="91380" bIns="45690" rtlCol="0" anchor="ctr"/>
          <a:lstStyle/>
          <a:p>
            <a:pPr algn="ctr"/>
            <a:r>
              <a:rPr lang="ja-JP" altLang="en-US" sz="1100" dirty="0">
                <a:solidFill>
                  <a:schemeClr val="tx1"/>
                </a:solidFill>
              </a:rPr>
              <a:t>税務</a:t>
            </a:r>
            <a:r>
              <a:rPr lang="ja-JP" altLang="en-US" sz="1100" dirty="0">
                <a:solidFill>
                  <a:prstClr val="black"/>
                </a:solidFill>
              </a:rPr>
              <a:t>関係の申告書、申請書、届出書、調書その他の書類に番号を記載</a:t>
            </a:r>
          </a:p>
        </p:txBody>
      </p:sp>
      <p:sp>
        <p:nvSpPr>
          <p:cNvPr id="40" name="右矢印 39"/>
          <p:cNvSpPr/>
          <p:nvPr/>
        </p:nvSpPr>
        <p:spPr>
          <a:xfrm>
            <a:off x="6036656" y="4919017"/>
            <a:ext cx="1997753" cy="33864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947" tIns="42974" rIns="85947" bIns="42974" numCol="1" spcCol="0" rtlCol="0" fromWordArt="0" anchor="ctr" anchorCtr="0" forceAA="0" compatLnSpc="1">
            <a:prstTxWarp prst="textNoShape">
              <a:avLst/>
            </a:prstTxWarp>
            <a:noAutofit/>
          </a:bodyPr>
          <a:lstStyle/>
          <a:p>
            <a:pPr algn="ctr"/>
            <a:endParaRPr lang="ja-JP" altLang="en-US" sz="1000" dirty="0">
              <a:solidFill>
                <a:schemeClr val="tx1"/>
              </a:solidFill>
            </a:endParaRPr>
          </a:p>
        </p:txBody>
      </p:sp>
      <p:sp>
        <p:nvSpPr>
          <p:cNvPr id="41" name="テキスト ボックス 20"/>
          <p:cNvSpPr>
            <a:spLocks noChangeArrowheads="1"/>
          </p:cNvSpPr>
          <p:nvPr/>
        </p:nvSpPr>
        <p:spPr bwMode="auto">
          <a:xfrm>
            <a:off x="3937083" y="4187958"/>
            <a:ext cx="1571634" cy="323426"/>
          </a:xfrm>
          <a:prstGeom prst="roundRect">
            <a:avLst>
              <a:gd name="adj" fmla="val 16667"/>
            </a:avLst>
          </a:prstGeom>
          <a:solidFill>
            <a:srgbClr val="CCECFF"/>
          </a:solidFill>
          <a:ln w="19050">
            <a:solidFill>
              <a:schemeClr val="tx1"/>
            </a:solidFill>
            <a:round/>
            <a:headEnd/>
            <a:tailEnd/>
          </a:ln>
        </p:spPr>
        <p:txBody>
          <a:bodyPr wrap="square" lIns="91380" tIns="45690" rIns="91380" bIns="45690" anchor="ctr" anchorCtr="0">
            <a:spAutoFit/>
          </a:bodyP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民間事業者</a:t>
            </a:r>
            <a:endParaRPr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テキスト ボックス 20"/>
          <p:cNvSpPr>
            <a:spLocks noChangeArrowheads="1"/>
          </p:cNvSpPr>
          <p:nvPr/>
        </p:nvSpPr>
        <p:spPr bwMode="auto">
          <a:xfrm>
            <a:off x="753867" y="4140713"/>
            <a:ext cx="1760927" cy="476717"/>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従業員や金銭等の</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支払を受ける者</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3" name="Picture 5" descr="C:\Users\CS784324\AppData\Local\Microsoft\Windows\Temporary Internet Files\Content.IE5\24D82G2Q\MC900029975[1].wmf"/>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075085" y="4847268"/>
            <a:ext cx="1041065" cy="1227000"/>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20"/>
          <p:cNvSpPr>
            <a:spLocks noChangeArrowheads="1"/>
          </p:cNvSpPr>
          <p:nvPr/>
        </p:nvSpPr>
        <p:spPr bwMode="auto">
          <a:xfrm>
            <a:off x="7920979" y="4132852"/>
            <a:ext cx="1354559" cy="323426"/>
          </a:xfrm>
          <a:prstGeom prst="roundRect">
            <a:avLst>
              <a:gd name="adj" fmla="val 16667"/>
            </a:avLst>
          </a:prstGeom>
          <a:solidFill>
            <a:srgbClr val="CCECFF"/>
          </a:solidFill>
          <a:ln w="19050">
            <a:solidFill>
              <a:schemeClr val="tx1"/>
            </a:solidFill>
            <a:round/>
            <a:headEnd/>
            <a:tailEnd/>
          </a:ln>
        </p:spPr>
        <p:txBody>
          <a:bodyPr wrap="square" lIns="91380" tIns="45690" rIns="91380" bIns="45690" anchor="ctr" anchorCtr="0">
            <a:spAutoFit/>
          </a:bodyP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税務署</a:t>
            </a:r>
            <a:endParaRPr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5" name="Picture 2" descr="C:\Users\CS934105\AppData\Local\Microsoft\Windows\Temporary Internet Files\Content.IE5\QHE53SGX\MC9004460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8788" y="4827574"/>
            <a:ext cx="1490016" cy="105360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CS934105\AppData\Local\Microsoft\Windows\Temporary Internet Files\Content.IE5\Z6E0F8CP\MC90044550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9330" y="4652889"/>
            <a:ext cx="1455863" cy="129634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グループ化 46"/>
          <p:cNvGrpSpPr/>
          <p:nvPr/>
        </p:nvGrpSpPr>
        <p:grpSpPr>
          <a:xfrm>
            <a:off x="2717977" y="5116403"/>
            <a:ext cx="766768" cy="468086"/>
            <a:chOff x="1898164" y="4947554"/>
            <a:chExt cx="815224" cy="497666"/>
          </a:xfrm>
        </p:grpSpPr>
        <p:sp>
          <p:nvSpPr>
            <p:cNvPr id="48" name="角丸四角形 47"/>
            <p:cNvSpPr/>
            <p:nvPr/>
          </p:nvSpPr>
          <p:spPr bwMode="auto">
            <a:xfrm>
              <a:off x="2055776" y="5118758"/>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9" name="角丸四角形 48"/>
            <p:cNvSpPr/>
            <p:nvPr/>
          </p:nvSpPr>
          <p:spPr bwMode="auto">
            <a:xfrm>
              <a:off x="1979712" y="5033156"/>
              <a:ext cx="657612" cy="326464"/>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50" name="角丸四角形 49"/>
            <p:cNvSpPr/>
            <p:nvPr/>
          </p:nvSpPr>
          <p:spPr bwMode="auto">
            <a:xfrm>
              <a:off x="1898164" y="4947554"/>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51" name="テキスト ボックス 50"/>
            <p:cNvSpPr txBox="1"/>
            <p:nvPr/>
          </p:nvSpPr>
          <p:spPr>
            <a:xfrm>
              <a:off x="2003147" y="5006755"/>
              <a:ext cx="497385" cy="233030"/>
            </a:xfrm>
            <a:prstGeom prst="rect">
              <a:avLst/>
            </a:prstGeom>
            <a:noFill/>
          </p:spPr>
          <p:txBody>
            <a:bodyPr wrap="square" lIns="0" tIns="0" rIns="0" bIns="0" rtlCol="0">
              <a:spAutoFit/>
            </a:bodyPr>
            <a:lstStyle/>
            <a:p>
              <a:r>
                <a:rPr lang="ja-JP" altLang="en-US" sz="700" b="1" dirty="0"/>
                <a:t>個人番号</a:t>
              </a:r>
              <a:endParaRPr lang="en-US" altLang="ja-JP" sz="700" b="1" dirty="0"/>
            </a:p>
            <a:p>
              <a:r>
                <a:rPr lang="en-US" altLang="ja-JP" sz="700" b="1" dirty="0"/>
                <a:t>1234 </a:t>
              </a:r>
              <a:r>
                <a:rPr lang="ja-JP" altLang="en-US" sz="700" b="1" dirty="0"/>
                <a:t>････</a:t>
              </a:r>
              <a:endParaRPr lang="en-US" altLang="ja-JP" sz="1000" b="1" dirty="0"/>
            </a:p>
          </p:txBody>
        </p:sp>
      </p:grpSp>
      <p:sp>
        <p:nvSpPr>
          <p:cNvPr id="52" name="右矢印 51"/>
          <p:cNvSpPr/>
          <p:nvPr/>
        </p:nvSpPr>
        <p:spPr>
          <a:xfrm>
            <a:off x="2512472" y="5563584"/>
            <a:ext cx="1490015" cy="351572"/>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947" tIns="42974" rIns="85947" bIns="42974" numCol="1" spcCol="0" rtlCol="0" fromWordArt="0" anchor="ctr" anchorCtr="0" forceAA="0" compatLnSpc="1">
            <a:prstTxWarp prst="textNoShape">
              <a:avLst/>
            </a:prstTxWarp>
            <a:noAutofit/>
          </a:bodyPr>
          <a:lstStyle/>
          <a:p>
            <a:pPr algn="ctr"/>
            <a:endParaRPr lang="ja-JP" altLang="en-US" sz="1000" dirty="0">
              <a:solidFill>
                <a:schemeClr val="tx1"/>
              </a:solidFill>
            </a:endParaRPr>
          </a:p>
        </p:txBody>
      </p:sp>
      <p:sp>
        <p:nvSpPr>
          <p:cNvPr id="53" name="テキスト ボックス 52"/>
          <p:cNvSpPr txBox="1"/>
          <p:nvPr/>
        </p:nvSpPr>
        <p:spPr>
          <a:xfrm>
            <a:off x="2243889" y="5941055"/>
            <a:ext cx="1896383" cy="507823"/>
          </a:xfrm>
          <a:prstGeom prst="rect">
            <a:avLst/>
          </a:prstGeom>
          <a:noFill/>
          <a:ln w="19050">
            <a:solidFill>
              <a:schemeClr val="accent6"/>
            </a:solidFill>
          </a:ln>
        </p:spPr>
        <p:txBody>
          <a:bodyPr wrap="square" lIns="91380" tIns="45690" rIns="91380" bIns="45690" rtlCol="0">
            <a:spAutoFit/>
          </a:bodyPr>
          <a:lstStyle/>
          <a:p>
            <a:pPr algn="ctr"/>
            <a:r>
              <a:rPr lang="ja-JP" altLang="en-US" sz="900" b="1" dirty="0"/>
              <a:t>民間事業者は、個人番号関係事務実施者として金銭等の支払を受ける者の番号の提示を受ける</a:t>
            </a:r>
          </a:p>
        </p:txBody>
      </p:sp>
      <p:sp>
        <p:nvSpPr>
          <p:cNvPr id="54" name="テキスト ボックス 53"/>
          <p:cNvSpPr txBox="1"/>
          <p:nvPr/>
        </p:nvSpPr>
        <p:spPr>
          <a:xfrm>
            <a:off x="6168084" y="5938478"/>
            <a:ext cx="2099567" cy="507823"/>
          </a:xfrm>
          <a:prstGeom prst="rect">
            <a:avLst/>
          </a:prstGeom>
          <a:noFill/>
          <a:ln w="19050">
            <a:solidFill>
              <a:srgbClr val="0070C0"/>
            </a:solidFill>
          </a:ln>
        </p:spPr>
        <p:txBody>
          <a:bodyPr wrap="square" lIns="91380" tIns="45690" rIns="91380" bIns="45690" rtlCol="0">
            <a:spAutoFit/>
          </a:bodyPr>
          <a:lstStyle/>
          <a:p>
            <a:pPr algn="ctr"/>
            <a:r>
              <a:rPr lang="ja-JP" altLang="en-US" sz="900" b="1" dirty="0"/>
              <a:t>源泉徴収票（支払報告書）・支払調書等に支払を受ける者等の番号及び民間事業者の番号を記載して提出</a:t>
            </a:r>
            <a:endParaRPr lang="en-US" altLang="ja-JP" sz="900" b="1" dirty="0"/>
          </a:p>
        </p:txBody>
      </p:sp>
      <p:sp>
        <p:nvSpPr>
          <p:cNvPr id="55" name="右矢印 54"/>
          <p:cNvSpPr/>
          <p:nvPr/>
        </p:nvSpPr>
        <p:spPr>
          <a:xfrm>
            <a:off x="6036648" y="5528567"/>
            <a:ext cx="2065474" cy="33864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947" tIns="42974" rIns="85947" bIns="42974" numCol="1" spcCol="0" rtlCol="0" fromWordArt="0" anchor="ctr" anchorCtr="0" forceAA="0" compatLnSpc="1">
            <a:prstTxWarp prst="textNoShape">
              <a:avLst/>
            </a:prstTxWarp>
            <a:noAutofit/>
          </a:bodyPr>
          <a:lstStyle/>
          <a:p>
            <a:pPr algn="ctr"/>
            <a:endParaRPr lang="ja-JP" altLang="en-US" sz="1000" dirty="0">
              <a:solidFill>
                <a:schemeClr val="tx1"/>
              </a:solidFill>
            </a:endParaRPr>
          </a:p>
        </p:txBody>
      </p:sp>
      <p:grpSp>
        <p:nvGrpSpPr>
          <p:cNvPr id="56" name="グループ化 55"/>
          <p:cNvGrpSpPr/>
          <p:nvPr/>
        </p:nvGrpSpPr>
        <p:grpSpPr>
          <a:xfrm>
            <a:off x="5427097" y="5393114"/>
            <a:ext cx="613495" cy="446146"/>
            <a:chOff x="2916709" y="3933056"/>
            <a:chExt cx="652264" cy="474340"/>
          </a:xfrm>
        </p:grpSpPr>
        <p:sp>
          <p:nvSpPr>
            <p:cNvPr id="57" name="フローチャート: データ 56"/>
            <p:cNvSpPr/>
            <p:nvPr/>
          </p:nvSpPr>
          <p:spPr>
            <a:xfrm>
              <a:off x="2992909" y="404735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58" name="フローチャート: データ 57"/>
            <p:cNvSpPr/>
            <p:nvPr/>
          </p:nvSpPr>
          <p:spPr>
            <a:xfrm>
              <a:off x="2954809" y="399020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59" name="フローチャート: データ 58"/>
            <p:cNvSpPr/>
            <p:nvPr/>
          </p:nvSpPr>
          <p:spPr>
            <a:xfrm>
              <a:off x="2916709" y="393305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60" name="テキスト ボックス 59"/>
            <p:cNvSpPr txBox="1"/>
            <p:nvPr/>
          </p:nvSpPr>
          <p:spPr>
            <a:xfrm>
              <a:off x="3097684" y="3962772"/>
              <a:ext cx="399281" cy="327227"/>
            </a:xfrm>
            <a:prstGeom prst="rect">
              <a:avLst/>
            </a:prstGeom>
            <a:noFill/>
          </p:spPr>
          <p:txBody>
            <a:bodyPr wrap="square" lIns="0" tIns="0" rIns="0" bIns="0" rtlCol="0">
              <a:spAutoFit/>
            </a:bodyPr>
            <a:lstStyle/>
            <a:p>
              <a:r>
                <a:rPr lang="ja-JP" altLang="en-US" sz="1000" b="1" dirty="0"/>
                <a:t>支払</a:t>
              </a:r>
              <a:endParaRPr lang="en-US" altLang="ja-JP" sz="1000" b="1" dirty="0"/>
            </a:p>
            <a:p>
              <a:r>
                <a:rPr lang="ja-JP" altLang="en-US" sz="1000" b="1" dirty="0"/>
                <a:t>調書</a:t>
              </a:r>
              <a:endParaRPr lang="en-US" altLang="ja-JP" sz="1000" b="1" dirty="0"/>
            </a:p>
          </p:txBody>
        </p:sp>
      </p:grpSp>
      <p:sp>
        <p:nvSpPr>
          <p:cNvPr id="61" name="テキスト ボックス 60"/>
          <p:cNvSpPr txBox="1"/>
          <p:nvPr/>
        </p:nvSpPr>
        <p:spPr>
          <a:xfrm>
            <a:off x="6171581" y="4569642"/>
            <a:ext cx="1644462" cy="338546"/>
          </a:xfrm>
          <a:prstGeom prst="rect">
            <a:avLst/>
          </a:prstGeom>
          <a:noFill/>
          <a:ln w="19050">
            <a:solidFill>
              <a:srgbClr val="0070C0"/>
            </a:solidFill>
          </a:ln>
        </p:spPr>
        <p:txBody>
          <a:bodyPr wrap="square" lIns="91380" tIns="45690" rIns="91380" bIns="45690" rtlCol="0">
            <a:spAutoFit/>
          </a:bodyPr>
          <a:lstStyle/>
          <a:p>
            <a:pPr algn="ctr"/>
            <a:r>
              <a:rPr lang="ja-JP" altLang="en-US" sz="800" b="1" dirty="0"/>
              <a:t>申告書等に民間事業者</a:t>
            </a:r>
            <a:endParaRPr lang="en-US" altLang="ja-JP" sz="800" b="1" dirty="0"/>
          </a:p>
          <a:p>
            <a:pPr algn="ctr"/>
            <a:r>
              <a:rPr lang="ja-JP" altLang="en-US" sz="800" b="1" dirty="0"/>
              <a:t>の番号を記載して提出</a:t>
            </a:r>
            <a:endParaRPr lang="en-US" altLang="ja-JP" sz="800" b="1" dirty="0"/>
          </a:p>
        </p:txBody>
      </p:sp>
      <p:grpSp>
        <p:nvGrpSpPr>
          <p:cNvPr id="62" name="グループ化 61"/>
          <p:cNvGrpSpPr/>
          <p:nvPr/>
        </p:nvGrpSpPr>
        <p:grpSpPr>
          <a:xfrm>
            <a:off x="5562556" y="4783559"/>
            <a:ext cx="557410" cy="541824"/>
            <a:chOff x="5508997" y="4797152"/>
            <a:chExt cx="592635" cy="576064"/>
          </a:xfrm>
        </p:grpSpPr>
        <p:sp>
          <p:nvSpPr>
            <p:cNvPr id="63" name="フローチャート: データ 62"/>
            <p:cNvSpPr/>
            <p:nvPr/>
          </p:nvSpPr>
          <p:spPr>
            <a:xfrm>
              <a:off x="5508997" y="4797152"/>
              <a:ext cx="576064" cy="576064"/>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64" name="テキスト ボックス 63"/>
            <p:cNvSpPr txBox="1"/>
            <p:nvPr/>
          </p:nvSpPr>
          <p:spPr>
            <a:xfrm>
              <a:off x="5604247" y="4950693"/>
              <a:ext cx="497385" cy="163613"/>
            </a:xfrm>
            <a:prstGeom prst="rect">
              <a:avLst/>
            </a:prstGeom>
            <a:noFill/>
          </p:spPr>
          <p:txBody>
            <a:bodyPr wrap="square" lIns="0" tIns="0" rIns="0" bIns="0" rtlCol="0">
              <a:spAutoFit/>
            </a:bodyPr>
            <a:lstStyle/>
            <a:p>
              <a:r>
                <a:rPr lang="ja-JP" altLang="en-US" sz="1000" b="1" dirty="0"/>
                <a:t>申告書</a:t>
              </a:r>
              <a:endParaRPr lang="en-US" altLang="ja-JP" sz="1000" b="1" dirty="0"/>
            </a:p>
          </p:txBody>
        </p:sp>
      </p:grpSp>
      <p:sp>
        <p:nvSpPr>
          <p:cNvPr id="65" name="コンテンツ プレースホルダー 2"/>
          <p:cNvSpPr txBox="1">
            <a:spLocks/>
          </p:cNvSpPr>
          <p:nvPr/>
        </p:nvSpPr>
        <p:spPr bwMode="auto">
          <a:xfrm>
            <a:off x="482954" y="3884975"/>
            <a:ext cx="8940092" cy="2708818"/>
          </a:xfrm>
          <a:prstGeom prst="rect">
            <a:avLst/>
          </a:prstGeom>
          <a:noFill/>
          <a:ln>
            <a:headEnd/>
            <a:tailEnd/>
          </a:ln>
        </p:spPr>
        <p:style>
          <a:lnRef idx="2">
            <a:schemeClr val="accent5"/>
          </a:lnRef>
          <a:fillRef idx="1">
            <a:schemeClr val="lt1"/>
          </a:fillRef>
          <a:effectRef idx="0">
            <a:schemeClr val="accent5"/>
          </a:effectRef>
          <a:fontRef idx="minor">
            <a:schemeClr val="dk1"/>
          </a:fontRef>
        </p:style>
        <p:txBody>
          <a:bodyPr vert="horz" wrap="square" lIns="33838" tIns="101513" rIns="33838" bIns="33838"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50691" indent="-250691">
              <a:lnSpc>
                <a:spcPts val="1975"/>
              </a:lnSpc>
              <a:buNone/>
            </a:pPr>
            <a:endPar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5"/>
          <p:cNvSpPr/>
          <p:nvPr/>
        </p:nvSpPr>
        <p:spPr>
          <a:xfrm>
            <a:off x="1651554" y="3738905"/>
            <a:ext cx="6434157" cy="270912"/>
          </a:xfrm>
          <a:prstGeom prst="roundRect">
            <a:avLst/>
          </a:prstGeom>
          <a:ln/>
        </p:spPr>
        <p:style>
          <a:lnRef idx="1">
            <a:schemeClr val="accent1"/>
          </a:lnRef>
          <a:fillRef idx="2">
            <a:schemeClr val="accent1"/>
          </a:fillRef>
          <a:effectRef idx="1">
            <a:schemeClr val="accent1"/>
          </a:effectRef>
          <a:fontRef idx="minor">
            <a:schemeClr val="dk1"/>
          </a:fontRef>
        </p:style>
        <p:txBody>
          <a:bodyPr lIns="91380" tIns="45690" rIns="91380" bIns="45690" rtlCol="0" anchor="ctr"/>
          <a:lstStyle/>
          <a:p>
            <a:pPr algn="ctr"/>
            <a:r>
              <a:rPr lang="ja-JP" altLang="en-US" sz="15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番号を記載して申告書や調書等を提出するイメージ</a:t>
            </a:r>
          </a:p>
        </p:txBody>
      </p:sp>
      <p:sp>
        <p:nvSpPr>
          <p:cNvPr id="71" name="角丸四角形 70"/>
          <p:cNvSpPr/>
          <p:nvPr/>
        </p:nvSpPr>
        <p:spPr>
          <a:xfrm>
            <a:off x="443421" y="1114030"/>
            <a:ext cx="8990512" cy="1028147"/>
          </a:xfrm>
          <a:prstGeom prst="roundRect">
            <a:avLst/>
          </a:prstGeom>
          <a:noFill/>
          <a:ln/>
        </p:spPr>
        <p:style>
          <a:lnRef idx="2">
            <a:schemeClr val="dk1"/>
          </a:lnRef>
          <a:fillRef idx="1">
            <a:schemeClr val="lt1"/>
          </a:fillRef>
          <a:effectRef idx="0">
            <a:schemeClr val="dk1"/>
          </a:effectRef>
          <a:fontRef idx="minor">
            <a:schemeClr val="dk1"/>
          </a:fontRef>
        </p:style>
        <p:txBody>
          <a:bodyPr lIns="85916" tIns="42957" rIns="85916" bIns="42957" rtlCol="0" anchor="t"/>
          <a:lstStyle/>
          <a:p>
            <a:r>
              <a:rPr lang="ja-JP" altLang="ja-JP" sz="1100" b="1" dirty="0">
                <a:solidFill>
                  <a:prstClr val="black"/>
                </a:solidFill>
                <a:latin typeface="ＭＳ ゴシック" pitchFamily="49" charset="-128"/>
                <a:ea typeface="ＭＳ ゴシック" pitchFamily="49" charset="-128"/>
              </a:rPr>
              <a:t>国税通則法</a:t>
            </a:r>
            <a:r>
              <a:rPr lang="ja-JP" altLang="en-US" sz="1100" b="1" dirty="0">
                <a:solidFill>
                  <a:prstClr val="black"/>
                </a:solidFill>
                <a:latin typeface="ＭＳ ゴシック" pitchFamily="49" charset="-128"/>
                <a:ea typeface="ＭＳ ゴシック" pitchFamily="49" charset="-128"/>
              </a:rPr>
              <a:t>　</a:t>
            </a:r>
            <a:r>
              <a:rPr lang="ja-JP" altLang="ja-JP" sz="1100" b="1" dirty="0">
                <a:solidFill>
                  <a:prstClr val="black"/>
                </a:solidFill>
                <a:latin typeface="ＭＳ ゴシック" pitchFamily="49" charset="-128"/>
                <a:ea typeface="ＭＳ ゴシック" pitchFamily="49" charset="-128"/>
              </a:rPr>
              <a:t>（書類提出者の氏名、住所及び番号の記載等）</a:t>
            </a:r>
          </a:p>
          <a:p>
            <a:pPr marL="135356" indent="-473747"/>
            <a:r>
              <a:rPr lang="ja-JP" altLang="ja-JP" sz="1100" b="1" dirty="0">
                <a:solidFill>
                  <a:prstClr val="black"/>
                </a:solidFill>
                <a:latin typeface="ＭＳ ゴシック" pitchFamily="49" charset="-128"/>
                <a:ea typeface="ＭＳ ゴシック" pitchFamily="49" charset="-128"/>
              </a:rPr>
              <a:t>第百二十四条　</a:t>
            </a:r>
            <a:r>
              <a:rPr lang="en-US" altLang="ja-JP" sz="1100" b="1" dirty="0">
                <a:solidFill>
                  <a:prstClr val="black"/>
                </a:solidFill>
                <a:latin typeface="ＭＳ ゴシック" pitchFamily="49" charset="-128"/>
                <a:ea typeface="ＭＳ ゴシック" pitchFamily="49" charset="-128"/>
              </a:rPr>
              <a:t> </a:t>
            </a:r>
            <a:r>
              <a:rPr lang="ja-JP" altLang="ja-JP" sz="1100" b="1" dirty="0">
                <a:solidFill>
                  <a:prstClr val="black"/>
                </a:solidFill>
                <a:latin typeface="ＭＳ ゴシック" pitchFamily="49" charset="-128"/>
                <a:ea typeface="ＭＳ ゴシック" pitchFamily="49" charset="-128"/>
              </a:rPr>
              <a:t>国税に関する法律に基づき税務署長その他の行政機関の長又はその職員に</a:t>
            </a:r>
            <a:r>
              <a:rPr lang="ja-JP" altLang="ja-JP" sz="1100" b="1" u="sng" dirty="0">
                <a:solidFill>
                  <a:prstClr val="black"/>
                </a:solidFill>
                <a:latin typeface="ＭＳ ゴシック" pitchFamily="49" charset="-128"/>
                <a:ea typeface="ＭＳ ゴシック" pitchFamily="49" charset="-128"/>
              </a:rPr>
              <a:t>申告書、申請書、届出書、調書その他の書類を提出する者は、当該書類に</a:t>
            </a:r>
            <a:r>
              <a:rPr lang="ja-JP" altLang="ja-JP" sz="1100" b="1" dirty="0">
                <a:solidFill>
                  <a:prstClr val="black"/>
                </a:solidFill>
                <a:latin typeface="ＭＳ ゴシック" pitchFamily="49" charset="-128"/>
                <a:ea typeface="ＭＳ ゴシック" pitchFamily="49" charset="-128"/>
              </a:rPr>
              <a:t>その氏名（法人については、名称。以下この項において同じ。）、住所又は居所及び</a:t>
            </a:r>
            <a:r>
              <a:rPr lang="ja-JP" altLang="ja-JP" sz="1100" b="1" u="sng" dirty="0">
                <a:solidFill>
                  <a:prstClr val="black"/>
                </a:solidFill>
                <a:latin typeface="ＭＳ ゴシック" pitchFamily="49" charset="-128"/>
                <a:ea typeface="ＭＳ ゴシック" pitchFamily="49" charset="-128"/>
              </a:rPr>
              <a:t>番号</a:t>
            </a:r>
            <a:r>
              <a:rPr lang="ja-JP" altLang="ja-JP" sz="1100" b="1" dirty="0">
                <a:solidFill>
                  <a:prstClr val="black"/>
                </a:solidFill>
                <a:latin typeface="ＭＳ ゴシック" pitchFamily="49" charset="-128"/>
                <a:ea typeface="ＭＳ ゴシック" pitchFamily="49" charset="-128"/>
              </a:rPr>
              <a:t>（番号を有しない者に</a:t>
            </a:r>
            <a:r>
              <a:rPr lang="ja-JP" altLang="ja-JP" sz="1100" b="1" dirty="0" err="1">
                <a:solidFill>
                  <a:prstClr val="black"/>
                </a:solidFill>
                <a:latin typeface="ＭＳ ゴシック" pitchFamily="49" charset="-128"/>
                <a:ea typeface="ＭＳ ゴシック" pitchFamily="49" charset="-128"/>
              </a:rPr>
              <a:t>あつては</a:t>
            </a:r>
            <a:r>
              <a:rPr lang="ja-JP" altLang="ja-JP" sz="1100" b="1" dirty="0">
                <a:solidFill>
                  <a:prstClr val="black"/>
                </a:solidFill>
                <a:latin typeface="ＭＳ ゴシック" pitchFamily="49" charset="-128"/>
                <a:ea typeface="ＭＳ ゴシック" pitchFamily="49" charset="-128"/>
              </a:rPr>
              <a:t>、その氏名及び住所又は居所）</a:t>
            </a:r>
            <a:r>
              <a:rPr lang="ja-JP" altLang="ja-JP" sz="1100" b="1" u="sng" dirty="0">
                <a:solidFill>
                  <a:prstClr val="black"/>
                </a:solidFill>
                <a:latin typeface="ＭＳ ゴシック" pitchFamily="49" charset="-128"/>
                <a:ea typeface="ＭＳ ゴシック" pitchFamily="49" charset="-128"/>
              </a:rPr>
              <a:t>を記載しなければならない。</a:t>
            </a:r>
            <a:r>
              <a:rPr lang="ja-JP" altLang="en-US" sz="1100" b="1" dirty="0">
                <a:solidFill>
                  <a:prstClr val="black"/>
                </a:solidFill>
                <a:latin typeface="ＭＳ ゴシック" pitchFamily="49" charset="-128"/>
                <a:ea typeface="ＭＳ ゴシック" pitchFamily="49" charset="-128"/>
              </a:rPr>
              <a:t>（略）</a:t>
            </a:r>
            <a:endParaRPr lang="ja-JP" altLang="ja-JP" sz="1100" b="1" dirty="0">
              <a:solidFill>
                <a:prstClr val="black"/>
              </a:solidFill>
              <a:latin typeface="ＭＳ ゴシック" pitchFamily="49" charset="-128"/>
              <a:ea typeface="ＭＳ ゴシック" pitchFamily="49" charset="-128"/>
            </a:endParaRPr>
          </a:p>
        </p:txBody>
      </p:sp>
      <p:sp>
        <p:nvSpPr>
          <p:cNvPr id="2" name="テキスト ボックス 1"/>
          <p:cNvSpPr txBox="1"/>
          <p:nvPr/>
        </p:nvSpPr>
        <p:spPr>
          <a:xfrm>
            <a:off x="508215" y="1903119"/>
            <a:ext cx="4416473" cy="246161"/>
          </a:xfrm>
          <a:prstGeom prst="rect">
            <a:avLst/>
          </a:prstGeom>
          <a:noFill/>
        </p:spPr>
        <p:txBody>
          <a:bodyPr wrap="none" lIns="91380" tIns="45690" rIns="91380" bIns="45690" rtlCol="0">
            <a:spAutoFit/>
          </a:bodyPr>
          <a:lstStyle/>
          <a:p>
            <a:r>
              <a:rPr lang="en-US" altLang="ja-JP" sz="1000" b="1" dirty="0">
                <a:latin typeface="ＭＳ ゴシック" panose="020B0609070205080204" pitchFamily="49" charset="-128"/>
                <a:ea typeface="ＭＳ ゴシック" panose="020B0609070205080204" pitchFamily="49" charset="-128"/>
              </a:rPr>
              <a:t>※</a:t>
            </a:r>
            <a:r>
              <a:rPr lang="ja-JP" altLang="en-US" sz="1000" b="1" dirty="0">
                <a:latin typeface="ＭＳ ゴシック" panose="020B0609070205080204" pitchFamily="49" charset="-128"/>
                <a:ea typeface="ＭＳ ゴシック" panose="020B0609070205080204" pitchFamily="49" charset="-128"/>
              </a:rPr>
              <a:t>地方税関係の申告書等の様式については、地方税に関する法令に規定。</a:t>
            </a:r>
          </a:p>
        </p:txBody>
      </p:sp>
      <p:sp>
        <p:nvSpPr>
          <p:cNvPr id="72" name="テキスト ボックス 20"/>
          <p:cNvSpPr>
            <a:spLocks noChangeArrowheads="1"/>
          </p:cNvSpPr>
          <p:nvPr/>
        </p:nvSpPr>
        <p:spPr bwMode="auto">
          <a:xfrm>
            <a:off x="7946235" y="4515327"/>
            <a:ext cx="1354559" cy="323426"/>
          </a:xfrm>
          <a:prstGeom prst="roundRect">
            <a:avLst>
              <a:gd name="adj" fmla="val 16667"/>
            </a:avLst>
          </a:prstGeom>
          <a:solidFill>
            <a:srgbClr val="CCECFF"/>
          </a:solidFill>
          <a:ln w="19050">
            <a:solidFill>
              <a:schemeClr val="tx1"/>
            </a:solidFill>
            <a:round/>
            <a:headEnd/>
            <a:tailEnd/>
          </a:ln>
        </p:spPr>
        <p:txBody>
          <a:bodyPr wrap="square" lIns="91380" tIns="45690" rIns="91380" bIns="45690" anchor="ctr" anchorCtr="0">
            <a:spAutoFit/>
          </a:bodyPr>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地方団体</a:t>
            </a:r>
            <a:endParaRPr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75" name="グループ化 74"/>
          <p:cNvGrpSpPr/>
          <p:nvPr/>
        </p:nvGrpSpPr>
        <p:grpSpPr>
          <a:xfrm>
            <a:off x="5558610" y="5731752"/>
            <a:ext cx="613495" cy="446146"/>
            <a:chOff x="2916709" y="3933056"/>
            <a:chExt cx="652264" cy="474340"/>
          </a:xfrm>
        </p:grpSpPr>
        <p:sp>
          <p:nvSpPr>
            <p:cNvPr id="76" name="フローチャート: データ 75"/>
            <p:cNvSpPr/>
            <p:nvPr/>
          </p:nvSpPr>
          <p:spPr>
            <a:xfrm>
              <a:off x="2992909" y="404735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77" name="フローチャート: データ 76"/>
            <p:cNvSpPr/>
            <p:nvPr/>
          </p:nvSpPr>
          <p:spPr>
            <a:xfrm>
              <a:off x="2954809" y="399020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78" name="フローチャート: データ 77"/>
            <p:cNvSpPr/>
            <p:nvPr/>
          </p:nvSpPr>
          <p:spPr>
            <a:xfrm>
              <a:off x="2916709" y="3933056"/>
              <a:ext cx="576064" cy="360040"/>
            </a:xfrm>
            <a:prstGeom prst="flowChartInputOutpu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00"/>
            </a:p>
          </p:txBody>
        </p:sp>
        <p:sp>
          <p:nvSpPr>
            <p:cNvPr id="79" name="テキスト ボックス 78"/>
            <p:cNvSpPr txBox="1"/>
            <p:nvPr/>
          </p:nvSpPr>
          <p:spPr>
            <a:xfrm>
              <a:off x="2977428" y="3940194"/>
              <a:ext cx="436240" cy="327227"/>
            </a:xfrm>
            <a:prstGeom prst="rect">
              <a:avLst/>
            </a:prstGeom>
            <a:noFill/>
          </p:spPr>
          <p:txBody>
            <a:bodyPr wrap="square" lIns="0" tIns="0" rIns="0" bIns="0" rtlCol="0">
              <a:spAutoFit/>
            </a:bodyPr>
            <a:lstStyle/>
            <a:p>
              <a:pPr algn="ctr"/>
              <a:r>
                <a:rPr lang="ja-JP" altLang="en-US" sz="1000" b="1" dirty="0"/>
                <a:t>支払</a:t>
              </a:r>
              <a:endParaRPr lang="en-US" altLang="ja-JP" sz="1000" b="1" dirty="0"/>
            </a:p>
            <a:p>
              <a:pPr algn="ctr"/>
              <a:r>
                <a:rPr lang="ja-JP" altLang="en-US" sz="1000" b="1" dirty="0"/>
                <a:t>報告書</a:t>
              </a:r>
              <a:endParaRPr lang="en-US" altLang="ja-JP" sz="1000" b="1" dirty="0"/>
            </a:p>
          </p:txBody>
        </p:sp>
      </p:grpSp>
      <p:pic>
        <p:nvPicPr>
          <p:cNvPr id="67"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スライド番号プレースホルダー 11"/>
          <p:cNvSpPr>
            <a:spLocks noGrp="1"/>
          </p:cNvSpPr>
          <p:nvPr>
            <p:ph type="sldNum" sz="quarter" idx="12"/>
          </p:nvPr>
        </p:nvSpPr>
        <p:spPr>
          <a:xfrm>
            <a:off x="7787952" y="6482930"/>
            <a:ext cx="2133600" cy="365125"/>
          </a:xfrm>
        </p:spPr>
        <p:txBody>
          <a:bodyPr/>
          <a:lstStyle/>
          <a:p>
            <a:r>
              <a:rPr lang="en-US" altLang="ja-JP" sz="2800" dirty="0" smtClean="0"/>
              <a:t>27</a:t>
            </a:r>
            <a:endParaRPr lang="ja-JP" altLang="en-US" sz="2800" dirty="0"/>
          </a:p>
        </p:txBody>
      </p:sp>
    </p:spTree>
    <p:extLst>
      <p:ext uri="{BB962C8B-B14F-4D97-AF65-F5344CB8AC3E}">
        <p14:creationId xmlns:p14="http://schemas.microsoft.com/office/powerpoint/2010/main" val="411194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08-309(新) A6.tif"/>
          <p:cNvPicPr>
            <a:picLocks noChangeAspect="1"/>
          </p:cNvPicPr>
          <p:nvPr/>
        </p:nvPicPr>
        <p:blipFill>
          <a:blip r:embed="rId3" cstate="print"/>
          <a:stretch>
            <a:fillRect/>
          </a:stretch>
        </p:blipFill>
        <p:spPr>
          <a:xfrm>
            <a:off x="4880992" y="2132856"/>
            <a:ext cx="4572380" cy="3096344"/>
          </a:xfrm>
          <a:prstGeom prst="rect">
            <a:avLst/>
          </a:prstGeom>
          <a:ln>
            <a:solidFill>
              <a:schemeClr val="tx1"/>
            </a:solidFill>
          </a:ln>
        </p:spPr>
      </p:pic>
      <p:sp>
        <p:nvSpPr>
          <p:cNvPr id="2" name="タイトル 1"/>
          <p:cNvSpPr>
            <a:spLocks noGrp="1"/>
          </p:cNvSpPr>
          <p:nvPr>
            <p:ph type="title"/>
          </p:nvPr>
        </p:nvSpPr>
        <p:spPr>
          <a:xfrm>
            <a:off x="364808" y="169896"/>
            <a:ext cx="9155112" cy="88862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税務関係書類の</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主な変更点</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は以下のとおりです。</a:t>
            </a:r>
          </a:p>
        </p:txBody>
      </p:sp>
      <p:sp>
        <p:nvSpPr>
          <p:cNvPr id="5" name="右矢印 4"/>
          <p:cNvSpPr/>
          <p:nvPr/>
        </p:nvSpPr>
        <p:spPr>
          <a:xfrm>
            <a:off x="4420369" y="2812547"/>
            <a:ext cx="432048" cy="1718594"/>
          </a:xfrm>
          <a:prstGeom prst="rightArrow">
            <a:avLst/>
          </a:prstGeom>
        </p:spPr>
        <p:style>
          <a:lnRef idx="1">
            <a:schemeClr val="dk1"/>
          </a:lnRef>
          <a:fillRef idx="2">
            <a:schemeClr val="dk1"/>
          </a:fillRef>
          <a:effectRef idx="1">
            <a:schemeClr val="dk1"/>
          </a:effectRef>
          <a:fontRef idx="minor">
            <a:schemeClr val="dk1"/>
          </a:fontRef>
        </p:style>
        <p:txBody>
          <a:bodyPr lIns="91380" tIns="45690" rIns="91380" bIns="45690" rtlCol="0" anchor="ctr"/>
          <a:lstStyle/>
          <a:p>
            <a:endParaRPr lang="ja-JP" altLang="en-US" sz="1700">
              <a:solidFill>
                <a:prstClr val="black"/>
              </a:solidFill>
            </a:endParaRPr>
          </a:p>
        </p:txBody>
      </p:sp>
      <p:sp>
        <p:nvSpPr>
          <p:cNvPr id="44" name="テキスト ボックス 20"/>
          <p:cNvSpPr>
            <a:spLocks noChangeArrowheads="1"/>
          </p:cNvSpPr>
          <p:nvPr/>
        </p:nvSpPr>
        <p:spPr bwMode="auto">
          <a:xfrm>
            <a:off x="582953" y="1002858"/>
            <a:ext cx="7178367" cy="374504"/>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法定調書に関する事務での取扱（法定調書の主な変更点）</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p:cNvPicPr>
            <a:picLocks noChangeAspect="1" noChangeArrowheads="1"/>
          </p:cNvPicPr>
          <p:nvPr/>
        </p:nvPicPr>
        <p:blipFill>
          <a:blip r:embed="rId4" cstate="print"/>
          <a:srcRect l="4235" t="6002" r="4705" b="11211"/>
          <a:stretch>
            <a:fillRect/>
          </a:stretch>
        </p:blipFill>
        <p:spPr bwMode="auto">
          <a:xfrm>
            <a:off x="498012" y="2138308"/>
            <a:ext cx="3871129" cy="2483584"/>
          </a:xfrm>
          <a:prstGeom prst="rect">
            <a:avLst/>
          </a:prstGeom>
          <a:noFill/>
          <a:ln w="6350">
            <a:solidFill>
              <a:schemeClr val="tx1"/>
            </a:solidFill>
            <a:miter lim="800000"/>
            <a:headEnd/>
            <a:tailEnd/>
          </a:ln>
          <a:effectLst/>
        </p:spPr>
      </p:pic>
      <p:sp>
        <p:nvSpPr>
          <p:cNvPr id="9" name="フローチャート : 代替処理 8"/>
          <p:cNvSpPr/>
          <p:nvPr/>
        </p:nvSpPr>
        <p:spPr>
          <a:xfrm>
            <a:off x="560512" y="1772820"/>
            <a:ext cx="1760732" cy="27519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rtlCol="0" anchor="ctr"/>
          <a:lstStyle/>
          <a:p>
            <a:r>
              <a:rPr lang="ja-JP" altLang="en-US" sz="1200" b="1" dirty="0">
                <a:solidFill>
                  <a:prstClr val="black"/>
                </a:solidFill>
              </a:rPr>
              <a:t>番号制度導入前</a:t>
            </a:r>
          </a:p>
        </p:txBody>
      </p:sp>
      <p:sp>
        <p:nvSpPr>
          <p:cNvPr id="21" name="フローチャート : 代替処理 20"/>
          <p:cNvSpPr/>
          <p:nvPr/>
        </p:nvSpPr>
        <p:spPr>
          <a:xfrm>
            <a:off x="4880992" y="1772817"/>
            <a:ext cx="2268000" cy="27519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rtlCol="0" anchor="ctr"/>
          <a:lstStyle/>
          <a:p>
            <a:r>
              <a:rPr lang="ja-JP" altLang="en-US" sz="1200" b="1" dirty="0">
                <a:solidFill>
                  <a:prstClr val="black"/>
                </a:solidFill>
              </a:rPr>
              <a:t>番号制度導入後のイメージ</a:t>
            </a:r>
            <a:endParaRPr lang="en-US" altLang="ja-JP" sz="1200" b="1" dirty="0">
              <a:solidFill>
                <a:prstClr val="black"/>
              </a:solidFill>
            </a:endParaRPr>
          </a:p>
        </p:txBody>
      </p:sp>
      <p:sp>
        <p:nvSpPr>
          <p:cNvPr id="16" name="テキスト ボックス 15"/>
          <p:cNvSpPr txBox="1"/>
          <p:nvPr/>
        </p:nvSpPr>
        <p:spPr>
          <a:xfrm>
            <a:off x="457744" y="1484790"/>
            <a:ext cx="838570" cy="353882"/>
          </a:xfrm>
          <a:prstGeom prst="rect">
            <a:avLst/>
          </a:prstGeom>
          <a:noFill/>
        </p:spPr>
        <p:txBody>
          <a:bodyPr wrap="none" lIns="91380" tIns="45690" rIns="91380" bIns="45690" rtlCol="0">
            <a:spAutoFit/>
          </a:bodyPr>
          <a:lstStyle/>
          <a:p>
            <a:r>
              <a:rPr lang="ja-JP" altLang="en-US" sz="1700" b="1" dirty="0">
                <a:latin typeface="メイリオ" panose="020B0604030504040204" pitchFamily="50" charset="-128"/>
                <a:ea typeface="メイリオ" panose="020B0604030504040204" pitchFamily="50" charset="-128"/>
                <a:cs typeface="メイリオ" panose="020B0604030504040204" pitchFamily="50" charset="-128"/>
              </a:rPr>
              <a:t>（例）</a:t>
            </a:r>
          </a:p>
        </p:txBody>
      </p:sp>
      <p:pic>
        <p:nvPicPr>
          <p:cNvPr id="18"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正方形/長方形 25"/>
          <p:cNvSpPr/>
          <p:nvPr/>
        </p:nvSpPr>
        <p:spPr>
          <a:xfrm>
            <a:off x="7714224" y="2651214"/>
            <a:ext cx="1536932" cy="300296"/>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endParaRPr lang="ja-JP" altLang="en-US" sz="1700">
              <a:solidFill>
                <a:prstClr val="white"/>
              </a:solidFill>
            </a:endParaRPr>
          </a:p>
        </p:txBody>
      </p:sp>
      <p:sp>
        <p:nvSpPr>
          <p:cNvPr id="24" name="正方形/長方形 23"/>
          <p:cNvSpPr/>
          <p:nvPr/>
        </p:nvSpPr>
        <p:spPr>
          <a:xfrm>
            <a:off x="7689305" y="4869168"/>
            <a:ext cx="1560611" cy="32211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endParaRPr lang="ja-JP" altLang="en-US" sz="1700">
              <a:solidFill>
                <a:prstClr val="white"/>
              </a:solidFill>
            </a:endParaRPr>
          </a:p>
        </p:txBody>
      </p:sp>
      <p:sp>
        <p:nvSpPr>
          <p:cNvPr id="19" name="四角形吹き出し 18"/>
          <p:cNvSpPr/>
          <p:nvPr/>
        </p:nvSpPr>
        <p:spPr>
          <a:xfrm>
            <a:off x="5961112" y="4016228"/>
            <a:ext cx="1728192" cy="543431"/>
          </a:xfrm>
          <a:prstGeom prst="wedgeRectCallout">
            <a:avLst>
              <a:gd name="adj1" fmla="val 72195"/>
              <a:gd name="adj2" fmla="val 98199"/>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r>
              <a:rPr lang="ja-JP" altLang="en-US" sz="1100" b="1" u="sng" dirty="0">
                <a:solidFill>
                  <a:prstClr val="black"/>
                </a:solidFill>
              </a:rPr>
              <a:t>「支払者」</a:t>
            </a:r>
            <a:r>
              <a:rPr lang="ja-JP" altLang="en-US" sz="1100" b="1" dirty="0">
                <a:solidFill>
                  <a:prstClr val="black"/>
                </a:solidFill>
              </a:rPr>
              <a:t>の</a:t>
            </a:r>
            <a:r>
              <a:rPr lang="ja-JP" altLang="en-US" sz="1100" b="1" u="sng" dirty="0">
                <a:solidFill>
                  <a:prstClr val="black"/>
                </a:solidFill>
              </a:rPr>
              <a:t>個人番号又は法人番号</a:t>
            </a:r>
            <a:r>
              <a:rPr lang="ja-JP" altLang="en-US" sz="1100" b="1" dirty="0">
                <a:solidFill>
                  <a:prstClr val="black"/>
                </a:solidFill>
              </a:rPr>
              <a:t>を記載</a:t>
            </a:r>
          </a:p>
        </p:txBody>
      </p:sp>
      <p:sp>
        <p:nvSpPr>
          <p:cNvPr id="17" name="四角形吹き出し 16"/>
          <p:cNvSpPr/>
          <p:nvPr/>
        </p:nvSpPr>
        <p:spPr>
          <a:xfrm>
            <a:off x="6969232" y="3140976"/>
            <a:ext cx="1880891" cy="503079"/>
          </a:xfrm>
          <a:prstGeom prst="wedgeRectCallout">
            <a:avLst>
              <a:gd name="adj1" fmla="val 20471"/>
              <a:gd name="adj2" fmla="val -91000"/>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r>
              <a:rPr lang="ja-JP" altLang="en-US" sz="1100" b="1" u="sng" dirty="0">
                <a:solidFill>
                  <a:prstClr val="black"/>
                </a:solidFill>
              </a:rPr>
              <a:t>「支払を受ける者」</a:t>
            </a:r>
            <a:r>
              <a:rPr lang="ja-JP" altLang="en-US" sz="1100" b="1" dirty="0">
                <a:solidFill>
                  <a:prstClr val="black"/>
                </a:solidFill>
              </a:rPr>
              <a:t>の</a:t>
            </a:r>
            <a:r>
              <a:rPr lang="ja-JP" altLang="en-US" sz="1100" b="1" u="sng" dirty="0">
                <a:solidFill>
                  <a:prstClr val="black"/>
                </a:solidFill>
              </a:rPr>
              <a:t>個人番号又は法人番号</a:t>
            </a:r>
            <a:r>
              <a:rPr lang="ja-JP" altLang="en-US" sz="1100" b="1" dirty="0">
                <a:solidFill>
                  <a:prstClr val="black"/>
                </a:solidFill>
              </a:rPr>
              <a:t>を記載</a:t>
            </a:r>
          </a:p>
        </p:txBody>
      </p:sp>
      <p:sp>
        <p:nvSpPr>
          <p:cNvPr id="20" name="正方形/長方形 19"/>
          <p:cNvSpPr/>
          <p:nvPr/>
        </p:nvSpPr>
        <p:spPr>
          <a:xfrm>
            <a:off x="776536" y="5229200"/>
            <a:ext cx="8352928" cy="158417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t" anchorCtr="0"/>
          <a:lstStyle/>
          <a:p>
            <a:r>
              <a:rPr lang="ja-JP" altLang="en-US" sz="1600" dirty="0">
                <a:solidFill>
                  <a:schemeClr val="tx1"/>
                </a:solidFill>
                <a:latin typeface="+mn-ea"/>
                <a:cs typeface="メイリオ" panose="020B0604030504040204" pitchFamily="50" charset="-128"/>
              </a:rPr>
              <a:t>○　</a:t>
            </a:r>
            <a:r>
              <a:rPr lang="ja-JP" altLang="en-US" sz="1600" b="1" u="sng" dirty="0">
                <a:solidFill>
                  <a:schemeClr val="tx1"/>
                </a:solidFill>
                <a:latin typeface="+mn-ea"/>
                <a:cs typeface="メイリオ" panose="020B0604030504040204" pitchFamily="50" charset="-128"/>
              </a:rPr>
              <a:t>支払者</a:t>
            </a:r>
            <a:r>
              <a:rPr lang="ja-JP" altLang="en-US" sz="1600" dirty="0">
                <a:solidFill>
                  <a:schemeClr val="tx1"/>
                </a:solidFill>
                <a:latin typeface="+mn-ea"/>
                <a:cs typeface="メイリオ" panose="020B0604030504040204" pitchFamily="50" charset="-128"/>
              </a:rPr>
              <a:t>及び</a:t>
            </a:r>
            <a:r>
              <a:rPr lang="ja-JP" altLang="en-US" sz="1600" b="1" u="sng" dirty="0">
                <a:solidFill>
                  <a:schemeClr val="tx1"/>
                </a:solidFill>
                <a:latin typeface="+mn-ea"/>
                <a:cs typeface="メイリオ" panose="020B0604030504040204" pitchFamily="50" charset="-128"/>
              </a:rPr>
              <a:t>支払を受ける者</a:t>
            </a:r>
            <a:r>
              <a:rPr lang="ja-JP" altLang="en-US" sz="1600" dirty="0">
                <a:solidFill>
                  <a:schemeClr val="tx1"/>
                </a:solidFill>
                <a:latin typeface="+mn-ea"/>
                <a:cs typeface="メイリオ" panose="020B0604030504040204" pitchFamily="50" charset="-128"/>
              </a:rPr>
              <a:t>の</a:t>
            </a:r>
            <a:r>
              <a:rPr lang="ja-JP" altLang="en-US" sz="1600" b="1" u="sng" dirty="0">
                <a:solidFill>
                  <a:schemeClr val="tx1"/>
                </a:solidFill>
                <a:latin typeface="+mn-ea"/>
                <a:cs typeface="メイリオ" panose="020B0604030504040204" pitchFamily="50" charset="-128"/>
              </a:rPr>
              <a:t>個人番号</a:t>
            </a:r>
            <a:r>
              <a:rPr lang="ja-JP" altLang="en-US" sz="1600" dirty="0">
                <a:solidFill>
                  <a:schemeClr val="tx1"/>
                </a:solidFill>
                <a:latin typeface="+mn-ea"/>
                <a:cs typeface="メイリオ" panose="020B0604030504040204" pitchFamily="50" charset="-128"/>
              </a:rPr>
              <a:t>又は</a:t>
            </a:r>
            <a:r>
              <a:rPr lang="ja-JP" altLang="en-US" sz="1600" b="1" u="sng" dirty="0">
                <a:solidFill>
                  <a:schemeClr val="tx1"/>
                </a:solidFill>
                <a:latin typeface="+mn-ea"/>
                <a:cs typeface="メイリオ" panose="020B0604030504040204" pitchFamily="50" charset="-128"/>
              </a:rPr>
              <a:t>法人番号</a:t>
            </a:r>
            <a:r>
              <a:rPr lang="ja-JP" altLang="en-US" sz="1600" dirty="0">
                <a:solidFill>
                  <a:schemeClr val="tx1"/>
                </a:solidFill>
                <a:latin typeface="+mn-ea"/>
                <a:cs typeface="メイリオ" panose="020B0604030504040204" pitchFamily="50" charset="-128"/>
              </a:rPr>
              <a:t>を記載します。　</a:t>
            </a:r>
            <a:endParaRPr lang="en-US" altLang="ja-JP" sz="1600" dirty="0">
              <a:solidFill>
                <a:schemeClr val="tx1"/>
              </a:solidFill>
              <a:latin typeface="+mn-ea"/>
              <a:cs typeface="メイリオ" panose="020B0604030504040204" pitchFamily="50" charset="-128"/>
            </a:endParaRPr>
          </a:p>
          <a:p>
            <a:endParaRPr lang="en-US" altLang="ja-JP" sz="700" dirty="0">
              <a:solidFill>
                <a:schemeClr val="tx1"/>
              </a:solidFill>
              <a:latin typeface="+mn-ea"/>
              <a:cs typeface="メイリオ" panose="020B0604030504040204" pitchFamily="50" charset="-128"/>
            </a:endParaRPr>
          </a:p>
          <a:p>
            <a:r>
              <a:rPr lang="ja-JP" altLang="en-US" sz="1600" dirty="0">
                <a:solidFill>
                  <a:schemeClr val="tx1"/>
                </a:solidFill>
                <a:latin typeface="+mn-ea"/>
                <a:cs typeface="メイリオ" panose="020B0604030504040204" pitchFamily="50" charset="-128"/>
              </a:rPr>
              <a:t>○　法定調書とともに提出する法定調書合計表にも提出する方の</a:t>
            </a:r>
            <a:r>
              <a:rPr lang="ja-JP" altLang="en-US" sz="1600" b="1" u="sng" dirty="0">
                <a:solidFill>
                  <a:schemeClr val="tx1"/>
                </a:solidFill>
                <a:latin typeface="+mn-ea"/>
                <a:cs typeface="メイリオ" panose="020B0604030504040204" pitchFamily="50" charset="-128"/>
              </a:rPr>
              <a:t>個人番号</a:t>
            </a:r>
            <a:r>
              <a:rPr lang="ja-JP" altLang="en-US" sz="1600" dirty="0">
                <a:solidFill>
                  <a:schemeClr val="tx1"/>
                </a:solidFill>
                <a:latin typeface="+mn-ea"/>
                <a:cs typeface="メイリオ" panose="020B0604030504040204" pitchFamily="50" charset="-128"/>
              </a:rPr>
              <a:t>又は</a:t>
            </a:r>
            <a:r>
              <a:rPr lang="ja-JP" altLang="en-US" sz="1600" b="1" u="sng" dirty="0">
                <a:solidFill>
                  <a:schemeClr val="tx1"/>
                </a:solidFill>
                <a:latin typeface="+mn-ea"/>
                <a:cs typeface="メイリオ" panose="020B0604030504040204" pitchFamily="50" charset="-128"/>
              </a:rPr>
              <a:t>法人番号</a:t>
            </a:r>
            <a:r>
              <a:rPr lang="ja-JP" altLang="en-US" sz="1600" dirty="0">
                <a:solidFill>
                  <a:schemeClr val="tx1"/>
                </a:solidFill>
                <a:latin typeface="+mn-ea"/>
                <a:cs typeface="メイリオ" panose="020B0604030504040204" pitchFamily="50" charset="-128"/>
              </a:rPr>
              <a:t>の</a:t>
            </a:r>
            <a:endParaRPr lang="en-US" altLang="ja-JP" sz="1600" dirty="0">
              <a:solidFill>
                <a:schemeClr val="tx1"/>
              </a:solidFill>
              <a:latin typeface="+mn-ea"/>
              <a:cs typeface="メイリオ" panose="020B0604030504040204" pitchFamily="50" charset="-128"/>
            </a:endParaRPr>
          </a:p>
          <a:p>
            <a:r>
              <a:rPr lang="ja-JP" altLang="en-US" sz="1600" dirty="0">
                <a:solidFill>
                  <a:schemeClr val="tx1"/>
                </a:solidFill>
                <a:latin typeface="+mn-ea"/>
                <a:cs typeface="メイリオ" panose="020B0604030504040204" pitchFamily="50" charset="-128"/>
              </a:rPr>
              <a:t>　記載が必要になります。</a:t>
            </a:r>
            <a:endParaRPr lang="en-US" altLang="ja-JP" sz="1600" dirty="0">
              <a:solidFill>
                <a:schemeClr val="tx1"/>
              </a:solidFill>
              <a:latin typeface="+mn-ea"/>
              <a:cs typeface="メイリオ" panose="020B0604030504040204" pitchFamily="50" charset="-128"/>
            </a:endParaRPr>
          </a:p>
          <a:p>
            <a:r>
              <a:rPr lang="ja-JP" altLang="en-US" sz="800" dirty="0">
                <a:solidFill>
                  <a:schemeClr val="tx1"/>
                </a:solidFill>
                <a:latin typeface="+mn-ea"/>
                <a:cs typeface="メイリオ" panose="020B0604030504040204" pitchFamily="50" charset="-128"/>
              </a:rPr>
              <a:t>　</a:t>
            </a:r>
            <a:endParaRPr lang="en-US" altLang="ja-JP" sz="800" dirty="0">
              <a:solidFill>
                <a:schemeClr val="tx1"/>
              </a:solidFill>
              <a:latin typeface="+mn-ea"/>
              <a:cs typeface="メイリオ" panose="020B0604030504040204" pitchFamily="50" charset="-128"/>
            </a:endParaRPr>
          </a:p>
          <a:p>
            <a:r>
              <a:rPr lang="ja-JP" altLang="en-US" sz="1400" dirty="0">
                <a:solidFill>
                  <a:sysClr val="windowText" lastClr="000000"/>
                </a:solidFill>
                <a:latin typeface="+mn-ea"/>
              </a:rPr>
              <a:t>（注）　この法定調書に限らず、他の法定調書についても同様に、支払者や支払を受ける者等の個人番号又は</a:t>
            </a:r>
            <a:endParaRPr lang="en-US" altLang="ja-JP" sz="1400" dirty="0">
              <a:solidFill>
                <a:sysClr val="windowText" lastClr="000000"/>
              </a:solidFill>
              <a:latin typeface="+mn-ea"/>
            </a:endParaRPr>
          </a:p>
          <a:p>
            <a:r>
              <a:rPr lang="ja-JP" altLang="en-US" sz="1400" dirty="0">
                <a:solidFill>
                  <a:sysClr val="windowText" lastClr="000000"/>
                </a:solidFill>
                <a:latin typeface="+mn-ea"/>
              </a:rPr>
              <a:t>　　 法人番号を記載する欄が追加されます。</a:t>
            </a:r>
            <a:endParaRPr lang="ja-JP" altLang="ja-JP" sz="1400" dirty="0">
              <a:solidFill>
                <a:schemeClr val="tx1"/>
              </a:solidFill>
            </a:endParaRPr>
          </a:p>
        </p:txBody>
      </p:sp>
      <p:sp>
        <p:nvSpPr>
          <p:cNvPr id="22" name="スライド番号プレースホルダー 11"/>
          <p:cNvSpPr>
            <a:spLocks noGrp="1"/>
          </p:cNvSpPr>
          <p:nvPr>
            <p:ph type="sldNum" sz="quarter" idx="12"/>
          </p:nvPr>
        </p:nvSpPr>
        <p:spPr>
          <a:xfrm>
            <a:off x="7787952" y="6482930"/>
            <a:ext cx="2133600" cy="365125"/>
          </a:xfrm>
        </p:spPr>
        <p:txBody>
          <a:bodyPr/>
          <a:lstStyle/>
          <a:p>
            <a:r>
              <a:rPr lang="en-US" altLang="ja-JP" sz="2800" dirty="0" smtClean="0"/>
              <a:t>28</a:t>
            </a:r>
            <a:endParaRPr lang="ja-JP" altLang="en-US" sz="2800" dirty="0"/>
          </a:p>
        </p:txBody>
      </p:sp>
    </p:spTree>
    <p:extLst>
      <p:ext uri="{BB962C8B-B14F-4D97-AF65-F5344CB8AC3E}">
        <p14:creationId xmlns:p14="http://schemas.microsoft.com/office/powerpoint/2010/main" val="890437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AutoShape 21"/>
          <p:cNvSpPr>
            <a:spLocks noChangeArrowheads="1"/>
          </p:cNvSpPr>
          <p:nvPr/>
        </p:nvSpPr>
        <p:spPr bwMode="auto">
          <a:xfrm>
            <a:off x="776539" y="5949280"/>
            <a:ext cx="2088231" cy="288032"/>
          </a:xfrm>
          <a:prstGeom prst="homePlate">
            <a:avLst>
              <a:gd name="adj" fmla="val 51035"/>
            </a:avLst>
          </a:prstGeom>
          <a:gradFill rotWithShape="1">
            <a:gsLst>
              <a:gs pos="0">
                <a:schemeClr val="bg1"/>
              </a:gs>
              <a:gs pos="100000">
                <a:srgbClr val="66FFFF"/>
              </a:gs>
            </a:gsLst>
            <a:lin ang="0" scaled="0"/>
          </a:gradFill>
          <a:ln w="12700" algn="ctr">
            <a:solidFill>
              <a:schemeClr val="tx1"/>
            </a:solidFill>
            <a:miter lim="800000"/>
            <a:headEnd/>
            <a:tailEnd/>
          </a:ln>
        </p:spPr>
        <p:txBody>
          <a:bodyPr vert="eaVert" wrap="none" lIns="91429" tIns="45715" rIns="91429" bIns="45715" anchor="ctr"/>
          <a:lstStyle/>
          <a:p>
            <a:pPr defTabSz="913837" fontAlgn="base">
              <a:spcBef>
                <a:spcPct val="0"/>
              </a:spcBef>
              <a:spcAft>
                <a:spcPct val="0"/>
              </a:spcAft>
            </a:pPr>
            <a:endParaRPr lang="ja-JP" altLang="ja-JP" sz="700">
              <a:solidFill>
                <a:prstClr val="black"/>
              </a:solidFill>
              <a:latin typeface="Arial" charset="0"/>
            </a:endParaRPr>
          </a:p>
        </p:txBody>
      </p:sp>
      <p:sp>
        <p:nvSpPr>
          <p:cNvPr id="2110" name="AutoShape 21"/>
          <p:cNvSpPr>
            <a:spLocks noChangeArrowheads="1"/>
          </p:cNvSpPr>
          <p:nvPr/>
        </p:nvSpPr>
        <p:spPr bwMode="auto">
          <a:xfrm>
            <a:off x="2864768" y="5949281"/>
            <a:ext cx="7041232" cy="288032"/>
          </a:xfrm>
          <a:prstGeom prst="homePlate">
            <a:avLst>
              <a:gd name="adj" fmla="val 64856"/>
            </a:avLst>
          </a:prstGeom>
          <a:gradFill rotWithShape="1">
            <a:gsLst>
              <a:gs pos="100000">
                <a:srgbClr val="66FFFF"/>
              </a:gs>
              <a:gs pos="0">
                <a:schemeClr val="bg1"/>
              </a:gs>
            </a:gsLst>
            <a:lin ang="0" scaled="1"/>
          </a:gradFill>
          <a:ln w="12700" algn="ctr">
            <a:solidFill>
              <a:schemeClr val="tx1"/>
            </a:solidFill>
            <a:miter lim="800000"/>
            <a:headEnd/>
            <a:tailEnd/>
          </a:ln>
        </p:spPr>
        <p:txBody>
          <a:bodyPr vert="eaVert" wrap="none" lIns="91429" tIns="45715" rIns="91429" bIns="45715" anchor="ctr"/>
          <a:lstStyle/>
          <a:p>
            <a:pPr algn="ctr" defTabSz="913837" fontAlgn="base">
              <a:spcBef>
                <a:spcPct val="0"/>
              </a:spcBef>
              <a:spcAft>
                <a:spcPct val="0"/>
              </a:spcAft>
            </a:pPr>
            <a:endParaRPr lang="ja-JP" altLang="ja-JP" sz="700" dirty="0">
              <a:solidFill>
                <a:prstClr val="black"/>
              </a:solidFill>
              <a:latin typeface="Arial" charset="0"/>
            </a:endParaRPr>
          </a:p>
        </p:txBody>
      </p:sp>
      <p:sp>
        <p:nvSpPr>
          <p:cNvPr id="2111" name="AutoShape 21"/>
          <p:cNvSpPr>
            <a:spLocks noChangeArrowheads="1"/>
          </p:cNvSpPr>
          <p:nvPr/>
        </p:nvSpPr>
        <p:spPr bwMode="auto">
          <a:xfrm>
            <a:off x="8404470" y="3574188"/>
            <a:ext cx="1501530" cy="2137126"/>
          </a:xfrm>
          <a:prstGeom prst="homePlate">
            <a:avLst>
              <a:gd name="adj" fmla="val 9209"/>
            </a:avLst>
          </a:prstGeom>
          <a:gradFill rotWithShape="1">
            <a:gsLst>
              <a:gs pos="0">
                <a:srgbClr val="FFFFFF"/>
              </a:gs>
              <a:gs pos="100000">
                <a:srgbClr val="CC99FF"/>
              </a:gs>
            </a:gsLst>
            <a:lin ang="0" scaled="1"/>
          </a:gradFill>
          <a:ln w="12700" algn="ctr">
            <a:solidFill>
              <a:schemeClr val="tx1"/>
            </a:solidFill>
            <a:miter lim="800000"/>
            <a:headEnd/>
            <a:tailEnd/>
          </a:ln>
        </p:spPr>
        <p:txBody>
          <a:bodyPr wrap="none" lIns="91429" tIns="45715" rIns="91429" bIns="45715"/>
          <a:lstStyle/>
          <a:p>
            <a:pPr algn="r" defTabSz="913837" fontAlgn="base">
              <a:lnSpc>
                <a:spcPts val="1400"/>
              </a:lnSpc>
              <a:spcBef>
                <a:spcPct val="0"/>
              </a:spcBef>
              <a:spcAft>
                <a:spcPct val="0"/>
              </a:spcAft>
              <a:defRPr/>
            </a:pPr>
            <a:endParaRPr lang="en-US" altLang="ja-JP" sz="1050" b="1" dirty="0" smtClean="0">
              <a:solidFill>
                <a:prstClr val="black"/>
              </a:solidFill>
              <a:latin typeface="+mn-ea"/>
            </a:endParaRPr>
          </a:p>
          <a:p>
            <a:pPr algn="r" defTabSz="913837" fontAlgn="base">
              <a:lnSpc>
                <a:spcPts val="100"/>
              </a:lnSpc>
              <a:spcBef>
                <a:spcPct val="0"/>
              </a:spcBef>
              <a:spcAft>
                <a:spcPct val="0"/>
              </a:spcAft>
              <a:defRPr/>
            </a:pPr>
            <a:r>
              <a:rPr lang="ja-JP" altLang="en-US" sz="1050" b="1" dirty="0">
                <a:solidFill>
                  <a:prstClr val="black"/>
                </a:solidFill>
                <a:latin typeface="+mn-ea"/>
              </a:rPr>
              <a:t>　　 　　</a:t>
            </a:r>
            <a:endParaRPr lang="en-US" altLang="ja-JP" sz="1050" b="1" dirty="0">
              <a:solidFill>
                <a:prstClr val="black"/>
              </a:solidFill>
              <a:latin typeface="+mn-ea"/>
            </a:endParaRPr>
          </a:p>
          <a:p>
            <a:pPr algn="r" defTabSz="913837" fontAlgn="base">
              <a:spcBef>
                <a:spcPct val="0"/>
              </a:spcBef>
              <a:spcAft>
                <a:spcPct val="0"/>
              </a:spcAft>
              <a:defRPr/>
            </a:pPr>
            <a:endParaRPr lang="en-US" altLang="ja-JP" sz="1050" b="1" dirty="0" smtClean="0">
              <a:solidFill>
                <a:prstClr val="black"/>
              </a:solidFill>
              <a:latin typeface="+mn-ea"/>
            </a:endParaRPr>
          </a:p>
          <a:p>
            <a:pPr algn="r" defTabSz="913837" fontAlgn="base">
              <a:spcBef>
                <a:spcPct val="0"/>
              </a:spcBef>
              <a:spcAft>
                <a:spcPct val="0"/>
              </a:spcAft>
              <a:defRPr/>
            </a:pPr>
            <a:endParaRPr lang="en-US" altLang="ja-JP" sz="1050" b="1" dirty="0" smtClean="0">
              <a:solidFill>
                <a:prstClr val="black"/>
              </a:solidFill>
              <a:latin typeface="+mn-ea"/>
            </a:endParaRPr>
          </a:p>
          <a:p>
            <a:pPr defTabSz="913837" fontAlgn="base">
              <a:spcBef>
                <a:spcPct val="0"/>
              </a:spcBef>
              <a:spcAft>
                <a:spcPct val="0"/>
              </a:spcAft>
              <a:defRPr/>
            </a:pPr>
            <a:r>
              <a:rPr lang="ja-JP" altLang="en-US" sz="1050" dirty="0">
                <a:solidFill>
                  <a:prstClr val="black"/>
                </a:solidFill>
                <a:latin typeface="+mn-ea"/>
              </a:rPr>
              <a:t>　</a:t>
            </a:r>
            <a:r>
              <a:rPr lang="en-US" altLang="ja-JP" sz="1050" dirty="0" smtClean="0">
                <a:solidFill>
                  <a:prstClr val="black"/>
                </a:solidFill>
                <a:latin typeface="+mn-ea"/>
              </a:rPr>
              <a:t>2017</a:t>
            </a:r>
            <a:r>
              <a:rPr lang="ja-JP" altLang="en-US" sz="1050" dirty="0" smtClean="0">
                <a:solidFill>
                  <a:prstClr val="black"/>
                </a:solidFill>
                <a:latin typeface="+mn-ea"/>
              </a:rPr>
              <a:t>年１月</a:t>
            </a:r>
            <a:r>
              <a:rPr lang="ja-JP" altLang="en-US" sz="1050" dirty="0">
                <a:solidFill>
                  <a:prstClr val="black"/>
                </a:solidFill>
                <a:latin typeface="+mn-ea"/>
              </a:rPr>
              <a:t>より</a:t>
            </a:r>
            <a:r>
              <a:rPr lang="ja-JP" altLang="en-US" sz="1050" dirty="0" smtClean="0">
                <a:solidFill>
                  <a:prstClr val="black"/>
                </a:solidFill>
                <a:latin typeface="+mn-ea"/>
              </a:rPr>
              <a:t>、</a:t>
            </a:r>
            <a:endParaRPr lang="en-US" altLang="ja-JP" sz="1050" dirty="0" smtClean="0">
              <a:solidFill>
                <a:prstClr val="black"/>
              </a:solidFill>
              <a:latin typeface="+mn-ea"/>
            </a:endParaRPr>
          </a:p>
          <a:p>
            <a:pPr defTabSz="913837" fontAlgn="base">
              <a:spcBef>
                <a:spcPct val="0"/>
              </a:spcBef>
              <a:spcAft>
                <a:spcPct val="0"/>
              </a:spcAft>
              <a:defRPr/>
            </a:pPr>
            <a:r>
              <a:rPr lang="ja-JP" altLang="en-US" sz="1050" dirty="0" smtClean="0">
                <a:solidFill>
                  <a:prstClr val="black"/>
                </a:solidFill>
                <a:latin typeface="+mn-ea"/>
              </a:rPr>
              <a:t>　国の機関間の</a:t>
            </a:r>
            <a:endParaRPr lang="en-US" altLang="ja-JP" sz="1050" dirty="0" smtClean="0">
              <a:solidFill>
                <a:prstClr val="black"/>
              </a:solidFill>
              <a:latin typeface="+mn-ea"/>
            </a:endParaRPr>
          </a:p>
          <a:p>
            <a:pPr defTabSz="913837" fontAlgn="base">
              <a:spcBef>
                <a:spcPct val="0"/>
              </a:spcBef>
              <a:spcAft>
                <a:spcPct val="0"/>
              </a:spcAft>
              <a:defRPr/>
            </a:pPr>
            <a:r>
              <a:rPr lang="ja-JP" altLang="en-US" sz="1050" dirty="0" smtClean="0">
                <a:solidFill>
                  <a:prstClr val="black"/>
                </a:solidFill>
                <a:latin typeface="+mn-ea"/>
              </a:rPr>
              <a:t>　連携から開始</a:t>
            </a:r>
            <a:r>
              <a:rPr lang="ja-JP" altLang="en-US" sz="1050" dirty="0">
                <a:solidFill>
                  <a:prstClr val="black"/>
                </a:solidFill>
                <a:latin typeface="+mn-ea"/>
              </a:rPr>
              <a:t>し</a:t>
            </a:r>
            <a:r>
              <a:rPr lang="ja-JP" altLang="en-US" sz="1050" dirty="0" smtClean="0">
                <a:solidFill>
                  <a:prstClr val="black"/>
                </a:solidFill>
                <a:latin typeface="+mn-ea"/>
              </a:rPr>
              <a:t>、</a:t>
            </a:r>
            <a:endParaRPr lang="en-US" altLang="ja-JP" sz="1050" dirty="0" smtClean="0">
              <a:solidFill>
                <a:prstClr val="black"/>
              </a:solidFill>
              <a:latin typeface="+mn-ea"/>
            </a:endParaRPr>
          </a:p>
          <a:p>
            <a:pPr defTabSz="913837" fontAlgn="base">
              <a:spcBef>
                <a:spcPct val="0"/>
              </a:spcBef>
              <a:spcAft>
                <a:spcPct val="0"/>
              </a:spcAft>
              <a:defRPr/>
            </a:pPr>
            <a:r>
              <a:rPr lang="ja-JP" altLang="en-US" sz="1050" dirty="0" smtClean="0">
                <a:solidFill>
                  <a:prstClr val="black"/>
                </a:solidFill>
                <a:latin typeface="+mn-ea"/>
              </a:rPr>
              <a:t>　</a:t>
            </a:r>
            <a:r>
              <a:rPr lang="en-US" altLang="ja-JP" sz="1050" dirty="0" smtClean="0">
                <a:solidFill>
                  <a:prstClr val="black"/>
                </a:solidFill>
                <a:latin typeface="+mn-ea"/>
              </a:rPr>
              <a:t>2017</a:t>
            </a:r>
            <a:r>
              <a:rPr lang="ja-JP" altLang="en-US" sz="1050" dirty="0" smtClean="0">
                <a:solidFill>
                  <a:prstClr val="black"/>
                </a:solidFill>
                <a:latin typeface="+mn-ea"/>
              </a:rPr>
              <a:t>年７月を目途に、</a:t>
            </a:r>
            <a:endParaRPr lang="en-US" altLang="ja-JP" sz="1050" dirty="0" smtClean="0">
              <a:solidFill>
                <a:prstClr val="black"/>
              </a:solidFill>
              <a:latin typeface="+mn-ea"/>
            </a:endParaRPr>
          </a:p>
          <a:p>
            <a:pPr defTabSz="913837" fontAlgn="base">
              <a:spcBef>
                <a:spcPct val="0"/>
              </a:spcBef>
              <a:spcAft>
                <a:spcPct val="0"/>
              </a:spcAft>
              <a:defRPr/>
            </a:pPr>
            <a:r>
              <a:rPr lang="ja-JP" altLang="en-US" sz="1050" dirty="0" smtClean="0">
                <a:solidFill>
                  <a:prstClr val="black"/>
                </a:solidFill>
                <a:latin typeface="+mn-ea"/>
              </a:rPr>
              <a:t>　地方</a:t>
            </a:r>
            <a:r>
              <a:rPr lang="ja-JP" altLang="en-US" sz="1050" dirty="0">
                <a:solidFill>
                  <a:prstClr val="black"/>
                </a:solidFill>
                <a:latin typeface="+mn-ea"/>
              </a:rPr>
              <a:t>公共</a:t>
            </a:r>
            <a:r>
              <a:rPr lang="ja-JP" altLang="en-US" sz="1050" dirty="0" smtClean="0">
                <a:solidFill>
                  <a:prstClr val="black"/>
                </a:solidFill>
                <a:latin typeface="+mn-ea"/>
              </a:rPr>
              <a:t>団体等との</a:t>
            </a:r>
            <a:endParaRPr lang="en-US" altLang="ja-JP" sz="1050" dirty="0" smtClean="0">
              <a:solidFill>
                <a:prstClr val="black"/>
              </a:solidFill>
              <a:latin typeface="+mn-ea"/>
            </a:endParaRPr>
          </a:p>
          <a:p>
            <a:pPr defTabSz="913837" fontAlgn="base">
              <a:spcBef>
                <a:spcPct val="0"/>
              </a:spcBef>
              <a:spcAft>
                <a:spcPct val="0"/>
              </a:spcAft>
              <a:defRPr/>
            </a:pPr>
            <a:r>
              <a:rPr lang="ja-JP" altLang="en-US" sz="1050" dirty="0" smtClean="0">
                <a:solidFill>
                  <a:prstClr val="black"/>
                </a:solidFill>
                <a:latin typeface="+mn-ea"/>
              </a:rPr>
              <a:t>　連携についても開始</a:t>
            </a:r>
            <a:endParaRPr lang="en-US" altLang="ja-JP" sz="1050" dirty="0">
              <a:solidFill>
                <a:prstClr val="black"/>
              </a:solidFill>
              <a:latin typeface="+mn-ea"/>
            </a:endParaRPr>
          </a:p>
          <a:p>
            <a:pPr algn="r" defTabSz="913837" fontAlgn="base">
              <a:spcBef>
                <a:spcPct val="0"/>
              </a:spcBef>
              <a:spcAft>
                <a:spcPct val="0"/>
              </a:spcAft>
              <a:defRPr/>
            </a:pPr>
            <a:endParaRPr lang="en-US" altLang="ja-JP" sz="1200" dirty="0">
              <a:solidFill>
                <a:prstClr val="black"/>
              </a:solidFill>
              <a:latin typeface="ＭＳ Ｐゴシック"/>
            </a:endParaRPr>
          </a:p>
        </p:txBody>
      </p:sp>
      <p:sp>
        <p:nvSpPr>
          <p:cNvPr id="2" name="角丸四角形 1"/>
          <p:cNvSpPr/>
          <p:nvPr/>
        </p:nvSpPr>
        <p:spPr bwMode="auto">
          <a:xfrm>
            <a:off x="2072681" y="3965452"/>
            <a:ext cx="6444048" cy="615676"/>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wrap="none" lIns="65306" tIns="32653" rIns="65306" bIns="32653" anchor="ctr"/>
          <a:lstStyle/>
          <a:p>
            <a:pPr defTabSz="913837" fontAlgn="base">
              <a:spcBef>
                <a:spcPct val="0"/>
              </a:spcBef>
              <a:spcAft>
                <a:spcPct val="0"/>
              </a:spcAft>
              <a:defRPr/>
            </a:pPr>
            <a:endParaRPr lang="ja-JP" altLang="en-US">
              <a:solidFill>
                <a:prstClr val="black"/>
              </a:solidFill>
              <a:latin typeface="Arial" charset="0"/>
            </a:endParaRPr>
          </a:p>
        </p:txBody>
      </p:sp>
      <p:sp>
        <p:nvSpPr>
          <p:cNvPr id="2059" name="AutoShape 21"/>
          <p:cNvSpPr>
            <a:spLocks noChangeArrowheads="1"/>
          </p:cNvSpPr>
          <p:nvPr/>
        </p:nvSpPr>
        <p:spPr bwMode="auto">
          <a:xfrm>
            <a:off x="5993073" y="4321818"/>
            <a:ext cx="2460875" cy="226188"/>
          </a:xfrm>
          <a:prstGeom prst="homePlate">
            <a:avLst>
              <a:gd name="adj" fmla="val 63294"/>
            </a:avLst>
          </a:prstGeom>
          <a:gradFill rotWithShape="1">
            <a:gsLst>
              <a:gs pos="0">
                <a:schemeClr val="bg1"/>
              </a:gs>
              <a:gs pos="100000">
                <a:srgbClr val="99FF99"/>
              </a:gs>
              <a:gs pos="100000">
                <a:srgbClr val="99FF99"/>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000" b="1" dirty="0">
                <a:solidFill>
                  <a:prstClr val="black"/>
                </a:solidFill>
                <a:latin typeface="Arial" charset="0"/>
              </a:rPr>
              <a:t>総合運用テスト</a:t>
            </a:r>
          </a:p>
        </p:txBody>
      </p:sp>
      <p:sp>
        <p:nvSpPr>
          <p:cNvPr id="2060" name="AutoShape 21"/>
          <p:cNvSpPr>
            <a:spLocks noChangeArrowheads="1"/>
          </p:cNvSpPr>
          <p:nvPr/>
        </p:nvSpPr>
        <p:spPr bwMode="auto">
          <a:xfrm>
            <a:off x="776536" y="4028660"/>
            <a:ext cx="1296144" cy="244633"/>
          </a:xfrm>
          <a:prstGeom prst="homePlate">
            <a:avLst>
              <a:gd name="adj" fmla="val 75428"/>
            </a:avLst>
          </a:prstGeom>
          <a:gradFill rotWithShape="1">
            <a:gsLst>
              <a:gs pos="100000">
                <a:srgbClr val="99FF99"/>
              </a:gs>
              <a:gs pos="0">
                <a:schemeClr val="bg1"/>
              </a:gs>
            </a:gsLst>
            <a:lin ang="0" scaled="1"/>
          </a:gradFill>
          <a:ln w="12700" algn="ctr">
            <a:solidFill>
              <a:schemeClr val="tx1"/>
            </a:solidFill>
            <a:miter lim="800000"/>
            <a:headEnd/>
            <a:tailEnd/>
          </a:ln>
        </p:spPr>
        <p:txBody>
          <a:bodyPr wrap="none" lIns="91429" tIns="45715" rIns="91429" bIns="45715" anchor="ctr"/>
          <a:lstStyle/>
          <a:p>
            <a:pPr algn="ctr" defTabSz="913837" fontAlgn="base">
              <a:lnSpc>
                <a:spcPct val="90000"/>
              </a:lnSpc>
              <a:spcBef>
                <a:spcPct val="0"/>
              </a:spcBef>
              <a:spcAft>
                <a:spcPct val="0"/>
              </a:spcAft>
            </a:pPr>
            <a:r>
              <a:rPr lang="ja-JP" altLang="en-US" sz="900" b="1" dirty="0" smtClean="0">
                <a:solidFill>
                  <a:prstClr val="black"/>
                </a:solidFill>
                <a:latin typeface="Arial" charset="0"/>
              </a:rPr>
              <a:t>システム</a:t>
            </a:r>
            <a:endParaRPr lang="en-US" altLang="ja-JP" sz="900" b="1" dirty="0" smtClean="0">
              <a:solidFill>
                <a:prstClr val="black"/>
              </a:solidFill>
              <a:latin typeface="Arial" charset="0"/>
            </a:endParaRPr>
          </a:p>
          <a:p>
            <a:pPr algn="ctr" defTabSz="913837" fontAlgn="base">
              <a:lnSpc>
                <a:spcPct val="90000"/>
              </a:lnSpc>
              <a:spcBef>
                <a:spcPct val="0"/>
              </a:spcBef>
              <a:spcAft>
                <a:spcPct val="0"/>
              </a:spcAft>
            </a:pPr>
            <a:r>
              <a:rPr lang="ja-JP" altLang="en-US" sz="900" b="1" dirty="0" smtClean="0">
                <a:solidFill>
                  <a:prstClr val="black"/>
                </a:solidFill>
                <a:latin typeface="Arial" charset="0"/>
              </a:rPr>
              <a:t>要件定義・調達</a:t>
            </a:r>
            <a:endParaRPr lang="ja-JP" altLang="ja-JP" sz="900" b="1" dirty="0">
              <a:solidFill>
                <a:prstClr val="black"/>
              </a:solidFill>
              <a:latin typeface="Arial" charset="0"/>
            </a:endParaRPr>
          </a:p>
        </p:txBody>
      </p:sp>
      <p:sp>
        <p:nvSpPr>
          <p:cNvPr id="2061" name="テキスト ボックス 6"/>
          <p:cNvSpPr txBox="1">
            <a:spLocks noChangeArrowheads="1"/>
          </p:cNvSpPr>
          <p:nvPr/>
        </p:nvSpPr>
        <p:spPr bwMode="auto">
          <a:xfrm>
            <a:off x="5817096" y="354732"/>
            <a:ext cx="1034332"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smtClean="0">
                <a:solidFill>
                  <a:prstClr val="black"/>
                </a:solidFill>
                <a:latin typeface="ＭＳ Ｐゴシック"/>
                <a:ea typeface="ＭＳ Ｐゴシック"/>
              </a:rPr>
              <a:t>2016</a:t>
            </a:r>
            <a:r>
              <a:rPr lang="ja-JP" altLang="en-US" sz="1600" dirty="0" smtClean="0">
                <a:solidFill>
                  <a:prstClr val="black"/>
                </a:solidFill>
                <a:latin typeface="ＭＳ Ｐゴシック"/>
                <a:ea typeface="ＭＳ Ｐゴシック"/>
              </a:rPr>
              <a:t>年</a:t>
            </a:r>
            <a:endParaRPr lang="en-US" altLang="ja-JP" sz="1600" dirty="0" smtClean="0">
              <a:solidFill>
                <a:prstClr val="black"/>
              </a:solidFill>
              <a:latin typeface="ＭＳ Ｐゴシック"/>
              <a:ea typeface="ＭＳ Ｐゴシック"/>
            </a:endParaRPr>
          </a:p>
          <a:p>
            <a:pPr algn="ctr" eaLnBrk="1" fontAlgn="base" hangingPunct="1">
              <a:spcBef>
                <a:spcPct val="0"/>
              </a:spcBef>
              <a:spcAft>
                <a:spcPct val="0"/>
              </a:spcAft>
            </a:pPr>
            <a:r>
              <a:rPr lang="en-US" altLang="ja-JP" sz="1400" dirty="0" smtClean="0">
                <a:solidFill>
                  <a:prstClr val="black"/>
                </a:solidFill>
                <a:latin typeface="ＭＳ Ｐゴシック"/>
                <a:ea typeface="ＭＳ Ｐゴシック"/>
              </a:rPr>
              <a:t>(H28</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2062" name="テキスト ボックス 2"/>
          <p:cNvSpPr txBox="1">
            <a:spLocks noChangeArrowheads="1"/>
          </p:cNvSpPr>
          <p:nvPr/>
        </p:nvSpPr>
        <p:spPr bwMode="auto">
          <a:xfrm>
            <a:off x="272480" y="354732"/>
            <a:ext cx="1060720"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smtClean="0">
                <a:solidFill>
                  <a:prstClr val="black"/>
                </a:solidFill>
                <a:latin typeface="ＭＳ Ｐゴシック"/>
                <a:ea typeface="ＭＳ Ｐゴシック"/>
              </a:rPr>
              <a:t>2013</a:t>
            </a:r>
            <a:r>
              <a:rPr lang="ja-JP" altLang="en-US" sz="1600" dirty="0" smtClean="0">
                <a:solidFill>
                  <a:prstClr val="black"/>
                </a:solidFill>
                <a:latin typeface="ＭＳ Ｐゴシック"/>
                <a:ea typeface="ＭＳ Ｐゴシック"/>
              </a:rPr>
              <a:t>年</a:t>
            </a:r>
            <a:endParaRPr lang="en-US" altLang="ja-JP" sz="1600" dirty="0" smtClean="0">
              <a:solidFill>
                <a:prstClr val="black"/>
              </a:solidFill>
              <a:latin typeface="ＭＳ Ｐゴシック"/>
              <a:ea typeface="ＭＳ Ｐゴシック"/>
            </a:endParaRPr>
          </a:p>
          <a:p>
            <a:pPr algn="ctr" eaLnBrk="1" fontAlgn="base" hangingPunct="1">
              <a:spcBef>
                <a:spcPct val="0"/>
              </a:spcBef>
              <a:spcAft>
                <a:spcPct val="0"/>
              </a:spcAft>
            </a:pPr>
            <a:r>
              <a:rPr lang="en-US" altLang="ja-JP" sz="1400" dirty="0" smtClean="0">
                <a:solidFill>
                  <a:prstClr val="black"/>
                </a:solidFill>
                <a:latin typeface="ＭＳ Ｐゴシック"/>
                <a:ea typeface="ＭＳ Ｐゴシック"/>
              </a:rPr>
              <a:t>(H25</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2063" name="テキスト ボックス 2"/>
          <p:cNvSpPr txBox="1">
            <a:spLocks noChangeArrowheads="1"/>
          </p:cNvSpPr>
          <p:nvPr/>
        </p:nvSpPr>
        <p:spPr bwMode="auto">
          <a:xfrm>
            <a:off x="1640634" y="354732"/>
            <a:ext cx="1031875"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smtClean="0">
                <a:solidFill>
                  <a:prstClr val="black"/>
                </a:solidFill>
                <a:latin typeface="ＭＳ Ｐゴシック"/>
                <a:ea typeface="ＭＳ Ｐゴシック"/>
              </a:rPr>
              <a:t>2014</a:t>
            </a:r>
            <a:r>
              <a:rPr lang="ja-JP" altLang="en-US" sz="1600" dirty="0" smtClean="0">
                <a:solidFill>
                  <a:prstClr val="black"/>
                </a:solidFill>
                <a:latin typeface="ＭＳ Ｐゴシック"/>
                <a:ea typeface="ＭＳ Ｐゴシック"/>
              </a:rPr>
              <a:t>年</a:t>
            </a:r>
            <a:endParaRPr lang="en-US" altLang="ja-JP" sz="1600" dirty="0" smtClean="0">
              <a:solidFill>
                <a:prstClr val="black"/>
              </a:solidFill>
              <a:latin typeface="ＭＳ Ｐゴシック"/>
              <a:ea typeface="ＭＳ Ｐゴシック"/>
            </a:endParaRPr>
          </a:p>
          <a:p>
            <a:pPr algn="ctr" eaLnBrk="1" fontAlgn="base" hangingPunct="1">
              <a:spcBef>
                <a:spcPct val="0"/>
              </a:spcBef>
              <a:spcAft>
                <a:spcPct val="0"/>
              </a:spcAft>
            </a:pPr>
            <a:r>
              <a:rPr lang="en-US" altLang="ja-JP" sz="1400" dirty="0" smtClean="0">
                <a:solidFill>
                  <a:prstClr val="black"/>
                </a:solidFill>
                <a:latin typeface="ＭＳ Ｐゴシック"/>
                <a:ea typeface="ＭＳ Ｐゴシック"/>
              </a:rPr>
              <a:t>(H26</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2064" name="テキスト ボックス 2"/>
          <p:cNvSpPr txBox="1">
            <a:spLocks noChangeArrowheads="1"/>
          </p:cNvSpPr>
          <p:nvPr/>
        </p:nvSpPr>
        <p:spPr bwMode="auto">
          <a:xfrm>
            <a:off x="3728865" y="354732"/>
            <a:ext cx="1033104"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smtClean="0">
                <a:solidFill>
                  <a:prstClr val="black"/>
                </a:solidFill>
                <a:latin typeface="ＭＳ Ｐゴシック"/>
                <a:ea typeface="ＭＳ Ｐゴシック"/>
              </a:rPr>
              <a:t>2015</a:t>
            </a:r>
            <a:r>
              <a:rPr lang="ja-JP" altLang="en-US" sz="1600" dirty="0" smtClean="0">
                <a:solidFill>
                  <a:prstClr val="black"/>
                </a:solidFill>
                <a:latin typeface="ＭＳ Ｐゴシック"/>
                <a:ea typeface="ＭＳ Ｐゴシック"/>
              </a:rPr>
              <a:t>年</a:t>
            </a:r>
            <a:endParaRPr lang="en-US" altLang="ja-JP" sz="1600" dirty="0" smtClean="0">
              <a:solidFill>
                <a:prstClr val="black"/>
              </a:solidFill>
              <a:latin typeface="ＭＳ Ｐゴシック"/>
              <a:ea typeface="ＭＳ Ｐゴシック"/>
            </a:endParaRPr>
          </a:p>
          <a:p>
            <a:pPr algn="ctr" eaLnBrk="1" fontAlgn="base" hangingPunct="1">
              <a:spcBef>
                <a:spcPct val="0"/>
              </a:spcBef>
              <a:spcAft>
                <a:spcPct val="0"/>
              </a:spcAft>
            </a:pPr>
            <a:r>
              <a:rPr lang="en-US" altLang="ja-JP" sz="1400" dirty="0" smtClean="0">
                <a:solidFill>
                  <a:prstClr val="black"/>
                </a:solidFill>
                <a:latin typeface="ＭＳ Ｐゴシック"/>
                <a:ea typeface="ＭＳ Ｐゴシック"/>
              </a:rPr>
              <a:t>(H27</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2070" name="Line 16"/>
          <p:cNvSpPr>
            <a:spLocks noChangeShapeType="1"/>
          </p:cNvSpPr>
          <p:nvPr/>
        </p:nvSpPr>
        <p:spPr bwMode="auto">
          <a:xfrm flipV="1">
            <a:off x="0" y="852940"/>
            <a:ext cx="9906000" cy="680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65306" tIns="32653" rIns="65306" bIns="32653"/>
          <a:lstStyle/>
          <a:p>
            <a:pPr defTabSz="914400" fontAlgn="base">
              <a:spcBef>
                <a:spcPct val="0"/>
              </a:spcBef>
              <a:spcAft>
                <a:spcPct val="0"/>
              </a:spcAft>
            </a:pPr>
            <a:endParaRPr lang="ja-JP" altLang="en-US">
              <a:solidFill>
                <a:prstClr val="black"/>
              </a:solidFill>
              <a:latin typeface="Arial" charset="0"/>
            </a:endParaRPr>
          </a:p>
        </p:txBody>
      </p:sp>
      <p:sp>
        <p:nvSpPr>
          <p:cNvPr id="2071" name="Rectangle 26"/>
          <p:cNvSpPr>
            <a:spLocks noChangeArrowheads="1"/>
          </p:cNvSpPr>
          <p:nvPr/>
        </p:nvSpPr>
        <p:spPr bwMode="auto">
          <a:xfrm>
            <a:off x="1" y="888286"/>
            <a:ext cx="776536" cy="3077166"/>
          </a:xfrm>
          <a:prstGeom prst="rect">
            <a:avLst/>
          </a:prstGeom>
          <a:solidFill>
            <a:srgbClr val="FFFF66">
              <a:alpha val="49804"/>
            </a:srgbClr>
          </a:solidFill>
          <a:ln>
            <a:noFill/>
          </a:ln>
          <a:extLst/>
        </p:spPr>
        <p:txBody>
          <a:bodyPr wrap="none" lIns="91429" tIns="45715" rIns="91429" bIns="45715" anchor="ctr"/>
          <a:lstStyle/>
          <a:p>
            <a:pPr algn="ctr" defTabSz="913837" fontAlgn="base">
              <a:spcBef>
                <a:spcPct val="0"/>
              </a:spcBef>
              <a:spcAft>
                <a:spcPct val="0"/>
              </a:spcAft>
            </a:pPr>
            <a:r>
              <a:rPr lang="ja-JP" altLang="en-US" sz="1200" b="1" u="sng" dirty="0">
                <a:solidFill>
                  <a:prstClr val="black"/>
                </a:solidFill>
                <a:latin typeface="Arial" charset="0"/>
              </a:rPr>
              <a:t>制度構築</a:t>
            </a:r>
            <a:endParaRPr lang="en-US" altLang="ja-JP" sz="1200" b="1" u="sng" dirty="0">
              <a:solidFill>
                <a:prstClr val="black"/>
              </a:solidFill>
              <a:latin typeface="Arial" charset="0"/>
            </a:endParaRPr>
          </a:p>
        </p:txBody>
      </p:sp>
      <p:sp>
        <p:nvSpPr>
          <p:cNvPr id="2074" name="AutoShape 21"/>
          <p:cNvSpPr>
            <a:spLocks noChangeArrowheads="1"/>
          </p:cNvSpPr>
          <p:nvPr/>
        </p:nvSpPr>
        <p:spPr bwMode="auto">
          <a:xfrm>
            <a:off x="2163115" y="4325497"/>
            <a:ext cx="1853781" cy="212349"/>
          </a:xfrm>
          <a:prstGeom prst="homePlate">
            <a:avLst>
              <a:gd name="adj" fmla="val 63553"/>
            </a:avLst>
          </a:prstGeom>
          <a:gradFill rotWithShape="1">
            <a:gsLst>
              <a:gs pos="0">
                <a:schemeClr val="bg1"/>
              </a:gs>
              <a:gs pos="100000">
                <a:srgbClr val="99FF99"/>
              </a:gs>
              <a:gs pos="100000">
                <a:schemeClr val="accent1">
                  <a:alpha val="62000"/>
                </a:schemeClr>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100" dirty="0">
                <a:solidFill>
                  <a:prstClr val="black"/>
                </a:solidFill>
                <a:latin typeface="Arial" charset="0"/>
              </a:rPr>
              <a:t>　</a:t>
            </a:r>
          </a:p>
          <a:p>
            <a:pPr algn="ctr" defTabSz="913837" fontAlgn="base">
              <a:spcBef>
                <a:spcPct val="0"/>
              </a:spcBef>
              <a:spcAft>
                <a:spcPct val="0"/>
              </a:spcAft>
            </a:pPr>
            <a:r>
              <a:rPr lang="ja-JP" altLang="en-US" sz="1000" b="1" dirty="0" smtClean="0">
                <a:solidFill>
                  <a:prstClr val="black"/>
                </a:solidFill>
                <a:latin typeface="Arial" charset="0"/>
              </a:rPr>
              <a:t>設計</a:t>
            </a:r>
            <a:endParaRPr lang="ja-JP" altLang="en-US" sz="1000" b="1" dirty="0">
              <a:solidFill>
                <a:prstClr val="black"/>
              </a:solidFill>
              <a:latin typeface="Arial" charset="0"/>
            </a:endParaRPr>
          </a:p>
          <a:p>
            <a:pPr algn="ctr" defTabSz="913837" fontAlgn="base">
              <a:spcBef>
                <a:spcPct val="0"/>
              </a:spcBef>
              <a:spcAft>
                <a:spcPct val="0"/>
              </a:spcAft>
            </a:pPr>
            <a:r>
              <a:rPr lang="ja-JP" altLang="en-US" sz="1100" dirty="0">
                <a:solidFill>
                  <a:prstClr val="black"/>
                </a:solidFill>
                <a:latin typeface="Arial" charset="0"/>
              </a:rPr>
              <a:t>　</a:t>
            </a:r>
          </a:p>
        </p:txBody>
      </p:sp>
      <p:sp>
        <p:nvSpPr>
          <p:cNvPr id="2076" name="Rectangle 26"/>
          <p:cNvSpPr>
            <a:spLocks noChangeArrowheads="1"/>
          </p:cNvSpPr>
          <p:nvPr/>
        </p:nvSpPr>
        <p:spPr bwMode="auto">
          <a:xfrm>
            <a:off x="4" y="6286501"/>
            <a:ext cx="776534" cy="449950"/>
          </a:xfrm>
          <a:prstGeom prst="rect">
            <a:avLst/>
          </a:prstGeom>
          <a:solidFill>
            <a:schemeClr val="accent6">
              <a:alpha val="50000"/>
            </a:schemeClr>
          </a:solidFill>
          <a:ln>
            <a:noFill/>
          </a:ln>
          <a:extLst/>
        </p:spPr>
        <p:txBody>
          <a:bodyPr wrap="none" lIns="91429" tIns="45715" rIns="91429" bIns="45715" anchor="ctr"/>
          <a:lstStyle/>
          <a:p>
            <a:pPr algn="ctr" defTabSz="913837" fontAlgn="base">
              <a:spcBef>
                <a:spcPct val="0"/>
              </a:spcBef>
              <a:spcAft>
                <a:spcPct val="0"/>
              </a:spcAft>
            </a:pPr>
            <a:r>
              <a:rPr lang="ja-JP" altLang="en-US" sz="1200" b="1" u="sng" dirty="0" smtClean="0">
                <a:solidFill>
                  <a:prstClr val="black"/>
                </a:solidFill>
                <a:latin typeface="Arial" charset="0"/>
              </a:rPr>
              <a:t>広　報</a:t>
            </a:r>
            <a:endParaRPr lang="ja-JP" altLang="en-US" sz="1200" b="1" dirty="0">
              <a:solidFill>
                <a:prstClr val="black"/>
              </a:solidFill>
              <a:latin typeface="Arial" charset="0"/>
            </a:endParaRPr>
          </a:p>
        </p:txBody>
      </p:sp>
      <p:sp>
        <p:nvSpPr>
          <p:cNvPr id="2078" name="Rectangle 26"/>
          <p:cNvSpPr>
            <a:spLocks noChangeArrowheads="1"/>
          </p:cNvSpPr>
          <p:nvPr/>
        </p:nvSpPr>
        <p:spPr bwMode="auto">
          <a:xfrm>
            <a:off x="1" y="3965452"/>
            <a:ext cx="776536" cy="615676"/>
          </a:xfrm>
          <a:prstGeom prst="rect">
            <a:avLst/>
          </a:prstGeom>
          <a:solidFill>
            <a:srgbClr val="00CC00">
              <a:alpha val="50000"/>
            </a:srgbClr>
          </a:solidFill>
          <a:ln>
            <a:noFill/>
          </a:ln>
          <a:extLst/>
        </p:spPr>
        <p:txBody>
          <a:bodyPr wrap="none" lIns="91429" tIns="45715" rIns="91429" bIns="45715" anchor="ctr"/>
          <a:lstStyle/>
          <a:p>
            <a:pPr algn="ctr" defTabSz="913837" fontAlgn="base">
              <a:spcBef>
                <a:spcPct val="0"/>
              </a:spcBef>
              <a:spcAft>
                <a:spcPct val="0"/>
              </a:spcAft>
            </a:pPr>
            <a:r>
              <a:rPr lang="ja-JP" altLang="en-US" sz="1200" b="1" u="sng" dirty="0" smtClean="0">
                <a:solidFill>
                  <a:prstClr val="black"/>
                </a:solidFill>
                <a:latin typeface="Arial" charset="0"/>
              </a:rPr>
              <a:t>システム</a:t>
            </a:r>
            <a:endParaRPr lang="en-US" altLang="ja-JP" sz="1200" b="1" u="sng" dirty="0" smtClean="0">
              <a:solidFill>
                <a:prstClr val="black"/>
              </a:solidFill>
              <a:latin typeface="Arial" charset="0"/>
            </a:endParaRPr>
          </a:p>
          <a:p>
            <a:pPr algn="ctr" defTabSz="913837" fontAlgn="base">
              <a:spcBef>
                <a:spcPct val="0"/>
              </a:spcBef>
              <a:spcAft>
                <a:spcPct val="0"/>
              </a:spcAft>
            </a:pPr>
            <a:r>
              <a:rPr lang="ja-JP" altLang="en-US" sz="1200" b="1" u="sng" dirty="0" smtClean="0">
                <a:solidFill>
                  <a:prstClr val="black"/>
                </a:solidFill>
                <a:latin typeface="Arial" charset="0"/>
              </a:rPr>
              <a:t>構築</a:t>
            </a:r>
            <a:endParaRPr lang="ja-JP" altLang="en-US" sz="1200" b="1" u="sng" dirty="0">
              <a:solidFill>
                <a:prstClr val="black"/>
              </a:solidFill>
              <a:latin typeface="Arial" charset="0"/>
            </a:endParaRPr>
          </a:p>
        </p:txBody>
      </p:sp>
      <p:sp>
        <p:nvSpPr>
          <p:cNvPr id="2079" name="AutoShape 21"/>
          <p:cNvSpPr>
            <a:spLocks noChangeArrowheads="1"/>
          </p:cNvSpPr>
          <p:nvPr/>
        </p:nvSpPr>
        <p:spPr bwMode="auto">
          <a:xfrm>
            <a:off x="6321152" y="2060848"/>
            <a:ext cx="3584848" cy="1461706"/>
          </a:xfrm>
          <a:prstGeom prst="homePlate">
            <a:avLst>
              <a:gd name="adj" fmla="val 9307"/>
            </a:avLst>
          </a:prstGeom>
          <a:gradFill rotWithShape="1">
            <a:gsLst>
              <a:gs pos="0">
                <a:srgbClr val="FFFFFF"/>
              </a:gs>
              <a:gs pos="100000">
                <a:srgbClr val="FFFF99"/>
              </a:gs>
            </a:gsLst>
            <a:lin ang="0" scaled="1"/>
          </a:gradFill>
          <a:ln w="12700" algn="ctr">
            <a:solidFill>
              <a:schemeClr val="tx1"/>
            </a:solidFill>
            <a:miter lim="800000"/>
            <a:headEnd/>
            <a:tailEnd/>
          </a:ln>
        </p:spPr>
        <p:txBody>
          <a:bodyPr wrap="none" lIns="91429" tIns="45715" rIns="91429" bIns="45715" anchor="ctr"/>
          <a:lstStyle/>
          <a:p>
            <a:pPr defTabSz="913837" fontAlgn="base">
              <a:spcBef>
                <a:spcPct val="0"/>
              </a:spcBef>
              <a:spcAft>
                <a:spcPct val="0"/>
              </a:spcAft>
            </a:pPr>
            <a:r>
              <a:rPr lang="ja-JP" altLang="en-US" sz="1200" b="1" dirty="0" smtClean="0">
                <a:solidFill>
                  <a:prstClr val="black"/>
                </a:solidFill>
                <a:latin typeface="Arial" charset="0"/>
              </a:rPr>
              <a:t>順次、個人番号の</a:t>
            </a:r>
            <a:r>
              <a:rPr lang="ja-JP" altLang="en-US" sz="1200" b="1" dirty="0">
                <a:solidFill>
                  <a:prstClr val="black"/>
                </a:solidFill>
                <a:latin typeface="Arial" charset="0"/>
              </a:rPr>
              <a:t>利用</a:t>
            </a:r>
            <a:r>
              <a:rPr lang="ja-JP" altLang="en-US" sz="1200" b="1" dirty="0" smtClean="0">
                <a:solidFill>
                  <a:prstClr val="black"/>
                </a:solidFill>
                <a:latin typeface="Arial" charset="0"/>
              </a:rPr>
              <a:t>開始</a:t>
            </a:r>
            <a:endParaRPr lang="en-US" altLang="ja-JP" sz="1200" b="1" dirty="0" smtClean="0">
              <a:solidFill>
                <a:prstClr val="black"/>
              </a:solidFill>
              <a:latin typeface="Arial" charset="0"/>
            </a:endParaRPr>
          </a:p>
          <a:p>
            <a:pPr defTabSz="913837" fontAlgn="base">
              <a:spcBef>
                <a:spcPct val="0"/>
              </a:spcBef>
              <a:spcAft>
                <a:spcPct val="0"/>
              </a:spcAft>
            </a:pPr>
            <a:r>
              <a:rPr lang="ja-JP" altLang="en-US" sz="1050" dirty="0" smtClean="0">
                <a:solidFill>
                  <a:srgbClr val="000000"/>
                </a:solidFill>
                <a:latin typeface="ＭＳ Ｐゴシック"/>
              </a:rPr>
              <a:t>　</a:t>
            </a:r>
            <a:r>
              <a:rPr lang="en-US" altLang="ja-JP" sz="1050" dirty="0" smtClean="0">
                <a:solidFill>
                  <a:srgbClr val="000000"/>
                </a:solidFill>
                <a:latin typeface="ＭＳ Ｐゴシック"/>
              </a:rPr>
              <a:t>【2016</a:t>
            </a:r>
            <a:r>
              <a:rPr lang="ja-JP" altLang="en-US" sz="1050" dirty="0" smtClean="0">
                <a:solidFill>
                  <a:srgbClr val="000000"/>
                </a:solidFill>
                <a:latin typeface="ＭＳ Ｐゴシック"/>
              </a:rPr>
              <a:t>年１月から利用する手続のイメージ</a:t>
            </a:r>
            <a:r>
              <a:rPr lang="en-US" altLang="ja-JP" sz="1050" dirty="0" smtClean="0">
                <a:solidFill>
                  <a:srgbClr val="000000"/>
                </a:solidFill>
                <a:latin typeface="ＭＳ Ｐゴシック"/>
              </a:rPr>
              <a:t>】</a:t>
            </a:r>
            <a:endParaRPr lang="en-US" altLang="ja-JP" sz="1050" dirty="0">
              <a:solidFill>
                <a:srgbClr val="000000"/>
              </a:solidFill>
              <a:latin typeface="ＭＳ Ｐゴシック"/>
            </a:endParaRPr>
          </a:p>
          <a:p>
            <a:pPr defTabSz="913837" fontAlgn="base">
              <a:lnSpc>
                <a:spcPts val="1200"/>
              </a:lnSpc>
              <a:spcBef>
                <a:spcPct val="0"/>
              </a:spcBef>
              <a:spcAft>
                <a:spcPct val="0"/>
              </a:spcAft>
            </a:pPr>
            <a:r>
              <a:rPr lang="ja-JP" altLang="en-US" sz="1050" dirty="0" smtClean="0">
                <a:solidFill>
                  <a:srgbClr val="000000"/>
                </a:solidFill>
                <a:latin typeface="ＭＳ Ｐゴシック"/>
              </a:rPr>
              <a:t>　　○社会</a:t>
            </a:r>
            <a:r>
              <a:rPr lang="ja-JP" altLang="en-US" sz="1050" dirty="0">
                <a:solidFill>
                  <a:srgbClr val="000000"/>
                </a:solidFill>
                <a:latin typeface="ＭＳ Ｐゴシック"/>
              </a:rPr>
              <a:t>保障分野</a:t>
            </a:r>
            <a:endParaRPr lang="en-US" altLang="ja-JP" sz="1050" dirty="0">
              <a:solidFill>
                <a:srgbClr val="000000"/>
              </a:solidFill>
              <a:latin typeface="ＭＳ Ｐゴシック"/>
            </a:endParaRPr>
          </a:p>
          <a:p>
            <a:pPr defTabSz="913837" fontAlgn="base">
              <a:lnSpc>
                <a:spcPts val="1200"/>
              </a:lnSpc>
              <a:spcBef>
                <a:spcPct val="0"/>
              </a:spcBef>
              <a:spcAft>
                <a:spcPct val="0"/>
              </a:spcAft>
            </a:pPr>
            <a:r>
              <a:rPr lang="ja-JP" altLang="en-US" sz="1050" dirty="0" smtClean="0">
                <a:solidFill>
                  <a:srgbClr val="000000"/>
                </a:solidFill>
                <a:latin typeface="ＭＳ Ｐゴシック"/>
              </a:rPr>
              <a:t>　　</a:t>
            </a:r>
            <a:r>
              <a:rPr lang="ja-JP" altLang="en-US" sz="1050" dirty="0">
                <a:solidFill>
                  <a:srgbClr val="000000"/>
                </a:solidFill>
                <a:latin typeface="ＭＳ Ｐゴシック"/>
              </a:rPr>
              <a:t>　・年金に関する相談・照会</a:t>
            </a:r>
            <a:endParaRPr lang="en-US" altLang="ja-JP" sz="1050" dirty="0">
              <a:solidFill>
                <a:srgbClr val="000000"/>
              </a:solidFill>
              <a:latin typeface="ＭＳ Ｐゴシック"/>
            </a:endParaRPr>
          </a:p>
          <a:p>
            <a:pPr defTabSz="913837" fontAlgn="base">
              <a:lnSpc>
                <a:spcPts val="1200"/>
              </a:lnSpc>
              <a:spcBef>
                <a:spcPct val="0"/>
              </a:spcBef>
              <a:spcAft>
                <a:spcPct val="0"/>
              </a:spcAft>
            </a:pPr>
            <a:r>
              <a:rPr lang="ja-JP" altLang="en-US" sz="1050" dirty="0" smtClean="0">
                <a:solidFill>
                  <a:srgbClr val="000000"/>
                </a:solidFill>
                <a:latin typeface="ＭＳ Ｐゴシック"/>
              </a:rPr>
              <a:t>　　○</a:t>
            </a:r>
            <a:r>
              <a:rPr lang="ja-JP" altLang="en-US" sz="1050" dirty="0">
                <a:solidFill>
                  <a:srgbClr val="000000"/>
                </a:solidFill>
                <a:latin typeface="ＭＳ Ｐゴシック"/>
              </a:rPr>
              <a:t>税分野</a:t>
            </a:r>
            <a:endParaRPr lang="en-US" altLang="ja-JP" sz="1050" dirty="0">
              <a:solidFill>
                <a:srgbClr val="000000"/>
              </a:solidFill>
              <a:latin typeface="ＭＳ Ｐゴシック"/>
            </a:endParaRPr>
          </a:p>
          <a:p>
            <a:pPr defTabSz="913837" fontAlgn="base">
              <a:lnSpc>
                <a:spcPts val="1200"/>
              </a:lnSpc>
              <a:spcBef>
                <a:spcPct val="0"/>
              </a:spcBef>
              <a:spcAft>
                <a:spcPct val="0"/>
              </a:spcAft>
            </a:pPr>
            <a:r>
              <a:rPr lang="ja-JP" altLang="en-US" sz="1050" dirty="0">
                <a:solidFill>
                  <a:srgbClr val="000000"/>
                </a:solidFill>
                <a:latin typeface="ＭＳ Ｐゴシック"/>
              </a:rPr>
              <a:t>　</a:t>
            </a:r>
            <a:r>
              <a:rPr lang="ja-JP" altLang="en-US" sz="1050" dirty="0" smtClean="0">
                <a:solidFill>
                  <a:srgbClr val="000000"/>
                </a:solidFill>
                <a:latin typeface="ＭＳ Ｐゴシック"/>
              </a:rPr>
              <a:t>　　・申告書、法定</a:t>
            </a:r>
            <a:r>
              <a:rPr lang="ja-JP" altLang="en-US" sz="1050" dirty="0">
                <a:solidFill>
                  <a:srgbClr val="000000"/>
                </a:solidFill>
                <a:latin typeface="ＭＳ Ｐゴシック"/>
              </a:rPr>
              <a:t>調書等への記載</a:t>
            </a:r>
          </a:p>
          <a:p>
            <a:pPr defTabSz="913837" fontAlgn="base">
              <a:lnSpc>
                <a:spcPts val="1200"/>
              </a:lnSpc>
              <a:spcBef>
                <a:spcPct val="0"/>
              </a:spcBef>
              <a:spcAft>
                <a:spcPct val="0"/>
              </a:spcAft>
            </a:pPr>
            <a:r>
              <a:rPr lang="ja-JP" altLang="en-US" sz="1050" dirty="0" smtClean="0">
                <a:solidFill>
                  <a:srgbClr val="000000"/>
                </a:solidFill>
                <a:latin typeface="ＭＳ Ｐゴシック"/>
              </a:rPr>
              <a:t>　　○</a:t>
            </a:r>
            <a:r>
              <a:rPr lang="ja-JP" altLang="en-US" sz="1050" dirty="0">
                <a:solidFill>
                  <a:srgbClr val="000000"/>
                </a:solidFill>
                <a:latin typeface="ＭＳ Ｐゴシック"/>
              </a:rPr>
              <a:t>災害対策</a:t>
            </a:r>
            <a:r>
              <a:rPr lang="ja-JP" altLang="en-US" sz="1050" dirty="0" smtClean="0">
                <a:solidFill>
                  <a:srgbClr val="000000"/>
                </a:solidFill>
                <a:latin typeface="ＭＳ Ｐゴシック"/>
              </a:rPr>
              <a:t>分野</a:t>
            </a:r>
            <a:endParaRPr lang="en-US" altLang="ja-JP" sz="1050" dirty="0">
              <a:solidFill>
                <a:srgbClr val="000000"/>
              </a:solidFill>
              <a:latin typeface="ＭＳ Ｐゴシック"/>
            </a:endParaRPr>
          </a:p>
          <a:p>
            <a:pPr defTabSz="913837" fontAlgn="base">
              <a:lnSpc>
                <a:spcPts val="1200"/>
              </a:lnSpc>
              <a:spcBef>
                <a:spcPct val="0"/>
              </a:spcBef>
              <a:spcAft>
                <a:spcPct val="0"/>
              </a:spcAft>
            </a:pPr>
            <a:r>
              <a:rPr lang="ja-JP" altLang="en-US" sz="1050" dirty="0">
                <a:solidFill>
                  <a:srgbClr val="000000"/>
                </a:solidFill>
                <a:latin typeface="ＭＳ Ｐゴシック"/>
              </a:rPr>
              <a:t>　</a:t>
            </a:r>
            <a:r>
              <a:rPr lang="ja-JP" altLang="en-US" sz="1050" dirty="0" smtClean="0">
                <a:solidFill>
                  <a:srgbClr val="000000"/>
                </a:solidFill>
                <a:latin typeface="ＭＳ Ｐゴシック"/>
              </a:rPr>
              <a:t>　　・</a:t>
            </a:r>
            <a:r>
              <a:rPr lang="ja-JP" altLang="en-US" sz="1050" dirty="0">
                <a:solidFill>
                  <a:srgbClr val="000000"/>
                </a:solidFill>
                <a:latin typeface="ＭＳ Ｐゴシック"/>
              </a:rPr>
              <a:t>被災者</a:t>
            </a:r>
            <a:r>
              <a:rPr lang="ja-JP" altLang="en-US" sz="1050" dirty="0" smtClean="0">
                <a:solidFill>
                  <a:srgbClr val="000000"/>
                </a:solidFill>
                <a:latin typeface="ＭＳ Ｐゴシック"/>
              </a:rPr>
              <a:t>台帳の作成</a:t>
            </a:r>
            <a:endParaRPr lang="en-US" altLang="ja-JP" sz="1050" dirty="0">
              <a:solidFill>
                <a:srgbClr val="000000"/>
              </a:solidFill>
              <a:latin typeface="ＭＳ Ｐゴシック"/>
            </a:endParaRPr>
          </a:p>
        </p:txBody>
      </p:sp>
      <p:sp>
        <p:nvSpPr>
          <p:cNvPr id="2083" name="AutoShape 21"/>
          <p:cNvSpPr>
            <a:spLocks noChangeArrowheads="1"/>
          </p:cNvSpPr>
          <p:nvPr/>
        </p:nvSpPr>
        <p:spPr bwMode="auto">
          <a:xfrm>
            <a:off x="4016897" y="4325493"/>
            <a:ext cx="1976176" cy="216024"/>
          </a:xfrm>
          <a:prstGeom prst="homePlate">
            <a:avLst>
              <a:gd name="adj" fmla="val 43397"/>
            </a:avLst>
          </a:prstGeom>
          <a:gradFill rotWithShape="1">
            <a:gsLst>
              <a:gs pos="0">
                <a:schemeClr val="bg1"/>
              </a:gs>
              <a:gs pos="100000">
                <a:srgbClr val="99FF99"/>
              </a:gs>
              <a:gs pos="100000">
                <a:srgbClr val="99FF99"/>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000" b="1" dirty="0" smtClean="0">
                <a:solidFill>
                  <a:prstClr val="black"/>
                </a:solidFill>
                <a:latin typeface="Arial" charset="0"/>
              </a:rPr>
              <a:t>開発・単体テスト</a:t>
            </a:r>
            <a:endParaRPr lang="ja-JP" altLang="en-US" sz="1000" b="1" dirty="0">
              <a:solidFill>
                <a:prstClr val="black"/>
              </a:solidFill>
              <a:latin typeface="Arial" charset="0"/>
            </a:endParaRPr>
          </a:p>
        </p:txBody>
      </p:sp>
      <p:sp>
        <p:nvSpPr>
          <p:cNvPr id="2098" name="AutoShape 21"/>
          <p:cNvSpPr>
            <a:spLocks noChangeArrowheads="1"/>
          </p:cNvSpPr>
          <p:nvPr/>
        </p:nvSpPr>
        <p:spPr bwMode="auto">
          <a:xfrm>
            <a:off x="1306588" y="4630952"/>
            <a:ext cx="838100" cy="352529"/>
          </a:xfrm>
          <a:prstGeom prst="homePlate">
            <a:avLst>
              <a:gd name="adj" fmla="val 18277"/>
            </a:avLst>
          </a:prstGeom>
          <a:gradFill rotWithShape="1">
            <a:gsLst>
              <a:gs pos="0">
                <a:srgbClr val="FFFFFF"/>
              </a:gs>
              <a:gs pos="100000">
                <a:srgbClr val="66FF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050" b="1" dirty="0" smtClean="0">
                <a:solidFill>
                  <a:prstClr val="black"/>
                </a:solidFill>
                <a:latin typeface="Arial" charset="0"/>
              </a:rPr>
              <a:t>委員</a:t>
            </a:r>
            <a:endParaRPr lang="en-US" altLang="ja-JP" sz="1050" b="1" dirty="0" smtClean="0">
              <a:solidFill>
                <a:prstClr val="black"/>
              </a:solidFill>
              <a:latin typeface="Arial" charset="0"/>
            </a:endParaRPr>
          </a:p>
          <a:p>
            <a:pPr algn="ctr" defTabSz="913837" fontAlgn="base">
              <a:spcBef>
                <a:spcPct val="0"/>
              </a:spcBef>
              <a:spcAft>
                <a:spcPct val="0"/>
              </a:spcAft>
            </a:pPr>
            <a:r>
              <a:rPr lang="ja-JP" altLang="en-US" sz="1050" b="1" dirty="0" smtClean="0">
                <a:solidFill>
                  <a:prstClr val="black"/>
                </a:solidFill>
                <a:latin typeface="Arial" charset="0"/>
              </a:rPr>
              <a:t>国会同意</a:t>
            </a:r>
            <a:endParaRPr lang="ja-JP" altLang="en-US" sz="1050" b="1" dirty="0">
              <a:solidFill>
                <a:prstClr val="black"/>
              </a:solidFill>
              <a:latin typeface="Arial" charset="0"/>
            </a:endParaRPr>
          </a:p>
        </p:txBody>
      </p:sp>
      <p:sp>
        <p:nvSpPr>
          <p:cNvPr id="2099" name="テキスト ボックス 2"/>
          <p:cNvSpPr txBox="1">
            <a:spLocks noChangeArrowheads="1"/>
          </p:cNvSpPr>
          <p:nvPr/>
        </p:nvSpPr>
        <p:spPr bwMode="auto">
          <a:xfrm>
            <a:off x="7905328" y="354732"/>
            <a:ext cx="1033104"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600" dirty="0" smtClean="0">
                <a:solidFill>
                  <a:prstClr val="black"/>
                </a:solidFill>
                <a:latin typeface="ＭＳ Ｐゴシック"/>
                <a:ea typeface="ＭＳ Ｐゴシック"/>
              </a:rPr>
              <a:t>2017</a:t>
            </a:r>
            <a:r>
              <a:rPr lang="ja-JP" altLang="en-US" sz="1600" dirty="0" smtClean="0">
                <a:solidFill>
                  <a:prstClr val="black"/>
                </a:solidFill>
                <a:latin typeface="ＭＳ Ｐゴシック"/>
                <a:ea typeface="ＭＳ Ｐゴシック"/>
              </a:rPr>
              <a:t>年</a:t>
            </a:r>
            <a:endParaRPr lang="en-US" altLang="ja-JP" sz="1600" dirty="0" smtClean="0">
              <a:solidFill>
                <a:prstClr val="black"/>
              </a:solidFill>
              <a:latin typeface="ＭＳ Ｐゴシック"/>
              <a:ea typeface="ＭＳ Ｐゴシック"/>
            </a:endParaRPr>
          </a:p>
          <a:p>
            <a:pPr algn="ctr" eaLnBrk="1" fontAlgn="base" hangingPunct="1">
              <a:spcBef>
                <a:spcPct val="0"/>
              </a:spcBef>
              <a:spcAft>
                <a:spcPct val="0"/>
              </a:spcAft>
            </a:pPr>
            <a:r>
              <a:rPr lang="en-US" altLang="ja-JP" sz="1400" dirty="0" smtClean="0">
                <a:solidFill>
                  <a:prstClr val="black"/>
                </a:solidFill>
                <a:latin typeface="ＭＳ Ｐゴシック"/>
                <a:ea typeface="ＭＳ Ｐゴシック"/>
              </a:rPr>
              <a:t>(H29</a:t>
            </a:r>
            <a:r>
              <a:rPr lang="ja-JP" altLang="en-US" sz="1400" dirty="0" smtClean="0">
                <a:solidFill>
                  <a:prstClr val="black"/>
                </a:solidFill>
                <a:latin typeface="ＭＳ Ｐゴシック"/>
                <a:ea typeface="ＭＳ Ｐゴシック"/>
              </a:rPr>
              <a:t>年</a:t>
            </a:r>
            <a:r>
              <a:rPr lang="en-US" altLang="ja-JP" sz="1400" dirty="0" smtClean="0">
                <a:solidFill>
                  <a:prstClr val="black"/>
                </a:solidFill>
                <a:latin typeface="ＭＳ Ｐゴシック"/>
                <a:ea typeface="ＭＳ Ｐゴシック"/>
              </a:rPr>
              <a:t>)</a:t>
            </a:r>
            <a:endParaRPr lang="ja-JP" altLang="en-US" sz="1400" dirty="0">
              <a:solidFill>
                <a:prstClr val="black"/>
              </a:solidFill>
              <a:latin typeface="ＭＳ Ｐゴシック"/>
              <a:ea typeface="ＭＳ Ｐゴシック"/>
            </a:endParaRPr>
          </a:p>
        </p:txBody>
      </p:sp>
      <p:sp>
        <p:nvSpPr>
          <p:cNvPr id="2104" name="AutoShape 21"/>
          <p:cNvSpPr>
            <a:spLocks noChangeArrowheads="1"/>
          </p:cNvSpPr>
          <p:nvPr/>
        </p:nvSpPr>
        <p:spPr bwMode="auto">
          <a:xfrm>
            <a:off x="5862185" y="1716569"/>
            <a:ext cx="458967" cy="2199059"/>
          </a:xfrm>
          <a:prstGeom prst="homePlate">
            <a:avLst>
              <a:gd name="adj" fmla="val 20131"/>
            </a:avLst>
          </a:prstGeom>
          <a:gradFill rotWithShape="1">
            <a:gsLst>
              <a:gs pos="0">
                <a:srgbClr val="FFFFFF"/>
              </a:gs>
              <a:gs pos="100000">
                <a:srgbClr val="FFFF99"/>
              </a:gs>
            </a:gsLst>
            <a:lin ang="0" scaled="1"/>
          </a:gradFill>
          <a:ln w="12700" algn="ctr">
            <a:solidFill>
              <a:schemeClr val="tx1"/>
            </a:solidFill>
            <a:miter lim="800000"/>
            <a:headEnd/>
            <a:tailEnd/>
          </a:ln>
        </p:spPr>
        <p:txBody>
          <a:bodyPr wrap="none" lIns="91429" tIns="45715" rIns="91429" bIns="45715" anchor="ctr"/>
          <a:lstStyle/>
          <a:p>
            <a:pPr algn="r" defTabSz="913837" fontAlgn="base">
              <a:spcBef>
                <a:spcPct val="0"/>
              </a:spcBef>
              <a:spcAft>
                <a:spcPct val="0"/>
              </a:spcAft>
            </a:pPr>
            <a:endParaRPr lang="en-US" altLang="ja-JP" sz="1200" b="1" dirty="0">
              <a:solidFill>
                <a:prstClr val="black"/>
              </a:solidFill>
              <a:latin typeface="Arial" charset="0"/>
            </a:endParaRPr>
          </a:p>
        </p:txBody>
      </p:sp>
      <p:sp>
        <p:nvSpPr>
          <p:cNvPr id="4" name="テキスト ボックス 3"/>
          <p:cNvSpPr txBox="1"/>
          <p:nvPr/>
        </p:nvSpPr>
        <p:spPr>
          <a:xfrm>
            <a:off x="2153902" y="4028657"/>
            <a:ext cx="6300046" cy="250610"/>
          </a:xfrm>
          <a:prstGeom prst="rect">
            <a:avLst/>
          </a:prstGeom>
          <a:solidFill>
            <a:srgbClr val="99FF99"/>
          </a:solidFill>
          <a:ln>
            <a:solidFill>
              <a:schemeClr val="tx1"/>
            </a:solidFill>
          </a:ln>
        </p:spPr>
        <p:txBody>
          <a:bodyPr wrap="square" lIns="65306" tIns="32653" rIns="65306" bIns="32653">
            <a:spAutoFit/>
          </a:bodyPr>
          <a:lstStyle/>
          <a:p>
            <a:pPr algn="ctr" defTabSz="914400" fontAlgn="base">
              <a:spcBef>
                <a:spcPct val="0"/>
              </a:spcBef>
              <a:spcAft>
                <a:spcPct val="0"/>
              </a:spcAft>
              <a:defRPr/>
            </a:pPr>
            <a:r>
              <a:rPr lang="ja-JP" altLang="en-US" sz="1200" b="1" dirty="0">
                <a:solidFill>
                  <a:prstClr val="black"/>
                </a:solidFill>
                <a:latin typeface="Arial" charset="0"/>
              </a:rPr>
              <a:t>工程管理支援業務</a:t>
            </a:r>
          </a:p>
        </p:txBody>
      </p:sp>
      <p:sp>
        <p:nvSpPr>
          <p:cNvPr id="2112" name="AutoShape 21"/>
          <p:cNvSpPr>
            <a:spLocks noChangeArrowheads="1"/>
          </p:cNvSpPr>
          <p:nvPr/>
        </p:nvSpPr>
        <p:spPr bwMode="auto">
          <a:xfrm>
            <a:off x="3466182" y="4630946"/>
            <a:ext cx="766738" cy="352532"/>
          </a:xfrm>
          <a:prstGeom prst="homePlate">
            <a:avLst>
              <a:gd name="adj" fmla="val 16906"/>
            </a:avLst>
          </a:prstGeom>
          <a:gradFill rotWithShape="1">
            <a:gsLst>
              <a:gs pos="0">
                <a:schemeClr val="bg1"/>
              </a:gs>
              <a:gs pos="100000">
                <a:srgbClr val="66FF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050" b="1" dirty="0" smtClean="0">
                <a:solidFill>
                  <a:prstClr val="black"/>
                </a:solidFill>
                <a:latin typeface="Arial" charset="0"/>
              </a:rPr>
              <a:t>委員</a:t>
            </a:r>
            <a:endParaRPr lang="en-US" altLang="ja-JP" sz="1050" b="1" dirty="0" smtClean="0">
              <a:solidFill>
                <a:prstClr val="black"/>
              </a:solidFill>
              <a:latin typeface="Arial" charset="0"/>
            </a:endParaRPr>
          </a:p>
          <a:p>
            <a:pPr algn="ctr" defTabSz="913837" fontAlgn="base">
              <a:spcBef>
                <a:spcPct val="0"/>
              </a:spcBef>
              <a:spcAft>
                <a:spcPct val="0"/>
              </a:spcAft>
            </a:pPr>
            <a:r>
              <a:rPr lang="ja-JP" altLang="en-US" sz="1050" b="1" dirty="0" smtClean="0">
                <a:solidFill>
                  <a:prstClr val="black"/>
                </a:solidFill>
                <a:latin typeface="Arial" charset="0"/>
              </a:rPr>
              <a:t>国会</a:t>
            </a:r>
            <a:r>
              <a:rPr lang="ja-JP" altLang="en-US" sz="1050" b="1" dirty="0">
                <a:solidFill>
                  <a:prstClr val="black"/>
                </a:solidFill>
                <a:latin typeface="Arial" charset="0"/>
              </a:rPr>
              <a:t>同意</a:t>
            </a:r>
          </a:p>
        </p:txBody>
      </p:sp>
      <p:sp>
        <p:nvSpPr>
          <p:cNvPr id="2114" name="AutoShape 21"/>
          <p:cNvSpPr>
            <a:spLocks noChangeArrowheads="1"/>
          </p:cNvSpPr>
          <p:nvPr/>
        </p:nvSpPr>
        <p:spPr bwMode="auto">
          <a:xfrm>
            <a:off x="776537" y="6369158"/>
            <a:ext cx="9129463" cy="338544"/>
          </a:xfrm>
          <a:prstGeom prst="homePlate">
            <a:avLst>
              <a:gd name="adj" fmla="val 49320"/>
            </a:avLst>
          </a:prstGeom>
          <a:gradFill rotWithShape="1">
            <a:gsLst>
              <a:gs pos="364">
                <a:schemeClr val="bg1"/>
              </a:gs>
              <a:gs pos="100000">
                <a:srgbClr val="FFCC99"/>
              </a:gs>
              <a:gs pos="100000">
                <a:schemeClr val="accent1">
                  <a:alpha val="62000"/>
                </a:schemeClr>
              </a:gs>
            </a:gsLst>
            <a:lin ang="0" scaled="1"/>
          </a:gradFill>
          <a:ln w="12700" algn="ctr">
            <a:solidFill>
              <a:schemeClr val="tx1"/>
            </a:solidFill>
            <a:miter lim="800000"/>
            <a:headEnd/>
            <a:tailEnd/>
          </a:ln>
        </p:spPr>
        <p:txBody>
          <a:bodyPr vert="eaVert" wrap="none" lIns="91429" tIns="45715" rIns="91429" bIns="45715" anchor="ctr"/>
          <a:lstStyle/>
          <a:p>
            <a:pPr defTabSz="913837" fontAlgn="base">
              <a:spcBef>
                <a:spcPct val="0"/>
              </a:spcBef>
              <a:spcAft>
                <a:spcPct val="0"/>
              </a:spcAft>
            </a:pPr>
            <a:endParaRPr lang="ja-JP" altLang="ja-JP" sz="2400" dirty="0">
              <a:solidFill>
                <a:prstClr val="black"/>
              </a:solidFill>
              <a:latin typeface="Arial" charset="0"/>
            </a:endParaRPr>
          </a:p>
        </p:txBody>
      </p:sp>
      <p:sp>
        <p:nvSpPr>
          <p:cNvPr id="2115" name="Text Box 107"/>
          <p:cNvSpPr txBox="1">
            <a:spLocks noChangeArrowheads="1"/>
          </p:cNvSpPr>
          <p:nvPr/>
        </p:nvSpPr>
        <p:spPr bwMode="auto">
          <a:xfrm>
            <a:off x="3686608" y="6357791"/>
            <a:ext cx="2388773"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400" b="1" dirty="0">
                <a:solidFill>
                  <a:prstClr val="black"/>
                </a:solidFill>
              </a:rPr>
              <a:t>番号</a:t>
            </a:r>
            <a:r>
              <a:rPr lang="ja-JP" altLang="en-US" sz="1400" b="1" dirty="0" smtClean="0">
                <a:solidFill>
                  <a:prstClr val="black"/>
                </a:solidFill>
              </a:rPr>
              <a:t>制度に関する周知・広報</a:t>
            </a:r>
            <a:endParaRPr lang="en-US" altLang="ja-JP" sz="1400" b="1" dirty="0">
              <a:solidFill>
                <a:prstClr val="black"/>
              </a:solidFill>
            </a:endParaRPr>
          </a:p>
        </p:txBody>
      </p:sp>
      <p:sp>
        <p:nvSpPr>
          <p:cNvPr id="6" name="Text Box 107"/>
          <p:cNvSpPr txBox="1">
            <a:spLocks noChangeArrowheads="1"/>
          </p:cNvSpPr>
          <p:nvPr/>
        </p:nvSpPr>
        <p:spPr bwMode="auto">
          <a:xfrm>
            <a:off x="5167754" y="5963049"/>
            <a:ext cx="3010985" cy="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100" b="1" dirty="0" smtClean="0">
                <a:latin typeface="ＭＳ Ｐゴシック"/>
                <a:ea typeface="ＭＳ Ｐゴシック"/>
              </a:rPr>
              <a:t>特定個人情報</a:t>
            </a:r>
            <a:r>
              <a:rPr lang="ja-JP" altLang="en-US" sz="1100" b="1" dirty="0">
                <a:latin typeface="ＭＳ Ｐゴシック"/>
                <a:ea typeface="ＭＳ Ｐゴシック"/>
              </a:rPr>
              <a:t>保護</a:t>
            </a:r>
            <a:r>
              <a:rPr lang="ja-JP" altLang="en-US" sz="1100" b="1" dirty="0" smtClean="0">
                <a:latin typeface="ＭＳ Ｐゴシック"/>
                <a:ea typeface="ＭＳ Ｐゴシック"/>
              </a:rPr>
              <a:t>評価書の受付・</a:t>
            </a:r>
            <a:r>
              <a:rPr lang="ja-JP" altLang="en-US" sz="1100" b="1" dirty="0">
                <a:latin typeface="ＭＳ Ｐゴシック"/>
                <a:ea typeface="ＭＳ Ｐゴシック"/>
              </a:rPr>
              <a:t>承認等</a:t>
            </a:r>
          </a:p>
        </p:txBody>
      </p:sp>
      <p:sp>
        <p:nvSpPr>
          <p:cNvPr id="2118" name="AutoShape 21"/>
          <p:cNvSpPr>
            <a:spLocks noChangeArrowheads="1"/>
          </p:cNvSpPr>
          <p:nvPr/>
        </p:nvSpPr>
        <p:spPr bwMode="auto">
          <a:xfrm>
            <a:off x="2648744" y="5039063"/>
            <a:ext cx="3744416" cy="280062"/>
          </a:xfrm>
          <a:prstGeom prst="homePlate">
            <a:avLst>
              <a:gd name="adj" fmla="val 56052"/>
            </a:avLst>
          </a:prstGeom>
          <a:gradFill rotWithShape="1">
            <a:gsLst>
              <a:gs pos="0">
                <a:srgbClr val="FFFFFF"/>
              </a:gs>
              <a:gs pos="100000">
                <a:srgbClr val="66FF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200" b="1" dirty="0">
                <a:solidFill>
                  <a:prstClr val="black"/>
                </a:solidFill>
                <a:latin typeface="Arial" charset="0"/>
              </a:rPr>
              <a:t>委員会</a:t>
            </a:r>
            <a:r>
              <a:rPr lang="ja-JP" altLang="en-US" sz="1200" b="1" dirty="0" smtClean="0">
                <a:solidFill>
                  <a:prstClr val="black"/>
                </a:solidFill>
                <a:latin typeface="Arial" charset="0"/>
              </a:rPr>
              <a:t>規則の制定</a:t>
            </a:r>
            <a:endParaRPr lang="ja-JP" altLang="en-US" sz="1200" b="1" dirty="0">
              <a:solidFill>
                <a:prstClr val="black"/>
              </a:solidFill>
              <a:latin typeface="Arial" charset="0"/>
            </a:endParaRPr>
          </a:p>
        </p:txBody>
      </p:sp>
      <p:sp>
        <p:nvSpPr>
          <p:cNvPr id="2119" name="AutoShape 21"/>
          <p:cNvSpPr>
            <a:spLocks noChangeArrowheads="1"/>
          </p:cNvSpPr>
          <p:nvPr/>
        </p:nvSpPr>
        <p:spPr bwMode="auto">
          <a:xfrm>
            <a:off x="6321152" y="1716565"/>
            <a:ext cx="3584848" cy="275873"/>
          </a:xfrm>
          <a:prstGeom prst="homePlate">
            <a:avLst>
              <a:gd name="adj" fmla="val 58479"/>
            </a:avLst>
          </a:prstGeom>
          <a:gradFill rotWithShape="1">
            <a:gsLst>
              <a:gs pos="0">
                <a:srgbClr val="FFFFFF"/>
              </a:gs>
              <a:gs pos="100000">
                <a:srgbClr val="FFFF99"/>
              </a:gs>
            </a:gsLst>
            <a:lin ang="0" scaled="1"/>
          </a:gradFill>
          <a:ln w="12700" algn="ctr">
            <a:solidFill>
              <a:schemeClr val="tx1"/>
            </a:solidFill>
            <a:miter lim="800000"/>
            <a:headEnd/>
            <a:tailEnd/>
          </a:ln>
        </p:spPr>
        <p:txBody>
          <a:bodyPr wrap="none" lIns="91429" tIns="45715" rIns="91429" bIns="45715" anchor="ctr"/>
          <a:lstStyle/>
          <a:p>
            <a:pPr defTabSz="913837" fontAlgn="base">
              <a:spcBef>
                <a:spcPct val="0"/>
              </a:spcBef>
              <a:spcAft>
                <a:spcPct val="0"/>
              </a:spcAft>
            </a:pPr>
            <a:r>
              <a:rPr lang="ja-JP" altLang="en-US" sz="1200" b="1" dirty="0" smtClean="0">
                <a:solidFill>
                  <a:prstClr val="black"/>
                </a:solidFill>
                <a:latin typeface="Arial" charset="0"/>
              </a:rPr>
              <a:t>個人番号</a:t>
            </a:r>
            <a:r>
              <a:rPr lang="ja-JP" altLang="en-US" sz="1200" b="1" dirty="0">
                <a:solidFill>
                  <a:prstClr val="black"/>
                </a:solidFill>
                <a:latin typeface="Arial" charset="0"/>
              </a:rPr>
              <a:t>カードの交付</a:t>
            </a:r>
            <a:endParaRPr lang="en-US" altLang="ja-JP" sz="1200" b="1" dirty="0">
              <a:solidFill>
                <a:prstClr val="black"/>
              </a:solidFill>
              <a:latin typeface="Arial" charset="0"/>
            </a:endParaRPr>
          </a:p>
        </p:txBody>
      </p:sp>
      <p:sp>
        <p:nvSpPr>
          <p:cNvPr id="51" name="Rectangle 26"/>
          <p:cNvSpPr>
            <a:spLocks noChangeArrowheads="1"/>
          </p:cNvSpPr>
          <p:nvPr/>
        </p:nvSpPr>
        <p:spPr bwMode="auto">
          <a:xfrm>
            <a:off x="1" y="4574272"/>
            <a:ext cx="776536" cy="1712633"/>
          </a:xfrm>
          <a:prstGeom prst="rect">
            <a:avLst/>
          </a:prstGeom>
          <a:solidFill>
            <a:srgbClr val="66FFCC">
              <a:alpha val="50000"/>
            </a:srgbClr>
          </a:solidFill>
          <a:ln>
            <a:noFill/>
          </a:ln>
          <a:extLst/>
        </p:spPr>
        <p:txBody>
          <a:bodyPr wrap="none" lIns="91429" tIns="45715" rIns="91429" bIns="45715" anchor="ctr"/>
          <a:lstStyle/>
          <a:p>
            <a:pPr algn="ctr" defTabSz="913837" fontAlgn="base">
              <a:spcBef>
                <a:spcPct val="0"/>
              </a:spcBef>
              <a:spcAft>
                <a:spcPct val="0"/>
              </a:spcAft>
            </a:pPr>
            <a:r>
              <a:rPr lang="ja-JP" altLang="en-US" sz="1200" b="1" u="sng" dirty="0" smtClean="0">
                <a:solidFill>
                  <a:prstClr val="black"/>
                </a:solidFill>
                <a:latin typeface="Arial" charset="0"/>
              </a:rPr>
              <a:t>個人情報</a:t>
            </a:r>
            <a:endParaRPr lang="en-US" altLang="ja-JP" sz="1200" b="1" u="sng" dirty="0" smtClean="0">
              <a:solidFill>
                <a:prstClr val="black"/>
              </a:solidFill>
              <a:latin typeface="Arial" charset="0"/>
            </a:endParaRPr>
          </a:p>
          <a:p>
            <a:pPr algn="ctr" defTabSz="913837" fontAlgn="base">
              <a:spcBef>
                <a:spcPct val="0"/>
              </a:spcBef>
              <a:spcAft>
                <a:spcPct val="0"/>
              </a:spcAft>
            </a:pPr>
            <a:r>
              <a:rPr lang="ja-JP" altLang="en-US" sz="1200" b="1" u="sng" dirty="0" smtClean="0">
                <a:solidFill>
                  <a:prstClr val="black"/>
                </a:solidFill>
                <a:latin typeface="Arial" charset="0"/>
              </a:rPr>
              <a:t>保護</a:t>
            </a:r>
            <a:endParaRPr lang="ja-JP" altLang="en-US" sz="1200" b="1" u="sng" dirty="0">
              <a:solidFill>
                <a:prstClr val="black"/>
              </a:solidFill>
              <a:latin typeface="Arial" charset="0"/>
            </a:endParaRPr>
          </a:p>
        </p:txBody>
      </p:sp>
      <p:sp>
        <p:nvSpPr>
          <p:cNvPr id="55" name="AutoShape 21"/>
          <p:cNvSpPr>
            <a:spLocks noChangeArrowheads="1"/>
          </p:cNvSpPr>
          <p:nvPr/>
        </p:nvSpPr>
        <p:spPr bwMode="auto">
          <a:xfrm>
            <a:off x="1424608" y="935944"/>
            <a:ext cx="4424450" cy="2981850"/>
          </a:xfrm>
          <a:prstGeom prst="homePlate">
            <a:avLst>
              <a:gd name="adj" fmla="val 13999"/>
            </a:avLst>
          </a:prstGeom>
          <a:gradFill rotWithShape="1">
            <a:gsLst>
              <a:gs pos="0">
                <a:srgbClr val="FFFFFF"/>
              </a:gs>
              <a:gs pos="100000">
                <a:srgbClr val="CC99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2400" b="1" dirty="0" smtClean="0">
                <a:solidFill>
                  <a:prstClr val="black"/>
                </a:solidFill>
                <a:latin typeface="Arial" charset="0"/>
              </a:rPr>
              <a:t>政省令等の整備</a:t>
            </a:r>
            <a:endParaRPr lang="en-US" altLang="ja-JP" sz="2400" b="1" dirty="0" smtClean="0">
              <a:solidFill>
                <a:prstClr val="black"/>
              </a:solidFill>
              <a:latin typeface="Arial" charset="0"/>
            </a:endParaRPr>
          </a:p>
          <a:p>
            <a:pPr algn="ctr" defTabSz="913837" fontAlgn="base">
              <a:spcBef>
                <a:spcPct val="0"/>
              </a:spcBef>
              <a:spcAft>
                <a:spcPct val="0"/>
              </a:spcAft>
            </a:pPr>
            <a:endParaRPr lang="en-US" altLang="ja-JP" sz="2000" b="1" dirty="0" smtClean="0">
              <a:solidFill>
                <a:prstClr val="black"/>
              </a:solidFill>
              <a:latin typeface="Arial" charset="0"/>
            </a:endParaRPr>
          </a:p>
          <a:p>
            <a:pPr algn="ctr" defTabSz="913837" fontAlgn="base">
              <a:spcBef>
                <a:spcPct val="0"/>
              </a:spcBef>
              <a:spcAft>
                <a:spcPct val="0"/>
              </a:spcAft>
            </a:pPr>
            <a:endParaRPr lang="ja-JP" altLang="en-US" sz="2000" b="1" dirty="0">
              <a:solidFill>
                <a:prstClr val="black"/>
              </a:solidFill>
              <a:latin typeface="Arial" charset="0"/>
            </a:endParaRPr>
          </a:p>
        </p:txBody>
      </p:sp>
      <p:sp>
        <p:nvSpPr>
          <p:cNvPr id="2087" name="AutoShape 21"/>
          <p:cNvSpPr>
            <a:spLocks noChangeArrowheads="1"/>
          </p:cNvSpPr>
          <p:nvPr/>
        </p:nvSpPr>
        <p:spPr bwMode="auto">
          <a:xfrm>
            <a:off x="1496616" y="2443339"/>
            <a:ext cx="1773410" cy="1399142"/>
          </a:xfrm>
          <a:prstGeom prst="homePlate">
            <a:avLst>
              <a:gd name="adj" fmla="val 13999"/>
            </a:avLst>
          </a:prstGeom>
          <a:gradFill flip="none" rotWithShape="1">
            <a:gsLst>
              <a:gs pos="0">
                <a:schemeClr val="bg1"/>
              </a:gs>
              <a:gs pos="100000">
                <a:srgbClr val="FFFF99"/>
              </a:gs>
            </a:gsLst>
            <a:lin ang="0" scaled="1"/>
            <a:tileRect/>
          </a:gradFill>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wrap="none" lIns="91429" tIns="45715" rIns="91429" bIns="45715" anchor="ctr"/>
          <a:lstStyle/>
          <a:p>
            <a:pPr defTabSz="913837" fontAlgn="base">
              <a:spcBef>
                <a:spcPct val="0"/>
              </a:spcBef>
              <a:spcAft>
                <a:spcPct val="0"/>
              </a:spcAft>
            </a:pPr>
            <a:r>
              <a:rPr lang="ja-JP" altLang="en-US" sz="1050" b="1" dirty="0" smtClean="0">
                <a:solidFill>
                  <a:prstClr val="black"/>
                </a:solidFill>
                <a:latin typeface="Arial" charset="0"/>
              </a:rPr>
              <a:t>別表第一、別表</a:t>
            </a:r>
            <a:r>
              <a:rPr lang="ja-JP" altLang="en-US" sz="1050" b="1" dirty="0">
                <a:solidFill>
                  <a:prstClr val="black"/>
                </a:solidFill>
                <a:latin typeface="Arial" charset="0"/>
              </a:rPr>
              <a:t>第二</a:t>
            </a:r>
            <a:r>
              <a:rPr lang="ja-JP" altLang="en-US" sz="1050" b="1" dirty="0" smtClean="0">
                <a:solidFill>
                  <a:prstClr val="black"/>
                </a:solidFill>
                <a:latin typeface="Arial" charset="0"/>
              </a:rPr>
              <a:t>の</a:t>
            </a:r>
            <a:endParaRPr lang="en-US" altLang="ja-JP" sz="1050" b="1" dirty="0" smtClean="0">
              <a:solidFill>
                <a:prstClr val="black"/>
              </a:solidFill>
              <a:latin typeface="Arial" charset="0"/>
            </a:endParaRPr>
          </a:p>
          <a:p>
            <a:pPr defTabSz="913837" fontAlgn="base">
              <a:spcBef>
                <a:spcPct val="0"/>
              </a:spcBef>
              <a:spcAft>
                <a:spcPct val="0"/>
              </a:spcAft>
            </a:pPr>
            <a:r>
              <a:rPr lang="ja-JP" altLang="en-US" sz="1050" b="1" dirty="0" smtClean="0">
                <a:solidFill>
                  <a:prstClr val="black"/>
                </a:solidFill>
                <a:latin typeface="Arial" charset="0"/>
              </a:rPr>
              <a:t>事務、情報を定める</a:t>
            </a:r>
            <a:endParaRPr lang="en-US" altLang="ja-JP" sz="1050" b="1" dirty="0" smtClean="0">
              <a:solidFill>
                <a:prstClr val="black"/>
              </a:solidFill>
              <a:latin typeface="Arial" charset="0"/>
            </a:endParaRPr>
          </a:p>
          <a:p>
            <a:pPr defTabSz="913837" fontAlgn="base">
              <a:spcBef>
                <a:spcPct val="0"/>
              </a:spcBef>
              <a:spcAft>
                <a:spcPct val="0"/>
              </a:spcAft>
            </a:pPr>
            <a:r>
              <a:rPr lang="ja-JP" altLang="en-US" sz="1050" b="1" dirty="0" smtClean="0">
                <a:solidFill>
                  <a:prstClr val="black"/>
                </a:solidFill>
                <a:latin typeface="Arial" charset="0"/>
              </a:rPr>
              <a:t>主務省令の制定</a:t>
            </a:r>
            <a:endParaRPr lang="ja-JP" altLang="en-US" sz="1050" b="1" dirty="0">
              <a:solidFill>
                <a:prstClr val="black"/>
              </a:solidFill>
              <a:latin typeface="Arial" charset="0"/>
            </a:endParaRPr>
          </a:p>
        </p:txBody>
      </p:sp>
      <p:sp>
        <p:nvSpPr>
          <p:cNvPr id="3" name="角丸四角形 2"/>
          <p:cNvSpPr/>
          <p:nvPr/>
        </p:nvSpPr>
        <p:spPr>
          <a:xfrm>
            <a:off x="1136578" y="933774"/>
            <a:ext cx="360040" cy="2981850"/>
          </a:xfrm>
          <a:prstGeom prst="roundRect">
            <a:avLst/>
          </a:prstGeom>
          <a:solidFill>
            <a:srgbClr val="000066"/>
          </a:solidFill>
          <a:ln w="19050">
            <a:solidFill>
              <a:schemeClr val="tx1"/>
            </a:solidFill>
          </a:ln>
        </p:spPr>
        <p:style>
          <a:lnRef idx="2">
            <a:schemeClr val="accent2"/>
          </a:lnRef>
          <a:fillRef idx="1">
            <a:schemeClr val="lt1"/>
          </a:fillRef>
          <a:effectRef idx="0">
            <a:schemeClr val="accent2"/>
          </a:effectRef>
          <a:fontRef idx="minor">
            <a:schemeClr val="dk1"/>
          </a:fontRef>
        </p:style>
        <p:txBody>
          <a:bodyPr vert="eaVert" rtlCol="0" anchor="ctr"/>
          <a:lstStyle/>
          <a:p>
            <a:pPr algn="dist"/>
            <a:r>
              <a:rPr kumimoji="1" lang="ja-JP" altLang="en-US" sz="1100" b="1" dirty="0" smtClean="0">
                <a:solidFill>
                  <a:schemeClr val="bg1"/>
                </a:solidFill>
              </a:rPr>
              <a:t>平成二十五年五月三十一日</a:t>
            </a:r>
            <a:endParaRPr kumimoji="1" lang="en-US" altLang="ja-JP" sz="1100" b="1" dirty="0" smtClean="0">
              <a:solidFill>
                <a:schemeClr val="bg1"/>
              </a:solidFill>
            </a:endParaRPr>
          </a:p>
          <a:p>
            <a:pPr algn="dist"/>
            <a:r>
              <a:rPr lang="ja-JP" altLang="en-US" sz="1100" b="1" dirty="0" smtClean="0">
                <a:solidFill>
                  <a:schemeClr val="bg1"/>
                </a:solidFill>
              </a:rPr>
              <a:t>番号関連四法公布</a:t>
            </a:r>
            <a:endParaRPr kumimoji="1" lang="ja-JP" altLang="en-US" sz="1100" b="1" dirty="0">
              <a:solidFill>
                <a:schemeClr val="bg1"/>
              </a:solidFill>
            </a:endParaRPr>
          </a:p>
        </p:txBody>
      </p:sp>
      <p:sp>
        <p:nvSpPr>
          <p:cNvPr id="49" name="AutoShape 21"/>
          <p:cNvSpPr>
            <a:spLocks noChangeArrowheads="1"/>
          </p:cNvSpPr>
          <p:nvPr/>
        </p:nvSpPr>
        <p:spPr bwMode="auto">
          <a:xfrm>
            <a:off x="5554414" y="4630952"/>
            <a:ext cx="766738" cy="352529"/>
          </a:xfrm>
          <a:prstGeom prst="homePlate">
            <a:avLst>
              <a:gd name="adj" fmla="val 16905"/>
            </a:avLst>
          </a:prstGeom>
          <a:gradFill rotWithShape="1">
            <a:gsLst>
              <a:gs pos="0">
                <a:srgbClr val="FFFFFF"/>
              </a:gs>
              <a:gs pos="100000">
                <a:srgbClr val="66FF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050" b="1" dirty="0" smtClean="0">
                <a:solidFill>
                  <a:prstClr val="black"/>
                </a:solidFill>
                <a:latin typeface="Arial" charset="0"/>
              </a:rPr>
              <a:t>委員</a:t>
            </a:r>
            <a:endParaRPr lang="en-US" altLang="ja-JP" sz="1050" b="1" dirty="0" smtClean="0">
              <a:solidFill>
                <a:prstClr val="black"/>
              </a:solidFill>
              <a:latin typeface="Arial" charset="0"/>
            </a:endParaRPr>
          </a:p>
          <a:p>
            <a:pPr algn="ctr" defTabSz="913837" fontAlgn="base">
              <a:spcBef>
                <a:spcPct val="0"/>
              </a:spcBef>
              <a:spcAft>
                <a:spcPct val="0"/>
              </a:spcAft>
            </a:pPr>
            <a:r>
              <a:rPr lang="ja-JP" altLang="en-US" sz="1050" b="1" dirty="0" smtClean="0">
                <a:solidFill>
                  <a:prstClr val="black"/>
                </a:solidFill>
                <a:latin typeface="Arial" charset="0"/>
              </a:rPr>
              <a:t>国会</a:t>
            </a:r>
            <a:r>
              <a:rPr lang="ja-JP" altLang="en-US" sz="1050" b="1" dirty="0">
                <a:solidFill>
                  <a:prstClr val="black"/>
                </a:solidFill>
                <a:latin typeface="Arial" charset="0"/>
              </a:rPr>
              <a:t>同意</a:t>
            </a:r>
          </a:p>
        </p:txBody>
      </p:sp>
      <p:sp>
        <p:nvSpPr>
          <p:cNvPr id="50" name="AutoShape 21"/>
          <p:cNvSpPr>
            <a:spLocks noChangeArrowheads="1"/>
          </p:cNvSpPr>
          <p:nvPr/>
        </p:nvSpPr>
        <p:spPr bwMode="auto">
          <a:xfrm>
            <a:off x="5745088" y="5711314"/>
            <a:ext cx="4160913" cy="186112"/>
          </a:xfrm>
          <a:prstGeom prst="homePlate">
            <a:avLst>
              <a:gd name="adj" fmla="val 84373"/>
            </a:avLst>
          </a:prstGeom>
          <a:gradFill rotWithShape="1">
            <a:gsLst>
              <a:gs pos="0">
                <a:schemeClr val="bg1"/>
              </a:gs>
              <a:gs pos="100000">
                <a:srgbClr val="66FFFF"/>
              </a:gs>
            </a:gsLst>
            <a:lin ang="0" scaled="1"/>
          </a:gradFill>
          <a:ln w="12700" algn="ctr">
            <a:solidFill>
              <a:schemeClr val="tx1"/>
            </a:solidFill>
            <a:miter lim="800000"/>
            <a:headEnd/>
            <a:tailEnd/>
          </a:ln>
        </p:spPr>
        <p:txBody>
          <a:bodyPr vert="horz" wrap="none" lIns="91429" tIns="45715" rIns="91429" bIns="45715" anchor="ctr"/>
          <a:lstStyle/>
          <a:p>
            <a:pPr algn="ctr" defTabSz="913837" fontAlgn="base">
              <a:spcBef>
                <a:spcPct val="0"/>
              </a:spcBef>
              <a:spcAft>
                <a:spcPct val="0"/>
              </a:spcAft>
            </a:pPr>
            <a:r>
              <a:rPr lang="ja-JP" altLang="en-US" sz="1050" b="1" dirty="0" smtClean="0">
                <a:solidFill>
                  <a:prstClr val="black"/>
                </a:solidFill>
                <a:latin typeface="Arial" charset="0"/>
              </a:rPr>
              <a:t>特定個人情報の取扱いに関する監視・監督</a:t>
            </a:r>
            <a:endParaRPr lang="ja-JP" altLang="ja-JP" sz="1050" b="1" dirty="0">
              <a:solidFill>
                <a:prstClr val="black"/>
              </a:solidFill>
              <a:latin typeface="Arial" charset="0"/>
            </a:endParaRPr>
          </a:p>
        </p:txBody>
      </p:sp>
      <p:sp>
        <p:nvSpPr>
          <p:cNvPr id="53" name="AutoShape 21"/>
          <p:cNvSpPr>
            <a:spLocks noChangeArrowheads="1"/>
          </p:cNvSpPr>
          <p:nvPr/>
        </p:nvSpPr>
        <p:spPr bwMode="auto">
          <a:xfrm>
            <a:off x="6075381" y="5419555"/>
            <a:ext cx="3830622" cy="194082"/>
          </a:xfrm>
          <a:prstGeom prst="homePlate">
            <a:avLst>
              <a:gd name="adj" fmla="val 84373"/>
            </a:avLst>
          </a:prstGeom>
          <a:gradFill rotWithShape="1">
            <a:gsLst>
              <a:gs pos="0">
                <a:schemeClr val="bg1"/>
              </a:gs>
              <a:gs pos="100000">
                <a:srgbClr val="66FFFF"/>
              </a:gs>
            </a:gsLst>
            <a:lin ang="0" scaled="1"/>
          </a:gradFill>
          <a:ln w="12700" algn="ctr">
            <a:solidFill>
              <a:schemeClr val="tx1"/>
            </a:solidFill>
            <a:miter lim="800000"/>
            <a:headEnd/>
            <a:tailEnd/>
          </a:ln>
        </p:spPr>
        <p:txBody>
          <a:bodyPr vert="horz" wrap="none" lIns="91429" tIns="45715" rIns="91429" bIns="45715" anchor="ctr"/>
          <a:lstStyle/>
          <a:p>
            <a:pPr algn="ctr" defTabSz="913837" fontAlgn="base">
              <a:spcBef>
                <a:spcPct val="0"/>
              </a:spcBef>
              <a:spcAft>
                <a:spcPct val="0"/>
              </a:spcAft>
            </a:pPr>
            <a:r>
              <a:rPr lang="ja-JP" altLang="en-US" sz="1050" b="1" dirty="0" smtClean="0">
                <a:solidFill>
                  <a:prstClr val="black"/>
                </a:solidFill>
                <a:latin typeface="Arial" charset="0"/>
              </a:rPr>
              <a:t>情報提供ネットワークシステム等の監査</a:t>
            </a:r>
            <a:endParaRPr lang="ja-JP" altLang="ja-JP" sz="1050" b="1" dirty="0">
              <a:solidFill>
                <a:prstClr val="black"/>
              </a:solidFill>
              <a:latin typeface="Arial" charset="0"/>
            </a:endParaRPr>
          </a:p>
        </p:txBody>
      </p:sp>
      <p:sp>
        <p:nvSpPr>
          <p:cNvPr id="56" name="AutoShape 21"/>
          <p:cNvSpPr>
            <a:spLocks noChangeArrowheads="1"/>
          </p:cNvSpPr>
          <p:nvPr/>
        </p:nvSpPr>
        <p:spPr bwMode="auto">
          <a:xfrm>
            <a:off x="5862186" y="935944"/>
            <a:ext cx="458968" cy="737640"/>
          </a:xfrm>
          <a:prstGeom prst="homePlate">
            <a:avLst>
              <a:gd name="adj" fmla="val 20131"/>
            </a:avLst>
          </a:prstGeom>
          <a:gradFill rotWithShape="1">
            <a:gsLst>
              <a:gs pos="0">
                <a:srgbClr val="FFFFFF"/>
              </a:gs>
              <a:gs pos="100000">
                <a:srgbClr val="FF99CC"/>
              </a:gs>
            </a:gsLst>
            <a:lin ang="0" scaled="1"/>
          </a:gradFill>
          <a:ln w="12700" algn="ctr">
            <a:solidFill>
              <a:schemeClr val="tx1"/>
            </a:solidFill>
            <a:miter lim="800000"/>
            <a:headEnd/>
            <a:tailEnd/>
          </a:ln>
        </p:spPr>
        <p:txBody>
          <a:bodyPr wrap="none" lIns="91429" tIns="45715" rIns="91429" bIns="45715" anchor="ctr"/>
          <a:lstStyle/>
          <a:p>
            <a:pPr algn="r" defTabSz="913837" fontAlgn="base">
              <a:spcBef>
                <a:spcPct val="0"/>
              </a:spcBef>
              <a:spcAft>
                <a:spcPct val="0"/>
              </a:spcAft>
            </a:pPr>
            <a:endParaRPr lang="en-US" altLang="ja-JP" sz="1200" b="1" dirty="0">
              <a:solidFill>
                <a:prstClr val="black"/>
              </a:solidFill>
              <a:latin typeface="Arial" charset="0"/>
            </a:endParaRPr>
          </a:p>
        </p:txBody>
      </p:sp>
      <p:sp>
        <p:nvSpPr>
          <p:cNvPr id="59" name="Text Box 107"/>
          <p:cNvSpPr txBox="1">
            <a:spLocks noChangeArrowheads="1"/>
          </p:cNvSpPr>
          <p:nvPr/>
        </p:nvSpPr>
        <p:spPr bwMode="auto">
          <a:xfrm>
            <a:off x="5817096" y="935946"/>
            <a:ext cx="492420" cy="78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fontAlgn="base" hangingPunct="1">
              <a:spcBef>
                <a:spcPct val="0"/>
              </a:spcBef>
              <a:spcAft>
                <a:spcPct val="0"/>
              </a:spcAft>
            </a:pPr>
            <a:r>
              <a:rPr lang="ja-JP" altLang="en-US" sz="1000" b="1" dirty="0">
                <a:solidFill>
                  <a:prstClr val="black"/>
                </a:solidFill>
              </a:rPr>
              <a:t>法人番号</a:t>
            </a:r>
            <a:r>
              <a:rPr lang="ja-JP" altLang="en-US" sz="1000" b="1" dirty="0" smtClean="0">
                <a:solidFill>
                  <a:prstClr val="black"/>
                </a:solidFill>
              </a:rPr>
              <a:t>の</a:t>
            </a:r>
            <a:endParaRPr lang="en-US" altLang="ja-JP" sz="1000" b="1" dirty="0" smtClean="0">
              <a:solidFill>
                <a:prstClr val="black"/>
              </a:solidFill>
            </a:endParaRPr>
          </a:p>
          <a:p>
            <a:pPr eaLnBrk="1" fontAlgn="base" hangingPunct="1">
              <a:spcBef>
                <a:spcPct val="0"/>
              </a:spcBef>
              <a:spcAft>
                <a:spcPct val="0"/>
              </a:spcAft>
            </a:pPr>
            <a:r>
              <a:rPr lang="ja-JP" altLang="en-US" sz="1000" b="1" dirty="0" smtClean="0">
                <a:solidFill>
                  <a:prstClr val="black"/>
                </a:solidFill>
              </a:rPr>
              <a:t>　通知・公表</a:t>
            </a:r>
            <a:endParaRPr lang="en-US" altLang="ja-JP" sz="1000" b="1" dirty="0" smtClean="0">
              <a:solidFill>
                <a:prstClr val="black"/>
              </a:solidFill>
            </a:endParaRPr>
          </a:p>
        </p:txBody>
      </p:sp>
      <p:sp>
        <p:nvSpPr>
          <p:cNvPr id="60" name="AutoShape 21"/>
          <p:cNvSpPr>
            <a:spLocks noChangeArrowheads="1"/>
          </p:cNvSpPr>
          <p:nvPr/>
        </p:nvSpPr>
        <p:spPr bwMode="auto">
          <a:xfrm>
            <a:off x="6321152" y="935944"/>
            <a:ext cx="3584848" cy="737640"/>
          </a:xfrm>
          <a:prstGeom prst="homePlate">
            <a:avLst>
              <a:gd name="adj" fmla="val 21345"/>
            </a:avLst>
          </a:prstGeom>
          <a:gradFill rotWithShape="1">
            <a:gsLst>
              <a:gs pos="0">
                <a:srgbClr val="FFFFFF"/>
              </a:gs>
              <a:gs pos="100000">
                <a:srgbClr val="FF99CC"/>
              </a:gs>
            </a:gsLst>
            <a:lin ang="0" scaled="1"/>
          </a:gradFill>
          <a:ln w="12700" algn="ctr">
            <a:solidFill>
              <a:schemeClr val="tx1"/>
            </a:solidFill>
            <a:miter lim="800000"/>
            <a:headEnd/>
            <a:tailEnd/>
          </a:ln>
        </p:spPr>
        <p:txBody>
          <a:bodyPr wrap="none" lIns="91429" tIns="45715" rIns="91429" bIns="45715" anchor="ctr"/>
          <a:lstStyle/>
          <a:p>
            <a:pPr defTabSz="913837" fontAlgn="base">
              <a:spcBef>
                <a:spcPct val="0"/>
              </a:spcBef>
              <a:spcAft>
                <a:spcPct val="0"/>
              </a:spcAft>
            </a:pPr>
            <a:r>
              <a:rPr lang="ja-JP" altLang="en-US" sz="1200" b="1" dirty="0" smtClean="0">
                <a:solidFill>
                  <a:prstClr val="black"/>
                </a:solidFill>
                <a:latin typeface="Arial" charset="0"/>
              </a:rPr>
              <a:t>申告書・法定調書等への法人番号の記載</a:t>
            </a:r>
            <a:endParaRPr lang="en-US" altLang="ja-JP" sz="1200" b="1" dirty="0">
              <a:solidFill>
                <a:prstClr val="black"/>
              </a:solidFill>
              <a:latin typeface="Arial" charset="0"/>
            </a:endParaRPr>
          </a:p>
        </p:txBody>
      </p:sp>
      <p:sp>
        <p:nvSpPr>
          <p:cNvPr id="64" name="テキスト ボックス 6"/>
          <p:cNvSpPr txBox="1">
            <a:spLocks noChangeArrowheads="1"/>
          </p:cNvSpPr>
          <p:nvPr/>
        </p:nvSpPr>
        <p:spPr bwMode="auto">
          <a:xfrm>
            <a:off x="5457056" y="620692"/>
            <a:ext cx="622005" cy="2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en-US" altLang="ja-JP" sz="1000" dirty="0" smtClean="0">
                <a:solidFill>
                  <a:prstClr val="black"/>
                </a:solidFill>
                <a:latin typeface="ＭＳ Ｐゴシック"/>
                <a:ea typeface="ＭＳ Ｐゴシック"/>
              </a:rPr>
              <a:t>(10</a:t>
            </a:r>
            <a:r>
              <a:rPr lang="ja-JP" altLang="en-US" sz="1000" dirty="0" smtClean="0">
                <a:solidFill>
                  <a:prstClr val="black"/>
                </a:solidFill>
                <a:latin typeface="ＭＳ Ｐゴシック"/>
                <a:ea typeface="ＭＳ Ｐゴシック"/>
              </a:rPr>
              <a:t>月</a:t>
            </a:r>
            <a:r>
              <a:rPr lang="en-US" altLang="ja-JP" sz="1000" dirty="0" smtClean="0">
                <a:solidFill>
                  <a:prstClr val="black"/>
                </a:solidFill>
                <a:latin typeface="ＭＳ Ｐゴシック"/>
                <a:ea typeface="ＭＳ Ｐゴシック"/>
              </a:rPr>
              <a:t>)</a:t>
            </a:r>
            <a:endParaRPr lang="ja-JP" altLang="en-US" sz="1200" dirty="0">
              <a:solidFill>
                <a:prstClr val="black"/>
              </a:solidFill>
              <a:latin typeface="ＭＳ Ｐゴシック"/>
              <a:ea typeface="ＭＳ Ｐゴシック"/>
            </a:endParaRPr>
          </a:p>
        </p:txBody>
      </p:sp>
      <p:sp>
        <p:nvSpPr>
          <p:cNvPr id="2096" name="AutoShape 112"/>
          <p:cNvSpPr>
            <a:spLocks noChangeArrowheads="1"/>
          </p:cNvSpPr>
          <p:nvPr/>
        </p:nvSpPr>
        <p:spPr bwMode="auto">
          <a:xfrm>
            <a:off x="2163117" y="4627358"/>
            <a:ext cx="485629" cy="1609956"/>
          </a:xfrm>
          <a:prstGeom prst="roundRect">
            <a:avLst>
              <a:gd name="adj" fmla="val 16667"/>
            </a:avLst>
          </a:prstGeom>
          <a:solidFill>
            <a:srgbClr val="0099FF"/>
          </a:solidFill>
          <a:ln w="19050">
            <a:solidFill>
              <a:schemeClr val="tx1"/>
            </a:solidFill>
            <a:round/>
            <a:headEnd/>
            <a:tailEnd/>
          </a:ln>
        </p:spPr>
        <p:txBody>
          <a:bodyPr vert="eaVert" lIns="91429" tIns="45715" rIns="91429" bIns="45715" anchor="ctr"/>
          <a:lstStyle/>
          <a:p>
            <a:pPr algn="dist" defTabSz="913837" fontAlgn="base">
              <a:spcBef>
                <a:spcPct val="0"/>
              </a:spcBef>
              <a:spcAft>
                <a:spcPct val="0"/>
              </a:spcAft>
            </a:pPr>
            <a:r>
              <a:rPr lang="ja-JP" altLang="en-US" sz="1000" b="1" dirty="0" smtClean="0">
                <a:solidFill>
                  <a:prstClr val="white"/>
                </a:solidFill>
                <a:latin typeface="Arial" charset="0"/>
              </a:rPr>
              <a:t>特定個人情報保護</a:t>
            </a:r>
            <a:endParaRPr lang="en-US" altLang="ja-JP" sz="1000" b="1" dirty="0" smtClean="0">
              <a:solidFill>
                <a:prstClr val="white"/>
              </a:solidFill>
              <a:latin typeface="Arial" charset="0"/>
            </a:endParaRPr>
          </a:p>
          <a:p>
            <a:pPr algn="dist" defTabSz="913837" fontAlgn="base">
              <a:spcBef>
                <a:spcPct val="0"/>
              </a:spcBef>
              <a:spcAft>
                <a:spcPct val="0"/>
              </a:spcAft>
            </a:pPr>
            <a:r>
              <a:rPr lang="ja-JP" altLang="en-US" sz="1000" b="1" dirty="0" smtClean="0">
                <a:solidFill>
                  <a:prstClr val="white"/>
                </a:solidFill>
                <a:latin typeface="Arial" charset="0"/>
              </a:rPr>
              <a:t>委員会設置</a:t>
            </a:r>
            <a:endParaRPr lang="en-US" altLang="ja-JP" sz="1000" b="1" dirty="0" smtClean="0">
              <a:solidFill>
                <a:prstClr val="white"/>
              </a:solidFill>
              <a:latin typeface="Arial" charset="0"/>
            </a:endParaRPr>
          </a:p>
          <a:p>
            <a:pPr algn="dist" defTabSz="913837" fontAlgn="base">
              <a:spcBef>
                <a:spcPct val="0"/>
              </a:spcBef>
              <a:spcAft>
                <a:spcPct val="0"/>
              </a:spcAft>
            </a:pPr>
            <a:r>
              <a:rPr lang="ja-JP" altLang="en-US" sz="1000" b="1" dirty="0" smtClean="0">
                <a:solidFill>
                  <a:prstClr val="white"/>
                </a:solidFill>
                <a:latin typeface="Arial" charset="0"/>
              </a:rPr>
              <a:t>（平成二十六年一月一日）</a:t>
            </a:r>
            <a:endParaRPr lang="ja-JP" altLang="en-US" sz="1000" b="1" dirty="0">
              <a:solidFill>
                <a:prstClr val="white"/>
              </a:solidFill>
              <a:latin typeface="Arial" charset="0"/>
            </a:endParaRPr>
          </a:p>
        </p:txBody>
      </p:sp>
      <p:sp>
        <p:nvSpPr>
          <p:cNvPr id="65" name="AutoShape 21"/>
          <p:cNvSpPr>
            <a:spLocks noChangeArrowheads="1"/>
          </p:cNvSpPr>
          <p:nvPr/>
        </p:nvSpPr>
        <p:spPr bwMode="auto">
          <a:xfrm>
            <a:off x="776537" y="4303377"/>
            <a:ext cx="1296144" cy="244633"/>
          </a:xfrm>
          <a:prstGeom prst="homePlate">
            <a:avLst>
              <a:gd name="adj" fmla="val 75428"/>
            </a:avLst>
          </a:prstGeom>
          <a:gradFill rotWithShape="1">
            <a:gsLst>
              <a:gs pos="100000">
                <a:srgbClr val="99FF99"/>
              </a:gs>
              <a:gs pos="0">
                <a:schemeClr val="bg1"/>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1100" b="1" dirty="0" smtClean="0">
                <a:solidFill>
                  <a:prstClr val="black"/>
                </a:solidFill>
                <a:latin typeface="Arial" charset="0"/>
              </a:rPr>
              <a:t>調査研究</a:t>
            </a:r>
            <a:endParaRPr lang="ja-JP" altLang="ja-JP" sz="1100" b="1" dirty="0">
              <a:solidFill>
                <a:prstClr val="black"/>
              </a:solidFill>
              <a:latin typeface="Arial" charset="0"/>
            </a:endParaRPr>
          </a:p>
        </p:txBody>
      </p:sp>
      <p:sp>
        <p:nvSpPr>
          <p:cNvPr id="66" name="Text Box 107"/>
          <p:cNvSpPr txBox="1">
            <a:spLocks noChangeArrowheads="1"/>
          </p:cNvSpPr>
          <p:nvPr/>
        </p:nvSpPr>
        <p:spPr bwMode="auto">
          <a:xfrm>
            <a:off x="5849059" y="2108689"/>
            <a:ext cx="400087" cy="139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29" tIns="45715" rIns="91429" bIns="45715" anchor="ctr">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spcBef>
                <a:spcPct val="0"/>
              </a:spcBef>
              <a:spcAft>
                <a:spcPct val="0"/>
              </a:spcAft>
            </a:pPr>
            <a:r>
              <a:rPr lang="ja-JP" altLang="en-US" sz="1400" b="1" dirty="0" smtClean="0">
                <a:solidFill>
                  <a:prstClr val="black"/>
                </a:solidFill>
              </a:rPr>
              <a:t>個人番号の通知</a:t>
            </a:r>
            <a:endParaRPr lang="en-US" altLang="ja-JP" sz="1400" b="1" dirty="0" smtClean="0">
              <a:solidFill>
                <a:prstClr val="black"/>
              </a:solidFill>
            </a:endParaRPr>
          </a:p>
        </p:txBody>
      </p:sp>
      <p:sp>
        <p:nvSpPr>
          <p:cNvPr id="2053" name="Line 18"/>
          <p:cNvSpPr>
            <a:spLocks noChangeShapeType="1"/>
          </p:cNvSpPr>
          <p:nvPr/>
        </p:nvSpPr>
        <p:spPr bwMode="auto">
          <a:xfrm flipH="1">
            <a:off x="6321153" y="888290"/>
            <a:ext cx="0" cy="59083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pPr defTabSz="914400" fontAlgn="base">
              <a:spcBef>
                <a:spcPct val="0"/>
              </a:spcBef>
              <a:spcAft>
                <a:spcPct val="0"/>
              </a:spcAft>
            </a:pPr>
            <a:endParaRPr lang="ja-JP" altLang="en-US">
              <a:solidFill>
                <a:prstClr val="black"/>
              </a:solidFill>
              <a:latin typeface="Arial" charset="0"/>
            </a:endParaRPr>
          </a:p>
        </p:txBody>
      </p:sp>
      <p:sp>
        <p:nvSpPr>
          <p:cNvPr id="2054" name="Line 17"/>
          <p:cNvSpPr>
            <a:spLocks noChangeShapeType="1"/>
          </p:cNvSpPr>
          <p:nvPr/>
        </p:nvSpPr>
        <p:spPr bwMode="auto">
          <a:xfrm>
            <a:off x="4232920" y="783334"/>
            <a:ext cx="8600" cy="59083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pPr defTabSz="914400" fontAlgn="base">
              <a:spcBef>
                <a:spcPct val="0"/>
              </a:spcBef>
              <a:spcAft>
                <a:spcPct val="0"/>
              </a:spcAft>
            </a:pPr>
            <a:endParaRPr lang="ja-JP" altLang="en-US">
              <a:solidFill>
                <a:prstClr val="black"/>
              </a:solidFill>
              <a:latin typeface="Arial" charset="0"/>
            </a:endParaRPr>
          </a:p>
        </p:txBody>
      </p:sp>
      <p:sp>
        <p:nvSpPr>
          <p:cNvPr id="2073" name="Line 15"/>
          <p:cNvSpPr>
            <a:spLocks noChangeShapeType="1"/>
          </p:cNvSpPr>
          <p:nvPr/>
        </p:nvSpPr>
        <p:spPr bwMode="auto">
          <a:xfrm>
            <a:off x="2144690" y="889192"/>
            <a:ext cx="18426" cy="590838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pPr defTabSz="914400" fontAlgn="base">
              <a:spcBef>
                <a:spcPct val="0"/>
              </a:spcBef>
              <a:spcAft>
                <a:spcPct val="0"/>
              </a:spcAft>
            </a:pPr>
            <a:endParaRPr lang="ja-JP" altLang="en-US">
              <a:solidFill>
                <a:prstClr val="black"/>
              </a:solidFill>
              <a:latin typeface="Arial" charset="0"/>
            </a:endParaRPr>
          </a:p>
        </p:txBody>
      </p:sp>
      <p:sp>
        <p:nvSpPr>
          <p:cNvPr id="2055" name="Line 14"/>
          <p:cNvSpPr>
            <a:spLocks noChangeShapeType="1"/>
          </p:cNvSpPr>
          <p:nvPr/>
        </p:nvSpPr>
        <p:spPr bwMode="auto">
          <a:xfrm>
            <a:off x="776536" y="888290"/>
            <a:ext cx="0" cy="590928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pPr defTabSz="914400" fontAlgn="base">
              <a:spcBef>
                <a:spcPct val="0"/>
              </a:spcBef>
              <a:spcAft>
                <a:spcPct val="0"/>
              </a:spcAft>
            </a:pPr>
            <a:endParaRPr lang="ja-JP" altLang="en-US">
              <a:solidFill>
                <a:prstClr val="black"/>
              </a:solidFill>
              <a:latin typeface="Arial" charset="0"/>
            </a:endParaRPr>
          </a:p>
        </p:txBody>
      </p:sp>
      <p:sp>
        <p:nvSpPr>
          <p:cNvPr id="2056" name="Line 18"/>
          <p:cNvSpPr>
            <a:spLocks noChangeShapeType="1"/>
          </p:cNvSpPr>
          <p:nvPr/>
        </p:nvSpPr>
        <p:spPr bwMode="auto">
          <a:xfrm flipH="1">
            <a:off x="8399559" y="888294"/>
            <a:ext cx="9827" cy="5908381"/>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pPr defTabSz="914400" fontAlgn="base">
              <a:spcBef>
                <a:spcPct val="0"/>
              </a:spcBef>
              <a:spcAft>
                <a:spcPct val="0"/>
              </a:spcAft>
            </a:pPr>
            <a:endParaRPr lang="ja-JP" altLang="en-US">
              <a:solidFill>
                <a:prstClr val="black"/>
              </a:solidFill>
              <a:latin typeface="Arial" charset="0"/>
            </a:endParaRPr>
          </a:p>
        </p:txBody>
      </p:sp>
      <p:sp>
        <p:nvSpPr>
          <p:cNvPr id="58" name="角丸四角形 57"/>
          <p:cNvSpPr/>
          <p:nvPr/>
        </p:nvSpPr>
        <p:spPr>
          <a:xfrm>
            <a:off x="776536" y="935944"/>
            <a:ext cx="360040" cy="2981850"/>
          </a:xfrm>
          <a:prstGeom prst="roundRect">
            <a:avLst/>
          </a:prstGeom>
          <a:solidFill>
            <a:srgbClr val="FF0000"/>
          </a:solidFill>
          <a:ln w="19050">
            <a:solidFill>
              <a:schemeClr val="tx1"/>
            </a:solidFill>
          </a:ln>
        </p:spPr>
        <p:style>
          <a:lnRef idx="2">
            <a:schemeClr val="accent2"/>
          </a:lnRef>
          <a:fillRef idx="1">
            <a:schemeClr val="lt1"/>
          </a:fillRef>
          <a:effectRef idx="0">
            <a:schemeClr val="accent2"/>
          </a:effectRef>
          <a:fontRef idx="minor">
            <a:schemeClr val="dk1"/>
          </a:fontRef>
        </p:style>
        <p:txBody>
          <a:bodyPr vert="eaVert" rtlCol="0" anchor="ctr"/>
          <a:lstStyle/>
          <a:p>
            <a:pPr algn="dist"/>
            <a:r>
              <a:rPr kumimoji="1" lang="ja-JP" altLang="en-US" sz="1100" b="1" dirty="0" smtClean="0">
                <a:solidFill>
                  <a:schemeClr val="bg1"/>
                </a:solidFill>
              </a:rPr>
              <a:t>平成二十五年五月二十四日</a:t>
            </a:r>
            <a:endParaRPr kumimoji="1" lang="en-US" altLang="ja-JP" sz="1100" b="1" dirty="0" smtClean="0">
              <a:solidFill>
                <a:schemeClr val="bg1"/>
              </a:solidFill>
            </a:endParaRPr>
          </a:p>
          <a:p>
            <a:pPr algn="dist"/>
            <a:r>
              <a:rPr lang="ja-JP" altLang="en-US" sz="1100" b="1" dirty="0" smtClean="0">
                <a:solidFill>
                  <a:schemeClr val="bg1"/>
                </a:solidFill>
              </a:rPr>
              <a:t>番号関連四法成立</a:t>
            </a:r>
            <a:endParaRPr kumimoji="1" lang="ja-JP" altLang="en-US" sz="1100" b="1" dirty="0">
              <a:solidFill>
                <a:schemeClr val="bg1"/>
              </a:solidFill>
            </a:endParaRPr>
          </a:p>
        </p:txBody>
      </p:sp>
      <p:sp>
        <p:nvSpPr>
          <p:cNvPr id="62" name="Text Box 107"/>
          <p:cNvSpPr txBox="1">
            <a:spLocks noChangeArrowheads="1"/>
          </p:cNvSpPr>
          <p:nvPr/>
        </p:nvSpPr>
        <p:spPr bwMode="auto">
          <a:xfrm>
            <a:off x="7545290" y="3574189"/>
            <a:ext cx="2109138" cy="43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defTabSz="913837" fontAlgn="base">
              <a:spcBef>
                <a:spcPct val="0"/>
              </a:spcBef>
              <a:spcAft>
                <a:spcPct val="0"/>
              </a:spcAft>
              <a:defRPr/>
            </a:pPr>
            <a:r>
              <a:rPr lang="ja-JP" altLang="en-US" sz="1100" b="1" dirty="0" smtClean="0">
                <a:solidFill>
                  <a:prstClr val="black"/>
                </a:solidFill>
                <a:ea typeface="ＭＳ Ｐゴシック" pitchFamily="50" charset="-128"/>
              </a:rPr>
              <a:t>情報</a:t>
            </a:r>
            <a:r>
              <a:rPr lang="ja-JP" altLang="en-US" sz="1100" b="1" dirty="0">
                <a:solidFill>
                  <a:prstClr val="black"/>
                </a:solidFill>
                <a:ea typeface="ＭＳ Ｐゴシック" pitchFamily="50" charset="-128"/>
              </a:rPr>
              <a:t>提供</a:t>
            </a:r>
            <a:r>
              <a:rPr lang="ja-JP" altLang="en-US" sz="1100" b="1" dirty="0" smtClean="0">
                <a:solidFill>
                  <a:prstClr val="black"/>
                </a:solidFill>
                <a:ea typeface="ＭＳ Ｐゴシック" pitchFamily="50" charset="-128"/>
              </a:rPr>
              <a:t>ネットワークシステム、</a:t>
            </a:r>
            <a:endParaRPr lang="en-US" altLang="ja-JP" sz="1100" b="1" dirty="0" smtClean="0">
              <a:solidFill>
                <a:prstClr val="black"/>
              </a:solidFill>
              <a:ea typeface="ＭＳ Ｐゴシック" pitchFamily="50" charset="-128"/>
            </a:endParaRPr>
          </a:p>
          <a:p>
            <a:pPr defTabSz="913837" fontAlgn="base">
              <a:spcBef>
                <a:spcPct val="0"/>
              </a:spcBef>
              <a:spcAft>
                <a:spcPct val="0"/>
              </a:spcAft>
              <a:defRPr/>
            </a:pPr>
            <a:r>
              <a:rPr lang="ja-JP" altLang="en-US" sz="1100" b="1" dirty="0" smtClean="0">
                <a:solidFill>
                  <a:prstClr val="black"/>
                </a:solidFill>
                <a:ea typeface="ＭＳ Ｐゴシック" pitchFamily="50" charset="-128"/>
              </a:rPr>
              <a:t>マイ</a:t>
            </a:r>
            <a:r>
              <a:rPr lang="ja-JP" altLang="en-US" sz="1100" b="1" dirty="0">
                <a:solidFill>
                  <a:prstClr val="black"/>
                </a:solidFill>
                <a:ea typeface="ＭＳ Ｐゴシック" pitchFamily="50" charset="-128"/>
              </a:rPr>
              <a:t>・ポータルの運用開始</a:t>
            </a:r>
            <a:endParaRPr lang="en-US" altLang="ja-JP" sz="1100" b="1" dirty="0">
              <a:solidFill>
                <a:prstClr val="black"/>
              </a:solidFill>
              <a:ea typeface="ＭＳ Ｐゴシック" pitchFamily="50" charset="-128"/>
            </a:endParaRPr>
          </a:p>
        </p:txBody>
      </p:sp>
      <p:sp>
        <p:nvSpPr>
          <p:cNvPr id="52" name="正方形/長方形 51"/>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b="1" dirty="0" smtClean="0">
                <a:solidFill>
                  <a:schemeClr val="bg1"/>
                </a:solidFill>
              </a:rPr>
              <a:t>社会保障・税番号制度導入のロードマップ（案）</a:t>
            </a:r>
            <a:endParaRPr kumimoji="1" lang="ja-JP" altLang="en-US" sz="2400" b="1" dirty="0">
              <a:solidFill>
                <a:schemeClr val="bg1"/>
              </a:solidFill>
            </a:endParaRPr>
          </a:p>
        </p:txBody>
      </p:sp>
      <p:sp>
        <p:nvSpPr>
          <p:cNvPr id="61" name="AutoShape 21"/>
          <p:cNvSpPr>
            <a:spLocks noChangeArrowheads="1"/>
          </p:cNvSpPr>
          <p:nvPr/>
        </p:nvSpPr>
        <p:spPr bwMode="auto">
          <a:xfrm>
            <a:off x="2920026" y="5395183"/>
            <a:ext cx="1312891" cy="499141"/>
          </a:xfrm>
          <a:prstGeom prst="homePlate">
            <a:avLst>
              <a:gd name="adj" fmla="val 21748"/>
            </a:avLst>
          </a:prstGeom>
          <a:gradFill rotWithShape="1">
            <a:gsLst>
              <a:gs pos="0">
                <a:srgbClr val="FFFFFF"/>
              </a:gs>
              <a:gs pos="100000">
                <a:srgbClr val="66FFFF"/>
              </a:gs>
            </a:gsLst>
            <a:lin ang="0" scaled="1"/>
          </a:gradFill>
          <a:ln w="12700" algn="ctr">
            <a:solidFill>
              <a:schemeClr val="tx1"/>
            </a:solidFill>
            <a:miter lim="800000"/>
            <a:headEnd/>
            <a:tailEnd/>
          </a:ln>
        </p:spPr>
        <p:txBody>
          <a:bodyPr wrap="none" lIns="91429" tIns="45715" rIns="91429" bIns="45715" anchor="ctr"/>
          <a:lstStyle/>
          <a:p>
            <a:pPr algn="ctr" defTabSz="913837" fontAlgn="base">
              <a:spcBef>
                <a:spcPct val="0"/>
              </a:spcBef>
              <a:spcAft>
                <a:spcPct val="0"/>
              </a:spcAft>
            </a:pPr>
            <a:r>
              <a:rPr lang="ja-JP" altLang="en-US" sz="900" b="1" dirty="0" smtClean="0">
                <a:solidFill>
                  <a:prstClr val="black"/>
                </a:solidFill>
                <a:latin typeface="Arial" charset="0"/>
              </a:rPr>
              <a:t>特定個人情報の取扱い</a:t>
            </a:r>
            <a:endParaRPr lang="en-US" altLang="ja-JP" sz="900" b="1" dirty="0" smtClean="0">
              <a:solidFill>
                <a:prstClr val="black"/>
              </a:solidFill>
              <a:latin typeface="Arial" charset="0"/>
            </a:endParaRPr>
          </a:p>
          <a:p>
            <a:pPr algn="ctr" defTabSz="913837" fontAlgn="base">
              <a:spcBef>
                <a:spcPct val="0"/>
              </a:spcBef>
              <a:spcAft>
                <a:spcPct val="0"/>
              </a:spcAft>
            </a:pPr>
            <a:r>
              <a:rPr lang="ja-JP" altLang="en-US" sz="900" b="1" dirty="0" smtClean="0">
                <a:solidFill>
                  <a:prstClr val="black"/>
                </a:solidFill>
                <a:latin typeface="Arial" charset="0"/>
              </a:rPr>
              <a:t>ガイドラインの策定</a:t>
            </a:r>
            <a:endParaRPr lang="en-US" altLang="ja-JP" sz="900" b="1" dirty="0" smtClean="0">
              <a:solidFill>
                <a:prstClr val="black"/>
              </a:solidFill>
              <a:latin typeface="Arial" charset="0"/>
            </a:endParaRPr>
          </a:p>
          <a:p>
            <a:pPr algn="ctr" defTabSz="913837" fontAlgn="base">
              <a:spcBef>
                <a:spcPct val="0"/>
              </a:spcBef>
              <a:spcAft>
                <a:spcPct val="0"/>
              </a:spcAft>
            </a:pPr>
            <a:r>
              <a:rPr lang="ja-JP" altLang="en-US" sz="700" b="1" dirty="0" smtClean="0">
                <a:solidFill>
                  <a:prstClr val="black"/>
                </a:solidFill>
                <a:latin typeface="Arial" charset="0"/>
              </a:rPr>
              <a:t>（事業者編、行政</a:t>
            </a:r>
            <a:r>
              <a:rPr lang="ja-JP" altLang="en-US" sz="700" b="1" dirty="0">
                <a:solidFill>
                  <a:prstClr val="black"/>
                </a:solidFill>
                <a:latin typeface="Arial" charset="0"/>
              </a:rPr>
              <a:t>機関等</a:t>
            </a:r>
            <a:r>
              <a:rPr lang="ja-JP" altLang="en-US" sz="700" b="1" dirty="0" smtClean="0">
                <a:solidFill>
                  <a:prstClr val="black"/>
                </a:solidFill>
                <a:latin typeface="Arial" charset="0"/>
              </a:rPr>
              <a:t>・</a:t>
            </a:r>
            <a:endParaRPr lang="en-US" altLang="ja-JP" sz="700" b="1" dirty="0" smtClean="0">
              <a:solidFill>
                <a:prstClr val="black"/>
              </a:solidFill>
              <a:latin typeface="Arial" charset="0"/>
            </a:endParaRPr>
          </a:p>
          <a:p>
            <a:pPr algn="ctr" defTabSz="913837" fontAlgn="base">
              <a:spcBef>
                <a:spcPct val="0"/>
              </a:spcBef>
              <a:spcAft>
                <a:spcPct val="0"/>
              </a:spcAft>
            </a:pPr>
            <a:r>
              <a:rPr lang="ja-JP" altLang="en-US" sz="700" b="1" dirty="0" smtClean="0">
                <a:solidFill>
                  <a:prstClr val="black"/>
                </a:solidFill>
                <a:latin typeface="Arial" charset="0"/>
              </a:rPr>
              <a:t>地方</a:t>
            </a:r>
            <a:r>
              <a:rPr lang="ja-JP" altLang="en-US" sz="700" b="1" dirty="0">
                <a:solidFill>
                  <a:prstClr val="black"/>
                </a:solidFill>
                <a:latin typeface="Arial" charset="0"/>
              </a:rPr>
              <a:t>公共団体</a:t>
            </a:r>
            <a:r>
              <a:rPr lang="ja-JP" altLang="en-US" sz="700" b="1" dirty="0" smtClean="0">
                <a:solidFill>
                  <a:prstClr val="black"/>
                </a:solidFill>
                <a:latin typeface="Arial" charset="0"/>
              </a:rPr>
              <a:t>等編）</a:t>
            </a:r>
            <a:endParaRPr lang="ja-JP" altLang="en-US" sz="700" b="1" dirty="0">
              <a:solidFill>
                <a:prstClr val="black"/>
              </a:solidFill>
              <a:latin typeface="Arial" charset="0"/>
            </a:endParaRPr>
          </a:p>
        </p:txBody>
      </p:sp>
      <p:sp>
        <p:nvSpPr>
          <p:cNvPr id="68" name="Text Box 107"/>
          <p:cNvSpPr txBox="1">
            <a:spLocks noChangeArrowheads="1"/>
          </p:cNvSpPr>
          <p:nvPr/>
        </p:nvSpPr>
        <p:spPr bwMode="auto">
          <a:xfrm>
            <a:off x="704528" y="5917581"/>
            <a:ext cx="1530592" cy="369322"/>
          </a:xfrm>
          <a:prstGeom prst="rect">
            <a:avLst/>
          </a:prstGeom>
          <a:noFill/>
          <a:ln>
            <a:noFill/>
          </a:ln>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fontAlgn="base" hangingPunct="1">
              <a:lnSpc>
                <a:spcPct val="90000"/>
              </a:lnSpc>
              <a:spcBef>
                <a:spcPct val="0"/>
              </a:spcBef>
              <a:spcAft>
                <a:spcPct val="0"/>
              </a:spcAft>
            </a:pPr>
            <a:r>
              <a:rPr lang="ja-JP" altLang="en-US" sz="1000" b="1" dirty="0" smtClean="0">
                <a:solidFill>
                  <a:prstClr val="black"/>
                </a:solidFill>
              </a:rPr>
              <a:t>特定個人情報保護評価</a:t>
            </a:r>
            <a:endParaRPr lang="en-US" altLang="ja-JP" sz="1000" b="1" dirty="0" smtClean="0">
              <a:solidFill>
                <a:prstClr val="black"/>
              </a:solidFill>
            </a:endParaRPr>
          </a:p>
          <a:p>
            <a:pPr algn="ctr" eaLnBrk="1" fontAlgn="base" hangingPunct="1">
              <a:lnSpc>
                <a:spcPct val="90000"/>
              </a:lnSpc>
              <a:spcBef>
                <a:spcPct val="0"/>
              </a:spcBef>
              <a:spcAft>
                <a:spcPct val="0"/>
              </a:spcAft>
            </a:pPr>
            <a:r>
              <a:rPr lang="ja-JP" altLang="en-US" sz="1000" b="1" dirty="0" smtClean="0">
                <a:solidFill>
                  <a:prstClr val="black"/>
                </a:solidFill>
              </a:rPr>
              <a:t>指針の作成</a:t>
            </a:r>
            <a:endParaRPr lang="en-US" altLang="ja-JP" sz="1000" b="1" dirty="0" smtClean="0">
              <a:solidFill>
                <a:prstClr val="black"/>
              </a:solidFill>
            </a:endParaRPr>
          </a:p>
        </p:txBody>
      </p:sp>
      <p:sp>
        <p:nvSpPr>
          <p:cNvPr id="54" name="スライド番号プレースホルダー 4"/>
          <p:cNvSpPr>
            <a:spLocks noGrp="1"/>
          </p:cNvSpPr>
          <p:nvPr>
            <p:ph type="sldNum" sz="quarter" idx="12"/>
          </p:nvPr>
        </p:nvSpPr>
        <p:spPr>
          <a:xfrm>
            <a:off x="7618826" y="6475145"/>
            <a:ext cx="2311400" cy="365125"/>
          </a:xfrm>
        </p:spPr>
        <p:txBody>
          <a:bodyPr/>
          <a:lstStyle/>
          <a:p>
            <a:r>
              <a:rPr kumimoji="1" lang="en-US" altLang="ja-JP" sz="2800" dirty="0" smtClean="0"/>
              <a:t>2</a:t>
            </a:r>
            <a:endParaRPr kumimoji="1" lang="ja-JP" altLang="en-US" sz="2800" dirty="0"/>
          </a:p>
        </p:txBody>
      </p:sp>
    </p:spTree>
    <p:extLst>
      <p:ext uri="{BB962C8B-B14F-4D97-AF65-F5344CB8AC3E}">
        <p14:creationId xmlns:p14="http://schemas.microsoft.com/office/powerpoint/2010/main" val="110388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A307602\Desktop\etmo.tif"/>
          <p:cNvPicPr>
            <a:picLocks noChangeAspect="1" noChangeArrowheads="1"/>
          </p:cNvPicPr>
          <p:nvPr/>
        </p:nvPicPr>
        <p:blipFill>
          <a:blip r:embed="rId3" cstate="print"/>
          <a:srcRect l="3613" r="2106" b="2716"/>
          <a:stretch>
            <a:fillRect/>
          </a:stretch>
        </p:blipFill>
        <p:spPr bwMode="auto">
          <a:xfrm>
            <a:off x="5313363" y="1485454"/>
            <a:ext cx="3503612" cy="5111898"/>
          </a:xfrm>
          <a:prstGeom prst="rect">
            <a:avLst/>
          </a:prstGeom>
          <a:noFill/>
          <a:ln w="9525">
            <a:solidFill>
              <a:schemeClr val="tx1"/>
            </a:solidFill>
            <a:miter lim="800000"/>
            <a:headEnd/>
            <a:tailEnd/>
          </a:ln>
        </p:spPr>
      </p:pic>
      <p:sp>
        <p:nvSpPr>
          <p:cNvPr id="8195" name="テキスト ボックス 55"/>
          <p:cNvSpPr txBox="1">
            <a:spLocks noChangeArrowheads="1"/>
          </p:cNvSpPr>
          <p:nvPr/>
        </p:nvSpPr>
        <p:spPr bwMode="auto">
          <a:xfrm>
            <a:off x="704529" y="5805266"/>
            <a:ext cx="4536504" cy="707826"/>
          </a:xfrm>
          <a:prstGeom prst="rect">
            <a:avLst/>
          </a:prstGeom>
          <a:noFill/>
          <a:ln w="38100">
            <a:noFill/>
            <a:prstDash val="sysDash"/>
            <a:miter lim="800000"/>
            <a:headEnd/>
            <a:tailEnd/>
          </a:ln>
        </p:spPr>
        <p:txBody>
          <a:bodyPr wrap="square" lIns="91380" tIns="45690" rIns="91380" bIns="45690">
            <a:spAutoFit/>
          </a:bodyPr>
          <a:lstStyle/>
          <a:p>
            <a:r>
              <a:rPr lang="ja-JP" altLang="en-US" sz="1600" b="1" dirty="0">
                <a:solidFill>
                  <a:srgbClr val="000000"/>
                </a:solidFill>
                <a:latin typeface="ＭＳ Ｐゴシック" pitchFamily="50" charset="-128"/>
                <a:cs typeface="メイリオ" pitchFamily="50" charset="-128"/>
              </a:rPr>
              <a:t>　</a:t>
            </a:r>
            <a:r>
              <a:rPr lang="ja-JP" altLang="en-US" sz="1200" b="1" dirty="0">
                <a:solidFill>
                  <a:srgbClr val="000000"/>
                </a:solidFill>
                <a:latin typeface="ＭＳ Ｐゴシック" pitchFamily="50" charset="-128"/>
                <a:cs typeface="メイリオ" pitchFamily="50" charset="-128"/>
              </a:rPr>
              <a:t>（注）　給与所得の源泉徴収票には、税務署提出用と本人交付</a:t>
            </a:r>
            <a:endParaRPr lang="en-US" altLang="ja-JP" sz="1200" b="1" dirty="0">
              <a:solidFill>
                <a:srgbClr val="000000"/>
              </a:solidFill>
              <a:latin typeface="ＭＳ Ｐゴシック" pitchFamily="50" charset="-128"/>
              <a:cs typeface="メイリオ" pitchFamily="50" charset="-128"/>
            </a:endParaRPr>
          </a:p>
          <a:p>
            <a:r>
              <a:rPr lang="ja-JP" altLang="en-US" sz="1200" b="1" dirty="0">
                <a:solidFill>
                  <a:srgbClr val="000000"/>
                </a:solidFill>
                <a:latin typeface="ＭＳ Ｐゴシック" pitchFamily="50" charset="-128"/>
                <a:cs typeface="メイリオ" pitchFamily="50" charset="-128"/>
              </a:rPr>
              <a:t>　　用がありますが、本人交付用には、支払者の個人番号又は</a:t>
            </a:r>
            <a:endParaRPr lang="en-US" altLang="ja-JP" sz="1200" b="1" dirty="0">
              <a:solidFill>
                <a:srgbClr val="000000"/>
              </a:solidFill>
              <a:latin typeface="ＭＳ Ｐゴシック" pitchFamily="50" charset="-128"/>
              <a:cs typeface="メイリオ" pitchFamily="50" charset="-128"/>
            </a:endParaRPr>
          </a:p>
          <a:p>
            <a:r>
              <a:rPr lang="ja-JP" altLang="en-US" sz="1200" b="1" dirty="0">
                <a:solidFill>
                  <a:srgbClr val="000000"/>
                </a:solidFill>
                <a:latin typeface="ＭＳ Ｐゴシック" pitchFamily="50" charset="-128"/>
                <a:cs typeface="メイリオ" pitchFamily="50" charset="-128"/>
              </a:rPr>
              <a:t>　　法人番号は記載しないこととなっています。</a:t>
            </a:r>
            <a:endParaRPr lang="en-US" altLang="ja-JP" sz="1200" b="1" dirty="0">
              <a:solidFill>
                <a:srgbClr val="000000"/>
              </a:solidFill>
              <a:latin typeface="ＭＳ Ｐゴシック" pitchFamily="50" charset="-128"/>
              <a:cs typeface="メイリオ" pitchFamily="50" charset="-128"/>
            </a:endParaRPr>
          </a:p>
        </p:txBody>
      </p:sp>
      <p:pic>
        <p:nvPicPr>
          <p:cNvPr id="8198" name="図 35" descr="2015-01-14_153348.gif"/>
          <p:cNvPicPr>
            <a:picLocks noChangeAspect="1"/>
          </p:cNvPicPr>
          <p:nvPr/>
        </p:nvPicPr>
        <p:blipFill>
          <a:blip r:embed="rId4" cstate="print"/>
          <a:srcRect b="3848"/>
          <a:stretch>
            <a:fillRect/>
          </a:stretch>
        </p:blipFill>
        <p:spPr bwMode="auto">
          <a:xfrm>
            <a:off x="632520" y="1700816"/>
            <a:ext cx="4070350" cy="2802483"/>
          </a:xfrm>
          <a:prstGeom prst="rect">
            <a:avLst/>
          </a:prstGeom>
          <a:noFill/>
          <a:ln w="12700">
            <a:solidFill>
              <a:schemeClr val="tx1"/>
            </a:solidFill>
            <a:miter lim="800000"/>
            <a:headEnd/>
            <a:tailEnd/>
          </a:ln>
        </p:spPr>
      </p:pic>
      <p:sp>
        <p:nvSpPr>
          <p:cNvPr id="13" name="右矢印 12"/>
          <p:cNvSpPr/>
          <p:nvPr/>
        </p:nvSpPr>
        <p:spPr>
          <a:xfrm>
            <a:off x="4736983" y="1958330"/>
            <a:ext cx="584324" cy="2190750"/>
          </a:xfrm>
          <a:prstGeom prst="rightArrow">
            <a:avLst/>
          </a:prstGeom>
        </p:spPr>
        <p:style>
          <a:lnRef idx="1">
            <a:schemeClr val="dk1"/>
          </a:lnRef>
          <a:fillRef idx="2">
            <a:schemeClr val="dk1"/>
          </a:fillRef>
          <a:effectRef idx="1">
            <a:schemeClr val="dk1"/>
          </a:effectRef>
          <a:fontRef idx="minor">
            <a:schemeClr val="dk1"/>
          </a:fontRef>
        </p:style>
        <p:txBody>
          <a:bodyPr lIns="91380" tIns="45690" rIns="91380" bIns="45690" anchor="ctr"/>
          <a:lstStyle/>
          <a:p>
            <a:pPr>
              <a:defRPr/>
            </a:pPr>
            <a:endParaRPr lang="ja-JP" altLang="en-US" sz="1700">
              <a:solidFill>
                <a:prstClr val="black"/>
              </a:solidFill>
            </a:endParaRPr>
          </a:p>
        </p:txBody>
      </p:sp>
      <p:sp>
        <p:nvSpPr>
          <p:cNvPr id="14" name="正方形/長方形 13"/>
          <p:cNvSpPr/>
          <p:nvPr/>
        </p:nvSpPr>
        <p:spPr>
          <a:xfrm>
            <a:off x="5481646" y="6086500"/>
            <a:ext cx="1608137" cy="15081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16" name="正方形/長方形 15"/>
          <p:cNvSpPr/>
          <p:nvPr/>
        </p:nvSpPr>
        <p:spPr>
          <a:xfrm>
            <a:off x="7302508" y="1851201"/>
            <a:ext cx="1457325" cy="13017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21523" name="テキスト ボックス 22"/>
          <p:cNvSpPr txBox="1">
            <a:spLocks noChangeArrowheads="1"/>
          </p:cNvSpPr>
          <p:nvPr/>
        </p:nvSpPr>
        <p:spPr bwMode="auto">
          <a:xfrm>
            <a:off x="8810791" y="1702150"/>
            <a:ext cx="553877" cy="4391149"/>
          </a:xfrm>
          <a:prstGeom prst="rect">
            <a:avLst/>
          </a:prstGeom>
          <a:noFill/>
          <a:ln w="9525">
            <a:noFill/>
            <a:miter lim="800000"/>
            <a:headEnd/>
            <a:tailEnd/>
          </a:ln>
        </p:spPr>
        <p:txBody>
          <a:bodyPr vert="eaVert" wrap="square" lIns="91380" tIns="45690" rIns="91380" bIns="45690">
            <a:spAutoFit/>
          </a:bodyPr>
          <a:lstStyle/>
          <a:p>
            <a:pPr>
              <a:defRPr/>
            </a:pPr>
            <a:r>
              <a:rPr lang="ja-JP" altLang="en-US" sz="1200" b="1" dirty="0">
                <a:solidFill>
                  <a:srgbClr val="FF0000"/>
                </a:solidFill>
                <a:latin typeface="+mn-ea"/>
                <a:ea typeface="ＭＳ Ｐゴシック" charset="-128"/>
              </a:rPr>
              <a:t>平成</a:t>
            </a:r>
            <a:r>
              <a:rPr lang="en-US" altLang="ja-JP" sz="1200" b="1" dirty="0">
                <a:solidFill>
                  <a:srgbClr val="FF0000"/>
                </a:solidFill>
                <a:latin typeface="+mn-ea"/>
                <a:ea typeface="ＭＳ Ｐゴシック" charset="-128"/>
              </a:rPr>
              <a:t>27</a:t>
            </a:r>
            <a:r>
              <a:rPr lang="ja-JP" altLang="en-US" sz="1200" b="1" dirty="0">
                <a:solidFill>
                  <a:srgbClr val="FF0000"/>
                </a:solidFill>
                <a:latin typeface="+mn-ea"/>
                <a:ea typeface="ＭＳ Ｐゴシック" charset="-128"/>
              </a:rPr>
              <a:t>年３月</a:t>
            </a:r>
            <a:r>
              <a:rPr lang="en-US" altLang="ja-JP" sz="1200" b="1" dirty="0">
                <a:solidFill>
                  <a:srgbClr val="FF0000"/>
                </a:solidFill>
                <a:latin typeface="+mn-ea"/>
                <a:ea typeface="ＭＳ Ｐゴシック" charset="-128"/>
              </a:rPr>
              <a:t>31</a:t>
            </a:r>
            <a:r>
              <a:rPr lang="ja-JP" altLang="en-US" sz="1200" b="1" dirty="0">
                <a:solidFill>
                  <a:srgbClr val="FF0000"/>
                </a:solidFill>
                <a:latin typeface="+mn-ea"/>
                <a:ea typeface="ＭＳ Ｐゴシック" charset="-128"/>
              </a:rPr>
              <a:t>日現在のイメージです。確定様式ではありません。</a:t>
            </a:r>
            <a:endParaRPr lang="en-US" altLang="ja-JP" sz="1200" b="1" dirty="0">
              <a:solidFill>
                <a:srgbClr val="FF0000"/>
              </a:solidFill>
              <a:latin typeface="+mn-ea"/>
              <a:ea typeface="ＭＳ Ｐゴシック" charset="-128"/>
            </a:endParaRPr>
          </a:p>
          <a:p>
            <a:pPr>
              <a:defRPr/>
            </a:pPr>
            <a:r>
              <a:rPr lang="ja-JP" altLang="en-US" sz="1200" b="1" dirty="0">
                <a:solidFill>
                  <a:srgbClr val="FF0000"/>
                </a:solidFill>
                <a:latin typeface="+mn-ea"/>
                <a:ea typeface="ＭＳ Ｐゴシック" charset="-128"/>
              </a:rPr>
              <a:t>着色した部分については特に変更の可能性があります。</a:t>
            </a:r>
          </a:p>
        </p:txBody>
      </p:sp>
      <p:sp>
        <p:nvSpPr>
          <p:cNvPr id="21525" name="スライド番号プレースホルダ 23"/>
          <p:cNvSpPr>
            <a:spLocks noGrp="1"/>
          </p:cNvSpPr>
          <p:nvPr>
            <p:ph type="sldNum" sz="quarter" idx="12"/>
          </p:nvPr>
        </p:nvSpPr>
        <p:spPr bwMode="auto">
          <a:xfrm>
            <a:off x="7759708" y="6484446"/>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5632EB5-2CE8-4BF5-861C-F3194670A044}" type="slidenum">
              <a:rPr lang="ja-JP" altLang="en-US" sz="2800"/>
              <a:pPr fontAlgn="base">
                <a:spcBef>
                  <a:spcPct val="0"/>
                </a:spcBef>
                <a:spcAft>
                  <a:spcPct val="0"/>
                </a:spcAft>
                <a:defRPr/>
              </a:pPr>
              <a:t>29</a:t>
            </a:fld>
            <a:endParaRPr lang="ja-JP" altLang="en-US" sz="2800" dirty="0"/>
          </a:p>
        </p:txBody>
      </p:sp>
      <p:grpSp>
        <p:nvGrpSpPr>
          <p:cNvPr id="2" name="グループ化 42"/>
          <p:cNvGrpSpPr>
            <a:grpSpLocks/>
          </p:cNvGrpSpPr>
          <p:nvPr/>
        </p:nvGrpSpPr>
        <p:grpSpPr bwMode="auto">
          <a:xfrm>
            <a:off x="5313371" y="4502174"/>
            <a:ext cx="3527425" cy="1150938"/>
            <a:chOff x="5214913" y="4629150"/>
            <a:chExt cx="3135337" cy="1009650"/>
          </a:xfrm>
        </p:grpSpPr>
        <p:cxnSp>
          <p:nvCxnSpPr>
            <p:cNvPr id="27" name="直線コネクタ 26"/>
            <p:cNvCxnSpPr/>
            <p:nvPr/>
          </p:nvCxnSpPr>
          <p:spPr>
            <a:xfrm>
              <a:off x="5219146" y="4636114"/>
              <a:ext cx="1368711"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214913" y="5630444"/>
              <a:ext cx="3135337" cy="835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5214913" y="4636114"/>
              <a:ext cx="0" cy="992938"/>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579391" y="4629150"/>
              <a:ext cx="2822" cy="200537"/>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6565280" y="4825510"/>
              <a:ext cx="1765215" cy="139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326262" y="4826902"/>
              <a:ext cx="11288" cy="79936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グループ化 30"/>
          <p:cNvGrpSpPr>
            <a:grpSpLocks/>
          </p:cNvGrpSpPr>
          <p:nvPr/>
        </p:nvGrpSpPr>
        <p:grpSpPr bwMode="auto">
          <a:xfrm>
            <a:off x="6897696" y="2917849"/>
            <a:ext cx="1798637" cy="984250"/>
            <a:chOff x="6012160" y="2924944"/>
            <a:chExt cx="1798638" cy="984499"/>
          </a:xfrm>
        </p:grpSpPr>
        <p:sp>
          <p:nvSpPr>
            <p:cNvPr id="20" name="四角形吹き出し 19"/>
            <p:cNvSpPr/>
            <p:nvPr/>
          </p:nvSpPr>
          <p:spPr>
            <a:xfrm>
              <a:off x="6012160" y="2924944"/>
              <a:ext cx="1798638" cy="963857"/>
            </a:xfrm>
            <a:prstGeom prst="wedgeRectCallout">
              <a:avLst>
                <a:gd name="adj1" fmla="val -20900"/>
                <a:gd name="adj2" fmla="val 139185"/>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endParaRPr>
            </a:p>
          </p:txBody>
        </p:sp>
        <p:sp>
          <p:nvSpPr>
            <p:cNvPr id="21" name="四角形吹き出し 20"/>
            <p:cNvSpPr/>
            <p:nvPr/>
          </p:nvSpPr>
          <p:spPr>
            <a:xfrm>
              <a:off x="6012160" y="2924944"/>
              <a:ext cx="1798638" cy="963857"/>
            </a:xfrm>
            <a:prstGeom prst="wedgeRectCallout">
              <a:avLst>
                <a:gd name="adj1" fmla="val 35234"/>
                <a:gd name="adj2" fmla="val -152301"/>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rPr>
                <a:t>支払を受ける者に加えて、控除対象配偶者や扶養親族等の個人番号の記載が必要。</a:t>
              </a:r>
            </a:p>
          </p:txBody>
        </p:sp>
        <p:sp>
          <p:nvSpPr>
            <p:cNvPr id="22" name="四角形吹き出し 21"/>
            <p:cNvSpPr/>
            <p:nvPr/>
          </p:nvSpPr>
          <p:spPr>
            <a:xfrm rot="5400000">
              <a:off x="6479663" y="3635584"/>
              <a:ext cx="123856" cy="423862"/>
            </a:xfrm>
            <a:prstGeom prst="wedgeRectCallout">
              <a:avLst>
                <a:gd name="adj1" fmla="val -2091"/>
                <a:gd name="adj2" fmla="val -9325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endParaRPr>
            </a:p>
          </p:txBody>
        </p:sp>
      </p:grpSp>
      <p:sp>
        <p:nvSpPr>
          <p:cNvPr id="17" name="四角形吹き出し 16"/>
          <p:cNvSpPr/>
          <p:nvPr/>
        </p:nvSpPr>
        <p:spPr>
          <a:xfrm>
            <a:off x="5816608" y="5365775"/>
            <a:ext cx="2881313" cy="549275"/>
          </a:xfrm>
          <a:prstGeom prst="wedgeRectCallout">
            <a:avLst>
              <a:gd name="adj1" fmla="val -39406"/>
              <a:gd name="adj2" fmla="val 84935"/>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en-US" sz="1200" b="1" u="sng" dirty="0">
                <a:solidFill>
                  <a:prstClr val="black"/>
                </a:solidFill>
              </a:rPr>
              <a:t>「支払者」</a:t>
            </a:r>
            <a:r>
              <a:rPr lang="ja-JP" altLang="en-US" sz="1200" b="1" dirty="0">
                <a:solidFill>
                  <a:prstClr val="black"/>
                </a:solidFill>
              </a:rPr>
              <a:t>の</a:t>
            </a:r>
            <a:r>
              <a:rPr lang="ja-JP" altLang="en-US" sz="1200" b="1" u="sng" dirty="0">
                <a:solidFill>
                  <a:prstClr val="black"/>
                </a:solidFill>
              </a:rPr>
              <a:t>個人番号又は法人番号</a:t>
            </a:r>
            <a:r>
              <a:rPr lang="ja-JP" altLang="en-US" sz="1200" b="1" dirty="0">
                <a:solidFill>
                  <a:prstClr val="black"/>
                </a:solidFill>
              </a:rPr>
              <a:t>を記載（本人交付用には記載しません（注））。</a:t>
            </a:r>
          </a:p>
        </p:txBody>
      </p:sp>
      <p:sp>
        <p:nvSpPr>
          <p:cNvPr id="34" name="大かっこ 33"/>
          <p:cNvSpPr/>
          <p:nvPr/>
        </p:nvSpPr>
        <p:spPr>
          <a:xfrm rot="5400000">
            <a:off x="6788113" y="3683367"/>
            <a:ext cx="4535264" cy="428625"/>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1380" tIns="45690" rIns="91380" bIns="45690" anchor="ctr"/>
          <a:lstStyle/>
          <a:p>
            <a:pPr algn="ctr">
              <a:defRPr/>
            </a:pPr>
            <a:endParaRPr lang="ja-JP" altLang="en-US"/>
          </a:p>
        </p:txBody>
      </p:sp>
      <p:sp>
        <p:nvSpPr>
          <p:cNvPr id="29" name="タイトル 1"/>
          <p:cNvSpPr>
            <a:spLocks noGrp="1"/>
          </p:cNvSpPr>
          <p:nvPr>
            <p:ph type="title"/>
          </p:nvPr>
        </p:nvSpPr>
        <p:spPr>
          <a:xfrm>
            <a:off x="381005" y="164109"/>
            <a:ext cx="9118600" cy="88862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税務関係書類の</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主な変更点</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は以下のとおりです。</a:t>
            </a:r>
          </a:p>
        </p:txBody>
      </p:sp>
      <p:sp>
        <p:nvSpPr>
          <p:cNvPr id="9" name="フローチャート : 代替処理 8"/>
          <p:cNvSpPr/>
          <p:nvPr/>
        </p:nvSpPr>
        <p:spPr>
          <a:xfrm>
            <a:off x="5097016" y="1340770"/>
            <a:ext cx="1760400" cy="201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anchor="ctr"/>
          <a:lstStyle/>
          <a:p>
            <a:pPr>
              <a:defRPr/>
            </a:pPr>
            <a:r>
              <a:rPr lang="ja-JP" altLang="en-US" sz="1000" b="1" dirty="0">
                <a:solidFill>
                  <a:prstClr val="black"/>
                </a:solidFill>
              </a:rPr>
              <a:t>番号制度導入後のイメージ</a:t>
            </a:r>
            <a:endParaRPr lang="en-US" altLang="ja-JP" sz="1000" b="1" dirty="0">
              <a:solidFill>
                <a:prstClr val="black"/>
              </a:solidFill>
            </a:endParaRPr>
          </a:p>
        </p:txBody>
      </p:sp>
      <p:sp>
        <p:nvSpPr>
          <p:cNvPr id="8" name="フローチャート : 代替処理 7"/>
          <p:cNvSpPr/>
          <p:nvPr/>
        </p:nvSpPr>
        <p:spPr>
          <a:xfrm>
            <a:off x="1280592" y="1340770"/>
            <a:ext cx="1760400" cy="201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anchor="ctr"/>
          <a:lstStyle/>
          <a:p>
            <a:pPr>
              <a:defRPr/>
            </a:pPr>
            <a:r>
              <a:rPr lang="ja-JP" altLang="en-US" sz="1000" b="1" dirty="0">
                <a:solidFill>
                  <a:prstClr val="black"/>
                </a:solidFill>
              </a:rPr>
              <a:t>番号制度導入前</a:t>
            </a:r>
          </a:p>
        </p:txBody>
      </p:sp>
      <p:sp>
        <p:nvSpPr>
          <p:cNvPr id="31" name="テキスト ボックス 20"/>
          <p:cNvSpPr>
            <a:spLocks noChangeArrowheads="1"/>
          </p:cNvSpPr>
          <p:nvPr/>
        </p:nvSpPr>
        <p:spPr bwMode="auto">
          <a:xfrm>
            <a:off x="776536" y="980728"/>
            <a:ext cx="7178400" cy="289432"/>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法定調書に関する事務での取扱（法定調書の主な変更点）</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60516" y="1268766"/>
            <a:ext cx="838570" cy="353882"/>
          </a:xfrm>
          <a:prstGeom prst="rect">
            <a:avLst/>
          </a:prstGeom>
          <a:noFill/>
        </p:spPr>
        <p:txBody>
          <a:bodyPr wrap="none" lIns="91380" tIns="45690" rIns="91380" bIns="45690" rtlCol="0">
            <a:spAutoFit/>
          </a:bodyPr>
          <a:lstStyle/>
          <a:p>
            <a:r>
              <a:rPr lang="ja-JP" altLang="en-US" sz="1700" b="1" dirty="0">
                <a:latin typeface="メイリオ" panose="020B0604030504040204" pitchFamily="50" charset="-128"/>
                <a:ea typeface="メイリオ" panose="020B0604030504040204" pitchFamily="50" charset="-128"/>
                <a:cs typeface="メイリオ" panose="020B0604030504040204" pitchFamily="50" charset="-128"/>
              </a:rPr>
              <a:t>（例）</a:t>
            </a:r>
          </a:p>
        </p:txBody>
      </p:sp>
      <p:pic>
        <p:nvPicPr>
          <p:cNvPr id="36"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776536" y="4797184"/>
            <a:ext cx="4464496" cy="1077157"/>
          </a:xfrm>
          <a:prstGeom prst="rect">
            <a:avLst/>
          </a:prstGeom>
          <a:noFill/>
          <a:ln w="12700">
            <a:solidFill>
              <a:schemeClr val="tx1"/>
            </a:solidFill>
          </a:ln>
        </p:spPr>
        <p:txBody>
          <a:bodyPr wrap="square" lIns="91380" tIns="45690" rIns="91380" bIns="45690" rtlCol="0" anchor="ctr" anchorCtr="0">
            <a:spAutoFit/>
          </a:bodyPr>
          <a:lstStyle/>
          <a:p>
            <a:r>
              <a:rPr lang="ja-JP" altLang="en-US" sz="1600" b="1" dirty="0">
                <a:solidFill>
                  <a:prstClr val="black"/>
                </a:solidFill>
              </a:rPr>
              <a:t>主な変更点</a:t>
            </a:r>
            <a:endParaRPr lang="en-US" altLang="ja-JP" sz="1600" b="1" dirty="0">
              <a:solidFill>
                <a:prstClr val="black"/>
              </a:solidFill>
            </a:endParaRPr>
          </a:p>
          <a:p>
            <a:r>
              <a:rPr lang="ja-JP" altLang="en-US" sz="1600" b="1" dirty="0">
                <a:solidFill>
                  <a:prstClr val="black"/>
                </a:solidFill>
              </a:rPr>
              <a:t>○　様式の大きさが、</a:t>
            </a:r>
            <a:r>
              <a:rPr lang="en-US" altLang="ja-JP" sz="1600" b="1" dirty="0">
                <a:solidFill>
                  <a:prstClr val="black"/>
                </a:solidFill>
              </a:rPr>
              <a:t>A6</a:t>
            </a:r>
            <a:r>
              <a:rPr lang="ja-JP" altLang="en-US" sz="1600" b="1" dirty="0">
                <a:solidFill>
                  <a:prstClr val="black"/>
                </a:solidFill>
              </a:rPr>
              <a:t>サイズから</a:t>
            </a:r>
            <a:r>
              <a:rPr lang="en-US" altLang="ja-JP" sz="1600" b="1" dirty="0">
                <a:solidFill>
                  <a:prstClr val="black"/>
                </a:solidFill>
              </a:rPr>
              <a:t>A5</a:t>
            </a:r>
            <a:r>
              <a:rPr lang="ja-JP" altLang="en-US" sz="1600" b="1" dirty="0">
                <a:solidFill>
                  <a:prstClr val="black"/>
                </a:solidFill>
              </a:rPr>
              <a:t>サイズに</a:t>
            </a:r>
            <a:endParaRPr lang="en-US" altLang="ja-JP" sz="1600" b="1" dirty="0">
              <a:solidFill>
                <a:prstClr val="black"/>
              </a:solidFill>
            </a:endParaRPr>
          </a:p>
          <a:p>
            <a:r>
              <a:rPr lang="ja-JP" altLang="en-US" sz="1600" b="1" dirty="0">
                <a:solidFill>
                  <a:prstClr val="black"/>
                </a:solidFill>
              </a:rPr>
              <a:t>　変更になります。</a:t>
            </a:r>
            <a:endParaRPr lang="ja-JP" altLang="en-US" sz="1600" dirty="0"/>
          </a:p>
          <a:p>
            <a:r>
              <a:rPr lang="ja-JP" altLang="en-US" sz="1600" b="1" dirty="0">
                <a:solidFill>
                  <a:prstClr val="black"/>
                </a:solidFill>
              </a:rPr>
              <a:t>○　支払を受ける者等の番号欄が追加されます。</a:t>
            </a:r>
            <a:endParaRPr lang="en-US" altLang="ja-JP" sz="1600" b="1" dirty="0">
              <a:solidFill>
                <a:prstClr val="black"/>
              </a:solidFill>
            </a:endParaRPr>
          </a:p>
        </p:txBody>
      </p:sp>
    </p:spTree>
    <p:extLst>
      <p:ext uri="{BB962C8B-B14F-4D97-AF65-F5344CB8AC3E}">
        <p14:creationId xmlns:p14="http://schemas.microsoft.com/office/powerpoint/2010/main" val="767565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p:nvPr/>
        </p:nvPicPr>
        <p:blipFill>
          <a:blip r:embed="rId3" cstate="print"/>
          <a:srcRect/>
          <a:stretch>
            <a:fillRect/>
          </a:stretch>
        </p:blipFill>
        <p:spPr bwMode="auto">
          <a:xfrm>
            <a:off x="4376936" y="1643375"/>
            <a:ext cx="4680520" cy="3297801"/>
          </a:xfrm>
          <a:prstGeom prst="rect">
            <a:avLst/>
          </a:prstGeom>
          <a:noFill/>
          <a:ln w="6350">
            <a:solidFill>
              <a:schemeClr val="tx1"/>
            </a:solidFill>
            <a:miter lim="800000"/>
            <a:headEnd/>
            <a:tailEnd/>
          </a:ln>
        </p:spPr>
      </p:pic>
      <p:sp>
        <p:nvSpPr>
          <p:cNvPr id="8195" name="テキスト ボックス 55"/>
          <p:cNvSpPr txBox="1">
            <a:spLocks noChangeArrowheads="1"/>
          </p:cNvSpPr>
          <p:nvPr/>
        </p:nvSpPr>
        <p:spPr bwMode="auto">
          <a:xfrm>
            <a:off x="704529" y="5805272"/>
            <a:ext cx="4536504" cy="276999"/>
          </a:xfrm>
          <a:prstGeom prst="rect">
            <a:avLst/>
          </a:prstGeom>
          <a:noFill/>
          <a:ln w="38100">
            <a:noFill/>
            <a:prstDash val="sysDash"/>
            <a:miter lim="800000"/>
            <a:headEnd/>
            <a:tailEnd/>
          </a:ln>
        </p:spPr>
        <p:txBody>
          <a:bodyPr wrap="square" lIns="91380" tIns="45690" rIns="91380" bIns="45690">
            <a:spAutoFit/>
          </a:bodyPr>
          <a:lstStyle/>
          <a:p>
            <a:endParaRPr lang="en-US" altLang="ja-JP" sz="1200" b="1" dirty="0">
              <a:solidFill>
                <a:srgbClr val="000000"/>
              </a:solidFill>
              <a:latin typeface="ＭＳ Ｐゴシック" pitchFamily="50" charset="-128"/>
              <a:cs typeface="メイリオ" pitchFamily="50" charset="-128"/>
            </a:endParaRPr>
          </a:p>
        </p:txBody>
      </p:sp>
      <p:sp>
        <p:nvSpPr>
          <p:cNvPr id="13" name="右矢印 12"/>
          <p:cNvSpPr/>
          <p:nvPr/>
        </p:nvSpPr>
        <p:spPr>
          <a:xfrm>
            <a:off x="3944888" y="1916835"/>
            <a:ext cx="389384" cy="2126357"/>
          </a:xfrm>
          <a:prstGeom prst="rightArrow">
            <a:avLst/>
          </a:prstGeom>
        </p:spPr>
        <p:style>
          <a:lnRef idx="1">
            <a:schemeClr val="dk1"/>
          </a:lnRef>
          <a:fillRef idx="2">
            <a:schemeClr val="dk1"/>
          </a:fillRef>
          <a:effectRef idx="1">
            <a:schemeClr val="dk1"/>
          </a:effectRef>
          <a:fontRef idx="minor">
            <a:schemeClr val="dk1"/>
          </a:fontRef>
        </p:style>
        <p:txBody>
          <a:bodyPr lIns="91380" tIns="45690" rIns="91380" bIns="45690" anchor="ctr"/>
          <a:lstStyle/>
          <a:p>
            <a:pPr>
              <a:defRPr/>
            </a:pPr>
            <a:endParaRPr lang="ja-JP" altLang="en-US" sz="1700">
              <a:solidFill>
                <a:prstClr val="black"/>
              </a:solidFill>
            </a:endParaRPr>
          </a:p>
        </p:txBody>
      </p:sp>
      <p:sp>
        <p:nvSpPr>
          <p:cNvPr id="14" name="正方形/長方形 13"/>
          <p:cNvSpPr/>
          <p:nvPr/>
        </p:nvSpPr>
        <p:spPr>
          <a:xfrm>
            <a:off x="4618637" y="2348881"/>
            <a:ext cx="1126459" cy="125412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16" name="正方形/長方形 15"/>
          <p:cNvSpPr/>
          <p:nvPr/>
        </p:nvSpPr>
        <p:spPr>
          <a:xfrm>
            <a:off x="5313041" y="1988847"/>
            <a:ext cx="887734" cy="15428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21523" name="テキスト ボックス 22"/>
          <p:cNvSpPr txBox="1">
            <a:spLocks noChangeArrowheads="1"/>
          </p:cNvSpPr>
          <p:nvPr/>
        </p:nvSpPr>
        <p:spPr bwMode="auto">
          <a:xfrm>
            <a:off x="8996900" y="1340771"/>
            <a:ext cx="553877" cy="4995044"/>
          </a:xfrm>
          <a:prstGeom prst="rect">
            <a:avLst/>
          </a:prstGeom>
          <a:noFill/>
          <a:ln w="9525">
            <a:noFill/>
            <a:miter lim="800000"/>
            <a:headEnd/>
            <a:tailEnd/>
          </a:ln>
        </p:spPr>
        <p:txBody>
          <a:bodyPr vert="eaVert" wrap="square" lIns="91380" tIns="45690" rIns="91380" bIns="45690">
            <a:spAutoFit/>
          </a:bodyPr>
          <a:lstStyle/>
          <a:p>
            <a:pPr>
              <a:defRPr/>
            </a:pPr>
            <a:r>
              <a:rPr lang="ja-JP" altLang="en-US" sz="1200" b="1" dirty="0">
                <a:solidFill>
                  <a:srgbClr val="FF0000"/>
                </a:solidFill>
                <a:latin typeface="+mn-ea"/>
                <a:ea typeface="ＭＳ Ｐゴシック" charset="-128"/>
              </a:rPr>
              <a:t>平成</a:t>
            </a:r>
            <a:r>
              <a:rPr lang="en-US" altLang="ja-JP" sz="1200" b="1" dirty="0">
                <a:solidFill>
                  <a:srgbClr val="FF0000"/>
                </a:solidFill>
                <a:latin typeface="+mn-ea"/>
                <a:ea typeface="ＭＳ Ｐゴシック" charset="-128"/>
              </a:rPr>
              <a:t>27</a:t>
            </a:r>
            <a:r>
              <a:rPr lang="ja-JP" altLang="en-US" sz="1200" b="1" dirty="0">
                <a:solidFill>
                  <a:srgbClr val="FF0000"/>
                </a:solidFill>
                <a:latin typeface="+mn-ea"/>
                <a:ea typeface="ＭＳ Ｐゴシック" charset="-128"/>
              </a:rPr>
              <a:t>年３月</a:t>
            </a:r>
            <a:r>
              <a:rPr lang="en-US" altLang="ja-JP" sz="1200" b="1" dirty="0">
                <a:solidFill>
                  <a:srgbClr val="FF0000"/>
                </a:solidFill>
                <a:latin typeface="+mn-ea"/>
                <a:ea typeface="ＭＳ Ｐゴシック" charset="-128"/>
              </a:rPr>
              <a:t>31</a:t>
            </a:r>
            <a:r>
              <a:rPr lang="ja-JP" altLang="en-US" sz="1200" b="1" dirty="0">
                <a:solidFill>
                  <a:srgbClr val="FF0000"/>
                </a:solidFill>
                <a:latin typeface="+mn-ea"/>
                <a:ea typeface="ＭＳ Ｐゴシック" charset="-128"/>
              </a:rPr>
              <a:t>日現在のイメージです。確定様式ではありません。</a:t>
            </a:r>
            <a:endParaRPr lang="en-US" altLang="ja-JP" sz="1200" b="1" dirty="0">
              <a:solidFill>
                <a:srgbClr val="FF0000"/>
              </a:solidFill>
              <a:latin typeface="+mn-ea"/>
              <a:ea typeface="ＭＳ Ｐゴシック" charset="-128"/>
            </a:endParaRPr>
          </a:p>
          <a:p>
            <a:pPr>
              <a:defRPr/>
            </a:pPr>
            <a:r>
              <a:rPr lang="ja-JP" altLang="en-US" sz="1200" b="1" dirty="0">
                <a:solidFill>
                  <a:srgbClr val="FF0000"/>
                </a:solidFill>
                <a:latin typeface="+mn-ea"/>
                <a:ea typeface="ＭＳ Ｐゴシック" charset="-128"/>
              </a:rPr>
              <a:t>平成</a:t>
            </a:r>
            <a:r>
              <a:rPr lang="en-US" altLang="ja-JP" sz="1200" b="1" dirty="0">
                <a:solidFill>
                  <a:srgbClr val="FF0000"/>
                </a:solidFill>
                <a:latin typeface="+mn-ea"/>
                <a:ea typeface="ＭＳ Ｐゴシック" charset="-128"/>
              </a:rPr>
              <a:t>27</a:t>
            </a:r>
            <a:r>
              <a:rPr lang="ja-JP" altLang="en-US" sz="1200" b="1" dirty="0">
                <a:solidFill>
                  <a:srgbClr val="FF0000"/>
                </a:solidFill>
                <a:latin typeface="+mn-ea"/>
                <a:ea typeface="ＭＳ Ｐゴシック" charset="-128"/>
              </a:rPr>
              <a:t>年度税制改正に伴い、左記イメージは今後、変更が予定されています。</a:t>
            </a:r>
            <a:endParaRPr lang="en-US" altLang="ja-JP" sz="1200" b="1" dirty="0">
              <a:solidFill>
                <a:srgbClr val="FF0000"/>
              </a:solidFill>
              <a:latin typeface="+mn-ea"/>
              <a:ea typeface="ＭＳ Ｐゴシック" charset="-128"/>
            </a:endParaRPr>
          </a:p>
        </p:txBody>
      </p:sp>
      <p:sp>
        <p:nvSpPr>
          <p:cNvPr id="21525" name="スライド番号プレースホルダ 23"/>
          <p:cNvSpPr>
            <a:spLocks noGrp="1"/>
          </p:cNvSpPr>
          <p:nvPr>
            <p:ph type="sldNum" sz="quarter" idx="12"/>
          </p:nvPr>
        </p:nvSpPr>
        <p:spPr bwMode="auto">
          <a:xfrm>
            <a:off x="8904590" y="6480175"/>
            <a:ext cx="97039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5632EB5-2CE8-4BF5-861C-F3194670A044}" type="slidenum">
              <a:rPr lang="ja-JP" altLang="en-US" sz="2800"/>
              <a:pPr fontAlgn="base">
                <a:spcBef>
                  <a:spcPct val="0"/>
                </a:spcBef>
                <a:spcAft>
                  <a:spcPct val="0"/>
                </a:spcAft>
                <a:defRPr/>
              </a:pPr>
              <a:t>30</a:t>
            </a:fld>
            <a:endParaRPr lang="ja-JP" altLang="en-US" sz="2800" dirty="0"/>
          </a:p>
        </p:txBody>
      </p:sp>
      <p:grpSp>
        <p:nvGrpSpPr>
          <p:cNvPr id="2" name="グループ化 30"/>
          <p:cNvGrpSpPr>
            <a:grpSpLocks/>
          </p:cNvGrpSpPr>
          <p:nvPr/>
        </p:nvGrpSpPr>
        <p:grpSpPr bwMode="auto">
          <a:xfrm>
            <a:off x="6393168" y="3645022"/>
            <a:ext cx="1296143" cy="724225"/>
            <a:chOff x="6012165" y="2924950"/>
            <a:chExt cx="1798640" cy="980342"/>
          </a:xfrm>
        </p:grpSpPr>
        <p:sp>
          <p:nvSpPr>
            <p:cNvPr id="20" name="四角形吹き出し 19"/>
            <p:cNvSpPr/>
            <p:nvPr/>
          </p:nvSpPr>
          <p:spPr>
            <a:xfrm>
              <a:off x="6012165" y="2924950"/>
              <a:ext cx="1798640" cy="963861"/>
            </a:xfrm>
            <a:prstGeom prst="wedgeRectCallout">
              <a:avLst>
                <a:gd name="adj1" fmla="val -59942"/>
                <a:gd name="adj2" fmla="val 85533"/>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endParaRPr>
            </a:p>
          </p:txBody>
        </p:sp>
        <p:sp>
          <p:nvSpPr>
            <p:cNvPr id="21" name="四角形吹き出し 20"/>
            <p:cNvSpPr/>
            <p:nvPr/>
          </p:nvSpPr>
          <p:spPr>
            <a:xfrm>
              <a:off x="6012165" y="2924953"/>
              <a:ext cx="1798640" cy="963859"/>
            </a:xfrm>
            <a:prstGeom prst="wedgeRectCallout">
              <a:avLst>
                <a:gd name="adj1" fmla="val -100539"/>
                <a:gd name="adj2" fmla="val -76528"/>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ja-JP" altLang="ja-JP" sz="1000" b="1" dirty="0">
                  <a:solidFill>
                    <a:schemeClr val="tx1"/>
                  </a:solidFill>
                </a:rPr>
                <a:t>控除対象配偶者や扶養親族の「個人番号」欄が追加されます。</a:t>
              </a:r>
            </a:p>
          </p:txBody>
        </p:sp>
        <p:sp>
          <p:nvSpPr>
            <p:cNvPr id="22" name="四角形吹き出し 21"/>
            <p:cNvSpPr/>
            <p:nvPr/>
          </p:nvSpPr>
          <p:spPr>
            <a:xfrm rot="5400000">
              <a:off x="6461555" y="3693998"/>
              <a:ext cx="76502" cy="346085"/>
            </a:xfrm>
            <a:prstGeom prst="wedgeRectCallout">
              <a:avLst>
                <a:gd name="adj1" fmla="val -2091"/>
                <a:gd name="adj2" fmla="val -9325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endParaRPr>
            </a:p>
          </p:txBody>
        </p:sp>
      </p:grpSp>
      <p:sp>
        <p:nvSpPr>
          <p:cNvPr id="17" name="四角形吹き出し 16"/>
          <p:cNvSpPr/>
          <p:nvPr/>
        </p:nvSpPr>
        <p:spPr>
          <a:xfrm>
            <a:off x="5889104" y="2420889"/>
            <a:ext cx="1656184" cy="549275"/>
          </a:xfrm>
          <a:prstGeom prst="wedgeRectCallout">
            <a:avLst>
              <a:gd name="adj1" fmla="val -46371"/>
              <a:gd name="adj2" fmla="val -108128"/>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ja-JP" sz="1000" b="1" dirty="0">
                <a:solidFill>
                  <a:schemeClr val="tx1"/>
                </a:solidFill>
                <a:latin typeface="+mn-ea"/>
              </a:rPr>
              <a:t>給与の支払者の「個人番号又は法人番号」欄が追加されます。</a:t>
            </a:r>
          </a:p>
        </p:txBody>
      </p:sp>
      <p:sp>
        <p:nvSpPr>
          <p:cNvPr id="34" name="大かっこ 33"/>
          <p:cNvSpPr/>
          <p:nvPr/>
        </p:nvSpPr>
        <p:spPr>
          <a:xfrm rot="5400000">
            <a:off x="6707402" y="3743129"/>
            <a:ext cx="5040558" cy="288032"/>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lIns="91380" tIns="45690" rIns="91380" bIns="45690" anchor="ctr"/>
          <a:lstStyle/>
          <a:p>
            <a:pPr algn="ctr">
              <a:defRPr/>
            </a:pPr>
            <a:endParaRPr lang="ja-JP" altLang="en-US"/>
          </a:p>
        </p:txBody>
      </p:sp>
      <p:sp>
        <p:nvSpPr>
          <p:cNvPr id="29" name="タイトル 1"/>
          <p:cNvSpPr>
            <a:spLocks noGrp="1"/>
          </p:cNvSpPr>
          <p:nvPr>
            <p:ph type="title"/>
          </p:nvPr>
        </p:nvSpPr>
        <p:spPr>
          <a:xfrm>
            <a:off x="344488" y="164109"/>
            <a:ext cx="9155112" cy="88862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税務関係書類の</a:t>
            </a:r>
            <a:r>
              <a:rPr lang="ja-JP" altLang="en-US" sz="3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主な変更点</a:t>
            </a:r>
            <a:r>
              <a:rPr lang="ja-JP" altLang="en-US" sz="30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は以下のとおりです。</a:t>
            </a:r>
          </a:p>
        </p:txBody>
      </p:sp>
      <p:sp>
        <p:nvSpPr>
          <p:cNvPr id="9" name="フローチャート : 代替処理 8"/>
          <p:cNvSpPr/>
          <p:nvPr/>
        </p:nvSpPr>
        <p:spPr>
          <a:xfrm>
            <a:off x="5097016" y="1340770"/>
            <a:ext cx="1760400" cy="201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anchor="ctr"/>
          <a:lstStyle/>
          <a:p>
            <a:pPr>
              <a:defRPr/>
            </a:pPr>
            <a:r>
              <a:rPr lang="ja-JP" altLang="en-US" sz="1000" b="1" dirty="0">
                <a:solidFill>
                  <a:prstClr val="black"/>
                </a:solidFill>
              </a:rPr>
              <a:t>番号制度導入後のイメージ</a:t>
            </a:r>
            <a:endParaRPr lang="en-US" altLang="ja-JP" sz="1000" b="1" dirty="0">
              <a:solidFill>
                <a:prstClr val="black"/>
              </a:solidFill>
            </a:endParaRPr>
          </a:p>
        </p:txBody>
      </p:sp>
      <p:sp>
        <p:nvSpPr>
          <p:cNvPr id="8" name="フローチャート : 代替処理 7"/>
          <p:cNvSpPr/>
          <p:nvPr/>
        </p:nvSpPr>
        <p:spPr>
          <a:xfrm>
            <a:off x="1280592" y="1340770"/>
            <a:ext cx="1760400" cy="201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lIns="91380" tIns="45690" rIns="91380" bIns="45690" anchor="ctr"/>
          <a:lstStyle/>
          <a:p>
            <a:pPr>
              <a:defRPr/>
            </a:pPr>
            <a:r>
              <a:rPr lang="ja-JP" altLang="en-US" sz="1000" b="1" dirty="0">
                <a:solidFill>
                  <a:prstClr val="black"/>
                </a:solidFill>
              </a:rPr>
              <a:t>番号制度導入前</a:t>
            </a:r>
          </a:p>
        </p:txBody>
      </p:sp>
      <p:sp>
        <p:nvSpPr>
          <p:cNvPr id="31" name="テキスト ボックス 20"/>
          <p:cNvSpPr>
            <a:spLocks noChangeArrowheads="1"/>
          </p:cNvSpPr>
          <p:nvPr/>
        </p:nvSpPr>
        <p:spPr bwMode="auto">
          <a:xfrm>
            <a:off x="776536" y="980728"/>
            <a:ext cx="7178400" cy="289432"/>
          </a:xfrm>
          <a:prstGeom prst="roundRect">
            <a:avLst>
              <a:gd name="adj" fmla="val 16667"/>
            </a:avLst>
          </a:prstGeom>
          <a:solidFill>
            <a:srgbClr val="CCECFF"/>
          </a:solidFill>
          <a:ln w="19050">
            <a:solidFill>
              <a:schemeClr val="tx1"/>
            </a:solidFill>
            <a:round/>
            <a:headEnd/>
            <a:tailEnd/>
          </a:ln>
        </p:spPr>
        <p:txBody>
          <a:bodyPr wrap="square" lIns="91380" tIns="45690" rIns="91380" bIns="4569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源泉所得税、個人住民税に関する事務での取扱（給与等の支払者等が提出を受ける書類の主な変更点）</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560516" y="1268766"/>
            <a:ext cx="838570" cy="353882"/>
          </a:xfrm>
          <a:prstGeom prst="rect">
            <a:avLst/>
          </a:prstGeom>
          <a:noFill/>
        </p:spPr>
        <p:txBody>
          <a:bodyPr wrap="none" lIns="91380" tIns="45690" rIns="91380" bIns="45690" rtlCol="0">
            <a:spAutoFit/>
          </a:bodyPr>
          <a:lstStyle/>
          <a:p>
            <a:r>
              <a:rPr lang="ja-JP" altLang="en-US" sz="1700" b="1" dirty="0">
                <a:latin typeface="メイリオ" panose="020B0604030504040204" pitchFamily="50" charset="-128"/>
                <a:ea typeface="メイリオ" panose="020B0604030504040204" pitchFamily="50" charset="-128"/>
                <a:cs typeface="メイリオ" panose="020B0604030504040204" pitchFamily="50" charset="-128"/>
              </a:rPr>
              <a:t>（例）</a:t>
            </a:r>
          </a:p>
        </p:txBody>
      </p:sp>
      <p:pic>
        <p:nvPicPr>
          <p:cNvPr id="3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テキスト ボックス 36"/>
          <p:cNvSpPr txBox="1"/>
          <p:nvPr/>
        </p:nvSpPr>
        <p:spPr>
          <a:xfrm>
            <a:off x="667806" y="5077239"/>
            <a:ext cx="8236784" cy="1508045"/>
          </a:xfrm>
          <a:prstGeom prst="rect">
            <a:avLst/>
          </a:prstGeom>
          <a:noFill/>
          <a:ln w="12700">
            <a:solidFill>
              <a:schemeClr val="tx1"/>
            </a:solidFill>
          </a:ln>
        </p:spPr>
        <p:txBody>
          <a:bodyPr wrap="square" lIns="91380" tIns="45690" rIns="91380" bIns="45690" rtlCol="0" anchor="ctr" anchorCtr="0">
            <a:spAutoFit/>
          </a:bodyPr>
          <a:lstStyle/>
          <a:p>
            <a:r>
              <a:rPr lang="ja-JP" altLang="en-US" sz="1200" b="1" dirty="0">
                <a:solidFill>
                  <a:prstClr val="black"/>
                </a:solidFill>
                <a:latin typeface="+mn-ea"/>
              </a:rPr>
              <a:t>主な変更点</a:t>
            </a:r>
            <a:endParaRPr lang="en-US" altLang="ja-JP" sz="1200" b="1" dirty="0">
              <a:solidFill>
                <a:prstClr val="black"/>
              </a:solidFill>
              <a:latin typeface="+mn-ea"/>
            </a:endParaRPr>
          </a:p>
          <a:p>
            <a:r>
              <a:rPr lang="ja-JP" altLang="en-US" sz="1200" b="1" dirty="0">
                <a:solidFill>
                  <a:prstClr val="black"/>
                </a:solidFill>
                <a:latin typeface="+mn-ea"/>
              </a:rPr>
              <a:t>○　</a:t>
            </a:r>
            <a:r>
              <a:rPr lang="ja-JP" altLang="en-US" sz="1200" dirty="0">
                <a:solidFill>
                  <a:prstClr val="black"/>
                </a:solidFill>
                <a:latin typeface="+mn-ea"/>
                <a:cs typeface="メイリオ" panose="020B0604030504040204" pitchFamily="50" charset="-128"/>
              </a:rPr>
              <a:t>「給与</a:t>
            </a:r>
            <a:r>
              <a:rPr lang="ja-JP" altLang="en-US" sz="1200" dirty="0">
                <a:latin typeface="+mn-ea"/>
                <a:cs typeface="メイリオ" panose="020B0604030504040204" pitchFamily="50" charset="-128"/>
              </a:rPr>
              <a:t>所得者の扶養控除等（異動）申告書」については、</a:t>
            </a:r>
            <a:r>
              <a:rPr lang="ja-JP" altLang="en-US" sz="1200" b="1" u="sng" dirty="0">
                <a:latin typeface="+mn-ea"/>
                <a:cs typeface="メイリオ" panose="020B0604030504040204" pitchFamily="50" charset="-128"/>
              </a:rPr>
              <a:t>給与所得者本人、控除対象配偶者及び扶養親族等の個人番号</a:t>
            </a:r>
            <a:r>
              <a:rPr lang="ja-JP" altLang="en-US" sz="1200" dirty="0">
                <a:latin typeface="+mn-ea"/>
                <a:cs typeface="メイリオ" panose="020B0604030504040204" pitchFamily="50" charset="-128"/>
              </a:rPr>
              <a:t>の</a:t>
            </a:r>
            <a:endParaRPr lang="en-US" altLang="ja-JP" sz="1200" dirty="0">
              <a:latin typeface="+mn-ea"/>
              <a:cs typeface="メイリオ" panose="020B0604030504040204" pitchFamily="50" charset="-128"/>
            </a:endParaRPr>
          </a:p>
          <a:p>
            <a:r>
              <a:rPr lang="ja-JP" altLang="en-US" sz="1200" dirty="0">
                <a:latin typeface="+mn-ea"/>
                <a:cs typeface="メイリオ" panose="020B0604030504040204" pitchFamily="50" charset="-128"/>
              </a:rPr>
              <a:t>　記載が必要となります。</a:t>
            </a:r>
            <a:endParaRPr lang="ja-JP" altLang="en-US" sz="1200" dirty="0">
              <a:latin typeface="+mn-ea"/>
            </a:endParaRPr>
          </a:p>
          <a:p>
            <a:r>
              <a:rPr lang="ja-JP" altLang="en-US" sz="1200" b="1" dirty="0">
                <a:solidFill>
                  <a:prstClr val="black"/>
                </a:solidFill>
                <a:latin typeface="+mn-ea"/>
              </a:rPr>
              <a:t>○　</a:t>
            </a:r>
            <a:r>
              <a:rPr lang="ja-JP" altLang="en-US" sz="1200" dirty="0">
                <a:latin typeface="+mn-ea"/>
                <a:cs typeface="メイリオ" panose="020B0604030504040204" pitchFamily="50" charset="-128"/>
              </a:rPr>
              <a:t>この申告書の提出を受けた給与等の支払者は、</a:t>
            </a:r>
            <a:r>
              <a:rPr lang="ja-JP" altLang="en-US" sz="1200" b="1" u="sng" dirty="0">
                <a:latin typeface="+mn-ea"/>
                <a:cs typeface="メイリオ" panose="020B0604030504040204" pitchFamily="50" charset="-128"/>
              </a:rPr>
              <a:t>給与等の支払者の個人番号又は法人番号</a:t>
            </a:r>
            <a:r>
              <a:rPr lang="ja-JP" altLang="en-US" sz="1200" dirty="0">
                <a:latin typeface="+mn-ea"/>
                <a:cs typeface="メイリオ" panose="020B0604030504040204" pitchFamily="50" charset="-128"/>
              </a:rPr>
              <a:t>をその申告書に付記する必要</a:t>
            </a:r>
            <a:endParaRPr lang="en-US" altLang="ja-JP" sz="1200" dirty="0">
              <a:latin typeface="+mn-ea"/>
              <a:cs typeface="メイリオ" panose="020B0604030504040204" pitchFamily="50" charset="-128"/>
            </a:endParaRPr>
          </a:p>
          <a:p>
            <a:r>
              <a:rPr lang="ja-JP" altLang="en-US" sz="1200" dirty="0">
                <a:latin typeface="+mn-ea"/>
                <a:cs typeface="メイリオ" panose="020B0604030504040204" pitchFamily="50" charset="-128"/>
              </a:rPr>
              <a:t>　があります。</a:t>
            </a:r>
            <a:endParaRPr lang="en-US" altLang="ja-JP" sz="1200" dirty="0">
              <a:latin typeface="+mn-ea"/>
              <a:cs typeface="メイリオ" panose="020B0604030504040204" pitchFamily="50" charset="-128"/>
            </a:endParaRPr>
          </a:p>
          <a:p>
            <a:r>
              <a:rPr lang="ja-JP" altLang="en-US" sz="1200" b="1" dirty="0">
                <a:latin typeface="+mn-ea"/>
                <a:cs typeface="メイリオ" panose="020B0604030504040204" pitchFamily="50" charset="-128"/>
              </a:rPr>
              <a:t>○　</a:t>
            </a:r>
            <a:r>
              <a:rPr lang="ja-JP" altLang="en-US" sz="1200" dirty="0">
                <a:latin typeface="+mn-ea"/>
                <a:cs typeface="メイリオ" panose="020B0604030504040204" pitchFamily="50" charset="-128"/>
              </a:rPr>
              <a:t>給与等の支払者等が提出を受ける書類のうち受給者が個人番号を記載する書類は、ほかにも以下のものなどがあります。</a:t>
            </a:r>
            <a:endParaRPr lang="en-US" altLang="ja-JP" sz="1200" dirty="0">
              <a:latin typeface="+mn-ea"/>
              <a:cs typeface="メイリオ" panose="020B0604030504040204" pitchFamily="50" charset="-128"/>
            </a:endParaRPr>
          </a:p>
          <a:p>
            <a:r>
              <a:rPr lang="ja-JP" altLang="en-US" sz="1000" dirty="0">
                <a:latin typeface="+mn-ea"/>
                <a:cs typeface="メイリオ" panose="020B0604030504040204" pitchFamily="50" charset="-128"/>
              </a:rPr>
              <a:t>　　　「従たる給与についての扶養控除等（異動）申告書」、「給与所得者の保険料控除申告書兼給与所得者の配偶者特別控除申告書」</a:t>
            </a:r>
            <a:endParaRPr lang="en-US" altLang="ja-JP" sz="1000" dirty="0">
              <a:latin typeface="+mn-ea"/>
              <a:cs typeface="メイリオ" panose="020B0604030504040204" pitchFamily="50" charset="-128"/>
            </a:endParaRPr>
          </a:p>
          <a:p>
            <a:r>
              <a:rPr lang="ja-JP" altLang="en-US" sz="1000" dirty="0">
                <a:latin typeface="+mn-ea"/>
                <a:cs typeface="メイリオ" panose="020B0604030504040204" pitchFamily="50" charset="-128"/>
              </a:rPr>
              <a:t>　　　「退職所得の受給に関する申告書」 、「公的年金等の受給者の扶養親族等申告書」</a:t>
            </a:r>
            <a:endParaRPr lang="en-US" altLang="ja-JP" sz="1000" dirty="0">
              <a:latin typeface="+mn-ea"/>
              <a:cs typeface="メイリオ" panose="020B0604030504040204" pitchFamily="50" charset="-128"/>
            </a:endParaRPr>
          </a:p>
        </p:txBody>
      </p:sp>
      <p:pic>
        <p:nvPicPr>
          <p:cNvPr id="1026" name="Picture 2" descr="C:\Users\A321223\Desktop\2015-04-17_152605.png"/>
          <p:cNvPicPr>
            <a:picLocks noChangeAspect="1" noChangeArrowheads="1"/>
          </p:cNvPicPr>
          <p:nvPr/>
        </p:nvPicPr>
        <p:blipFill>
          <a:blip r:embed="rId6" cstate="print"/>
          <a:srcRect/>
          <a:stretch>
            <a:fillRect/>
          </a:stretch>
        </p:blipFill>
        <p:spPr bwMode="auto">
          <a:xfrm>
            <a:off x="488505" y="1772816"/>
            <a:ext cx="3358561" cy="237626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0" name="正方形/長方形 39"/>
          <p:cNvSpPr/>
          <p:nvPr/>
        </p:nvSpPr>
        <p:spPr>
          <a:xfrm>
            <a:off x="6222910" y="1995593"/>
            <a:ext cx="1121974" cy="14703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41" name="正方形/長方形 40"/>
          <p:cNvSpPr/>
          <p:nvPr/>
        </p:nvSpPr>
        <p:spPr>
          <a:xfrm>
            <a:off x="5423855" y="4374107"/>
            <a:ext cx="859809" cy="382138"/>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700">
              <a:solidFill>
                <a:prstClr val="white"/>
              </a:solidFill>
            </a:endParaRPr>
          </a:p>
        </p:txBody>
      </p:sp>
      <p:sp>
        <p:nvSpPr>
          <p:cNvPr id="42" name="四角形吹き出し 41"/>
          <p:cNvSpPr/>
          <p:nvPr/>
        </p:nvSpPr>
        <p:spPr>
          <a:xfrm>
            <a:off x="7617296" y="2420889"/>
            <a:ext cx="1368152" cy="549275"/>
          </a:xfrm>
          <a:prstGeom prst="wedgeRectCallout">
            <a:avLst>
              <a:gd name="adj1" fmla="val -77912"/>
              <a:gd name="adj2" fmla="val -110441"/>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ja-JP" sz="1000" b="1" dirty="0">
                <a:solidFill>
                  <a:schemeClr val="tx1"/>
                </a:solidFill>
              </a:rPr>
              <a:t>給与所得者の「個人番号」欄が追加されます。</a:t>
            </a:r>
          </a:p>
        </p:txBody>
      </p:sp>
    </p:spTree>
    <p:extLst>
      <p:ext uri="{BB962C8B-B14F-4D97-AF65-F5344CB8AC3E}">
        <p14:creationId xmlns:p14="http://schemas.microsoft.com/office/powerpoint/2010/main" val="1384368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81000" y="1058524"/>
            <a:ext cx="8820472" cy="784770"/>
          </a:xfrm>
          <a:prstGeom prst="rect">
            <a:avLst/>
          </a:prstGeom>
        </p:spPr>
        <p:txBody>
          <a:bodyPr wrap="square" lIns="91380" tIns="45690" rIns="91380" bIns="45690">
            <a:spAutoFit/>
          </a:bodyPr>
          <a:lstStyle/>
          <a:p>
            <a:pPr defTabSz="1202721">
              <a:defRPr/>
            </a:pPr>
            <a:r>
              <a:rPr lang="ja-JP" altLang="en-US" sz="1500" dirty="0" smtClean="0">
                <a:solidFill>
                  <a:prstClr val="black"/>
                </a:solidFill>
                <a:latin typeface="メイリオ" pitchFamily="50" charset="-128"/>
                <a:ea typeface="メイリオ" pitchFamily="50" charset="-128"/>
                <a:cs typeface="メイリオ" pitchFamily="50" charset="-128"/>
              </a:rPr>
              <a:t>番号</a:t>
            </a:r>
            <a:r>
              <a:rPr lang="ja-JP" altLang="en-US" sz="1500" dirty="0">
                <a:solidFill>
                  <a:prstClr val="black"/>
                </a:solidFill>
                <a:latin typeface="メイリオ" pitchFamily="50" charset="-128"/>
                <a:ea typeface="メイリオ" pitchFamily="50" charset="-128"/>
                <a:cs typeface="メイリオ" pitchFamily="50" charset="-128"/>
              </a:rPr>
              <a:t>制度導入後（平成</a:t>
            </a:r>
            <a:r>
              <a:rPr lang="en-US" altLang="ja-JP" sz="1500" dirty="0">
                <a:solidFill>
                  <a:prstClr val="black"/>
                </a:solidFill>
                <a:latin typeface="メイリオ" pitchFamily="50" charset="-128"/>
                <a:ea typeface="メイリオ" pitchFamily="50" charset="-128"/>
                <a:cs typeface="メイリオ" pitchFamily="50" charset="-128"/>
              </a:rPr>
              <a:t>28</a:t>
            </a:r>
            <a:r>
              <a:rPr lang="ja-JP" altLang="en-US" sz="1500" dirty="0">
                <a:solidFill>
                  <a:prstClr val="black"/>
                </a:solidFill>
                <a:latin typeface="メイリオ" pitchFamily="50" charset="-128"/>
                <a:ea typeface="メイリオ" pitchFamily="50" charset="-128"/>
                <a:cs typeface="メイリオ" pitchFamily="50" charset="-128"/>
              </a:rPr>
              <a:t>年１月以降）は、</a:t>
            </a:r>
            <a:r>
              <a:rPr lang="ja-JP" altLang="ja-JP" sz="1500" dirty="0">
                <a:solidFill>
                  <a:prstClr val="black"/>
                </a:solidFill>
                <a:latin typeface="メイリオ" pitchFamily="50" charset="-128"/>
                <a:ea typeface="メイリオ" pitchFamily="50" charset="-128"/>
                <a:cs typeface="メイリオ" pitchFamily="50" charset="-128"/>
              </a:rPr>
              <a:t>申告書・</a:t>
            </a:r>
            <a:r>
              <a:rPr lang="ja-JP" altLang="en-US" sz="1500" dirty="0">
                <a:solidFill>
                  <a:prstClr val="black"/>
                </a:solidFill>
                <a:latin typeface="メイリオ" pitchFamily="50" charset="-128"/>
                <a:ea typeface="メイリオ" pitchFamily="50" charset="-128"/>
                <a:cs typeface="メイリオ" pitchFamily="50" charset="-128"/>
              </a:rPr>
              <a:t>法定調書</a:t>
            </a:r>
            <a:r>
              <a:rPr lang="ja-JP" altLang="ja-JP" sz="1500" dirty="0">
                <a:solidFill>
                  <a:prstClr val="black"/>
                </a:solidFill>
                <a:latin typeface="メイリオ" pitchFamily="50" charset="-128"/>
                <a:ea typeface="メイリオ" pitchFamily="50" charset="-128"/>
                <a:cs typeface="メイリオ" pitchFamily="50" charset="-128"/>
              </a:rPr>
              <a:t>等の</a:t>
            </a:r>
            <a:r>
              <a:rPr lang="ja-JP" altLang="en-US" sz="1500" dirty="0">
                <a:solidFill>
                  <a:prstClr val="black"/>
                </a:solidFill>
                <a:latin typeface="メイリオ" pitchFamily="50" charset="-128"/>
                <a:ea typeface="メイリオ" pitchFamily="50" charset="-128"/>
                <a:cs typeface="メイリオ" pitchFamily="50" charset="-128"/>
              </a:rPr>
              <a:t>提出に当たり、当該</a:t>
            </a:r>
            <a:r>
              <a:rPr lang="ja-JP" altLang="ja-JP" sz="1500" dirty="0">
                <a:solidFill>
                  <a:prstClr val="black"/>
                </a:solidFill>
                <a:latin typeface="メイリオ" pitchFamily="50" charset="-128"/>
                <a:ea typeface="メイリオ" pitchFamily="50" charset="-128"/>
                <a:cs typeface="メイリオ" pitchFamily="50" charset="-128"/>
              </a:rPr>
              <a:t>提出者</a:t>
            </a:r>
            <a:r>
              <a:rPr lang="ja-JP" altLang="en-US" sz="1500" dirty="0">
                <a:solidFill>
                  <a:prstClr val="black"/>
                </a:solidFill>
                <a:latin typeface="メイリオ" pitchFamily="50" charset="-128"/>
                <a:ea typeface="メイリオ" pitchFamily="50" charset="-128"/>
                <a:cs typeface="メイリオ" pitchFamily="50" charset="-128"/>
              </a:rPr>
              <a:t>等   </a:t>
            </a:r>
            <a:endParaRPr lang="en-US" altLang="ja-JP" sz="1500" dirty="0">
              <a:solidFill>
                <a:prstClr val="black"/>
              </a:solidFill>
              <a:latin typeface="メイリオ" pitchFamily="50" charset="-128"/>
              <a:ea typeface="メイリオ" pitchFamily="50" charset="-128"/>
              <a:cs typeface="メイリオ" pitchFamily="50" charset="-128"/>
            </a:endParaRPr>
          </a:p>
          <a:p>
            <a:pPr defTabSz="1202721">
              <a:defRPr/>
            </a:pPr>
            <a:r>
              <a:rPr lang="ja-JP" altLang="ja-JP" sz="1500" dirty="0" smtClean="0">
                <a:solidFill>
                  <a:prstClr val="black"/>
                </a:solidFill>
                <a:latin typeface="メイリオ" pitchFamily="50" charset="-128"/>
                <a:ea typeface="メイリオ" pitchFamily="50" charset="-128"/>
                <a:cs typeface="メイリオ" pitchFamily="50" charset="-128"/>
              </a:rPr>
              <a:t>に</a:t>
            </a:r>
            <a:r>
              <a:rPr lang="ja-JP" altLang="ja-JP" sz="1500" dirty="0">
                <a:solidFill>
                  <a:prstClr val="black"/>
                </a:solidFill>
                <a:latin typeface="メイリオ" pitchFamily="50" charset="-128"/>
                <a:ea typeface="メイリオ" pitchFamily="50" charset="-128"/>
                <a:cs typeface="メイリオ" pitchFamily="50" charset="-128"/>
              </a:rPr>
              <a:t>係る番号を</a:t>
            </a:r>
            <a:r>
              <a:rPr lang="ja-JP" altLang="en-US" sz="1500" dirty="0">
                <a:solidFill>
                  <a:prstClr val="black"/>
                </a:solidFill>
                <a:latin typeface="メイリオ" pitchFamily="50" charset="-128"/>
                <a:ea typeface="メイリオ" pitchFamily="50" charset="-128"/>
                <a:cs typeface="メイリオ" pitchFamily="50" charset="-128"/>
              </a:rPr>
              <a:t>記載します。</a:t>
            </a:r>
            <a:endParaRPr lang="en-US" altLang="ja-JP" sz="1500" dirty="0">
              <a:solidFill>
                <a:prstClr val="black"/>
              </a:solidFill>
              <a:latin typeface="メイリオ" pitchFamily="50" charset="-128"/>
              <a:ea typeface="メイリオ" pitchFamily="50" charset="-128"/>
              <a:cs typeface="メイリオ" pitchFamily="50" charset="-128"/>
            </a:endParaRPr>
          </a:p>
          <a:p>
            <a:pPr defTabSz="1202721">
              <a:defRPr/>
            </a:pPr>
            <a:r>
              <a:rPr lang="ja-JP" altLang="en-US" sz="1500" dirty="0" smtClean="0">
                <a:solidFill>
                  <a:prstClr val="black"/>
                </a:solidFill>
                <a:latin typeface="メイリオ" pitchFamily="50" charset="-128"/>
                <a:ea typeface="メイリオ" pitchFamily="50" charset="-128"/>
                <a:cs typeface="メイリオ" pitchFamily="50" charset="-128"/>
              </a:rPr>
              <a:t>税務</a:t>
            </a:r>
            <a:r>
              <a:rPr lang="ja-JP" altLang="en-US" sz="1500" dirty="0">
                <a:solidFill>
                  <a:prstClr val="black"/>
                </a:solidFill>
                <a:latin typeface="メイリオ" pitchFamily="50" charset="-128"/>
                <a:ea typeface="メイリオ" pitchFamily="50" charset="-128"/>
                <a:cs typeface="メイリオ" pitchFamily="50" charset="-128"/>
              </a:rPr>
              <a:t>関係書類への一般的な場合の番号の記載及び提出時期は以下のとおりです。</a:t>
            </a:r>
            <a:endParaRPr lang="en-US" altLang="ja-JP" sz="1500" dirty="0">
              <a:solidFill>
                <a:prstClr val="black"/>
              </a:solidFill>
              <a:latin typeface="メイリオ" pitchFamily="50" charset="-128"/>
              <a:ea typeface="メイリオ" pitchFamily="50" charset="-128"/>
              <a:cs typeface="メイリオ" pitchFamily="50" charset="-128"/>
            </a:endParaRPr>
          </a:p>
        </p:txBody>
      </p:sp>
      <p:sp>
        <p:nvSpPr>
          <p:cNvPr id="6" name="タイトル 1"/>
          <p:cNvSpPr>
            <a:spLocks noGrp="1"/>
          </p:cNvSpPr>
          <p:nvPr>
            <p:ph type="title"/>
          </p:nvPr>
        </p:nvSpPr>
        <p:spPr>
          <a:xfrm>
            <a:off x="369891" y="169896"/>
            <a:ext cx="9155112" cy="88862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税務関係書類へのマイナンバーの記載及びマイナンバー</a:t>
            </a:r>
            <a:r>
              <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が記載された</a:t>
            </a:r>
            <a:r>
              <a:rPr lang="ja-JP" altLang="en-US" sz="24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申告書等の提出の時期</a:t>
            </a:r>
            <a:r>
              <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は、以下のとおりです。</a:t>
            </a:r>
            <a:endPar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557683364"/>
              </p:ext>
            </p:extLst>
          </p:nvPr>
        </p:nvGraphicFramePr>
        <p:xfrm>
          <a:off x="168804" y="1544057"/>
          <a:ext cx="9649073" cy="5471896"/>
        </p:xfrm>
        <a:graphic>
          <a:graphicData uri="http://schemas.openxmlformats.org/presentationml/2006/ole">
            <mc:AlternateContent xmlns:mc="http://schemas.openxmlformats.org/markup-compatibility/2006">
              <mc:Choice xmlns:v="urn:schemas-microsoft-com:vml" Requires="v">
                <p:oleObj spid="_x0000_s4118" name="文書" r:id="rId4" imgW="9868907" imgH="5579468" progId="Word.Document.12">
                  <p:embed/>
                </p:oleObj>
              </mc:Choice>
              <mc:Fallback>
                <p:oleObj name="文書" r:id="rId4" imgW="9868907" imgH="5579468"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04" y="1544057"/>
                        <a:ext cx="9649073" cy="5471896"/>
                      </a:xfrm>
                      <a:prstGeom prst="rect">
                        <a:avLst/>
                      </a:prstGeom>
                      <a:noFill/>
                      <a:extLst/>
                    </p:spPr>
                  </p:pic>
                </p:oleObj>
              </mc:Fallback>
            </mc:AlternateContent>
          </a:graphicData>
        </a:graphic>
      </p:graphicFrame>
      <p:pic>
        <p:nvPicPr>
          <p:cNvPr id="7"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スライド番号プレースホルダー 11"/>
          <p:cNvSpPr>
            <a:spLocks noGrp="1"/>
          </p:cNvSpPr>
          <p:nvPr>
            <p:ph type="sldNum" sz="quarter" idx="12"/>
          </p:nvPr>
        </p:nvSpPr>
        <p:spPr>
          <a:xfrm>
            <a:off x="7762180" y="6480175"/>
            <a:ext cx="2133600" cy="365125"/>
          </a:xfrm>
        </p:spPr>
        <p:txBody>
          <a:bodyPr/>
          <a:lstStyle/>
          <a:p>
            <a:r>
              <a:rPr lang="en-US" altLang="ja-JP" sz="2800" dirty="0" smtClean="0">
                <a:solidFill>
                  <a:prstClr val="black"/>
                </a:solidFill>
              </a:rPr>
              <a:t>31</a:t>
            </a:r>
            <a:endParaRPr lang="ja-JP" altLang="en-US" sz="2800" dirty="0">
              <a:solidFill>
                <a:prstClr val="black"/>
              </a:solidFill>
            </a:endParaRPr>
          </a:p>
        </p:txBody>
      </p:sp>
    </p:spTree>
    <p:extLst>
      <p:ext uri="{BB962C8B-B14F-4D97-AF65-F5344CB8AC3E}">
        <p14:creationId xmlns:p14="http://schemas.microsoft.com/office/powerpoint/2010/main" val="617372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832210" y="1481594"/>
            <a:ext cx="2142853" cy="2972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pPr algn="ctr"/>
            <a:endParaRPr lang="ja-JP" altLang="en-US" sz="1300" dirty="0">
              <a:solidFill>
                <a:schemeClr val="tx1"/>
              </a:solidFill>
            </a:endParaRPr>
          </a:p>
        </p:txBody>
      </p:sp>
      <p:sp>
        <p:nvSpPr>
          <p:cNvPr id="9" name="正方形/長方形 8"/>
          <p:cNvSpPr/>
          <p:nvPr/>
        </p:nvSpPr>
        <p:spPr>
          <a:xfrm>
            <a:off x="989005" y="1464778"/>
            <a:ext cx="1093162" cy="2987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pPr algn="ctr"/>
            <a:endParaRPr lang="ja-JP" altLang="en-US" sz="1300" dirty="0">
              <a:solidFill>
                <a:schemeClr val="tx1"/>
              </a:solidFill>
            </a:endParaRPr>
          </a:p>
        </p:txBody>
      </p:sp>
      <p:sp>
        <p:nvSpPr>
          <p:cNvPr id="11" name="正方形/長方形 10"/>
          <p:cNvSpPr/>
          <p:nvPr/>
        </p:nvSpPr>
        <p:spPr>
          <a:xfrm>
            <a:off x="7581077" y="1452482"/>
            <a:ext cx="1431944" cy="30021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pPr algn="ctr"/>
            <a:endParaRPr lang="ja-JP" altLang="en-US" sz="1300" dirty="0">
              <a:solidFill>
                <a:schemeClr val="tx1"/>
              </a:solidFill>
            </a:endParaRPr>
          </a:p>
        </p:txBody>
      </p:sp>
      <p:pic>
        <p:nvPicPr>
          <p:cNvPr id="19" name="Picture 3" descr="C:\Users\CS733492\AppData\Local\Microsoft\Windows\Temporary Internet Files\Content.IE5\5CO7EA8B\MC900434847[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63914" y="2858334"/>
            <a:ext cx="1642876" cy="152999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矢印コネクタ 22"/>
          <p:cNvCxnSpPr/>
          <p:nvPr/>
        </p:nvCxnSpPr>
        <p:spPr>
          <a:xfrm flipV="1">
            <a:off x="5975055" y="1883605"/>
            <a:ext cx="1559134" cy="79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6063676" y="1603993"/>
            <a:ext cx="1281188" cy="1101936"/>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r>
              <a:rPr lang="ja-JP" altLang="en-US" sz="1200" dirty="0">
                <a:solidFill>
                  <a:schemeClr val="tx1"/>
                </a:solidFill>
              </a:rPr>
              <a:t>被保険者資格取得の届出などの社会保険関係手続き（個人番号等を記載）</a:t>
            </a:r>
          </a:p>
        </p:txBody>
      </p:sp>
      <p:sp>
        <p:nvSpPr>
          <p:cNvPr id="27" name="テキスト ボックス 20"/>
          <p:cNvSpPr>
            <a:spLocks noChangeArrowheads="1"/>
          </p:cNvSpPr>
          <p:nvPr/>
        </p:nvSpPr>
        <p:spPr bwMode="auto">
          <a:xfrm>
            <a:off x="1210969" y="1311548"/>
            <a:ext cx="648118" cy="285196"/>
          </a:xfrm>
          <a:prstGeom prst="roundRect">
            <a:avLst>
              <a:gd name="adj" fmla="val 16667"/>
            </a:avLst>
          </a:prstGeom>
          <a:solidFill>
            <a:srgbClr val="FFFF00"/>
          </a:solidFill>
          <a:ln w="9525">
            <a:solidFill>
              <a:schemeClr val="tx1"/>
            </a:solidFill>
            <a:round/>
            <a:headEnd/>
            <a:tailEnd/>
          </a:ln>
        </p:spPr>
        <p:txBody>
          <a:bodyPr wrap="square" lIns="87637" tIns="43820" rIns="87637" bIns="43820">
            <a:spAutoFit/>
          </a:bodyPr>
          <a:lstStyle/>
          <a:p>
            <a:pPr algn="ctr"/>
            <a:r>
              <a:rPr lang="ja-JP" altLang="en-US" sz="1100" dirty="0">
                <a:latin typeface="Calibri" pitchFamily="34" charset="0"/>
                <a:ea typeface="ＤＦ平成ゴシック体W5"/>
                <a:cs typeface="ＤＦ平成ゴシック体W5"/>
              </a:rPr>
              <a:t>従業員</a:t>
            </a:r>
            <a:endParaRPr lang="en-US" altLang="ja-JP" sz="1100" dirty="0">
              <a:latin typeface="Calibri" pitchFamily="34" charset="0"/>
              <a:ea typeface="ＤＦ平成ゴシック体W5"/>
              <a:cs typeface="ＤＦ平成ゴシック体W5"/>
            </a:endParaRPr>
          </a:p>
        </p:txBody>
      </p:sp>
      <p:pic>
        <p:nvPicPr>
          <p:cNvPr id="28" name="Picture 3" descr="C:\Users\CS784324\AppData\Local\Microsoft\Windows\Temporary Internet Files\Content.IE5\K735BUWF\MC9004460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537" y="2080745"/>
            <a:ext cx="1489120" cy="1514605"/>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618581" y="929130"/>
            <a:ext cx="2629588" cy="367889"/>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87637" tIns="43820" rIns="87637" bIns="43820" rtlCol="0" anchor="ctr"/>
          <a:lstStyle/>
          <a:p>
            <a:pPr algn="ctr"/>
            <a:r>
              <a:rPr lang="ja-JP" altLang="en-US" sz="1600" dirty="0">
                <a:solidFill>
                  <a:schemeClr val="tx1"/>
                </a:solidFill>
                <a:latin typeface="HGPｺﾞｼｯｸM" panose="020B0600000000000000" pitchFamily="50" charset="-128"/>
                <a:ea typeface="HGPｺﾞｼｯｸM" panose="020B0600000000000000" pitchFamily="50" charset="-128"/>
              </a:rPr>
              <a:t>従業員の給与・福利厚生</a:t>
            </a:r>
          </a:p>
        </p:txBody>
      </p:sp>
      <p:cxnSp>
        <p:nvCxnSpPr>
          <p:cNvPr id="35" name="直線矢印コネクタ 34"/>
          <p:cNvCxnSpPr/>
          <p:nvPr/>
        </p:nvCxnSpPr>
        <p:spPr>
          <a:xfrm flipH="1">
            <a:off x="2090520" y="4067820"/>
            <a:ext cx="172863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2312802" y="3426826"/>
            <a:ext cx="1358210" cy="1027766"/>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r>
              <a:rPr lang="ja-JP" altLang="en-US" sz="1200" dirty="0">
                <a:solidFill>
                  <a:schemeClr val="tx1"/>
                </a:solidFill>
              </a:rPr>
              <a:t>給与の支払い</a:t>
            </a:r>
            <a:endParaRPr lang="en-US" altLang="ja-JP" sz="1200" dirty="0">
              <a:solidFill>
                <a:srgbClr val="FF0000"/>
              </a:solidFill>
            </a:endParaRPr>
          </a:p>
          <a:p>
            <a:endParaRPr lang="en-US" altLang="ja-JP" sz="700" dirty="0">
              <a:solidFill>
                <a:srgbClr val="FF0000"/>
              </a:solidFill>
            </a:endParaRPr>
          </a:p>
          <a:p>
            <a:r>
              <a:rPr lang="ja-JP" altLang="en-US" sz="1200" dirty="0">
                <a:solidFill>
                  <a:schemeClr val="tx1"/>
                </a:solidFill>
              </a:rPr>
              <a:t>年金・健康保険・雇用保険などの保険料の徴収</a:t>
            </a:r>
            <a:endParaRPr lang="en-US" altLang="ja-JP" sz="1200" dirty="0">
              <a:solidFill>
                <a:schemeClr val="tx1"/>
              </a:solidFill>
            </a:endParaRPr>
          </a:p>
        </p:txBody>
      </p:sp>
      <p:cxnSp>
        <p:nvCxnSpPr>
          <p:cNvPr id="37" name="直線矢印コネクタ 36"/>
          <p:cNvCxnSpPr/>
          <p:nvPr/>
        </p:nvCxnSpPr>
        <p:spPr>
          <a:xfrm>
            <a:off x="2090520" y="1888439"/>
            <a:ext cx="172863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8" name="正方形/長方形 37"/>
          <p:cNvSpPr/>
          <p:nvPr/>
        </p:nvSpPr>
        <p:spPr>
          <a:xfrm>
            <a:off x="2275730" y="1618020"/>
            <a:ext cx="1358210" cy="554921"/>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7637" tIns="43820" rIns="87637" bIns="43820" rtlCol="0" anchor="ctr"/>
          <a:lstStyle/>
          <a:p>
            <a:pPr algn="ctr"/>
            <a:r>
              <a:rPr lang="ja-JP" altLang="en-US" sz="1400" dirty="0">
                <a:solidFill>
                  <a:srgbClr val="FF0000"/>
                </a:solidFill>
              </a:rPr>
              <a:t>個人番号</a:t>
            </a:r>
            <a:endParaRPr lang="en-US" altLang="ja-JP" sz="1400" dirty="0">
              <a:solidFill>
                <a:srgbClr val="FF0000"/>
              </a:solidFill>
            </a:endParaRPr>
          </a:p>
          <a:p>
            <a:pPr algn="ctr"/>
            <a:r>
              <a:rPr lang="ja-JP" altLang="en-US" sz="1400" dirty="0">
                <a:solidFill>
                  <a:schemeClr val="tx1"/>
                </a:solidFill>
              </a:rPr>
              <a:t>の提示</a:t>
            </a:r>
            <a:endParaRPr lang="en-US" altLang="ja-JP" sz="1400" dirty="0">
              <a:solidFill>
                <a:schemeClr val="tx1"/>
              </a:solidFill>
            </a:endParaRPr>
          </a:p>
        </p:txBody>
      </p:sp>
      <p:grpSp>
        <p:nvGrpSpPr>
          <p:cNvPr id="39" name="グループ化 38"/>
          <p:cNvGrpSpPr/>
          <p:nvPr/>
        </p:nvGrpSpPr>
        <p:grpSpPr>
          <a:xfrm>
            <a:off x="2406854" y="2223926"/>
            <a:ext cx="1071090" cy="850424"/>
            <a:chOff x="1970730" y="4333595"/>
            <a:chExt cx="1249288" cy="850424"/>
          </a:xfrm>
        </p:grpSpPr>
        <p:grpSp>
          <p:nvGrpSpPr>
            <p:cNvPr id="40" name="グループ化 39"/>
            <p:cNvGrpSpPr/>
            <p:nvPr/>
          </p:nvGrpSpPr>
          <p:grpSpPr>
            <a:xfrm>
              <a:off x="2427930" y="4790795"/>
              <a:ext cx="792088" cy="393224"/>
              <a:chOff x="1712641" y="731520"/>
              <a:chExt cx="792088" cy="393224"/>
            </a:xfrm>
            <a:effectLst>
              <a:outerShdw dist="50800" dir="3000000" algn="ctr" rotWithShape="0">
                <a:srgbClr val="000000">
                  <a:alpha val="43137"/>
                </a:srgbClr>
              </a:outerShdw>
            </a:effectLst>
          </p:grpSpPr>
          <p:sp>
            <p:nvSpPr>
              <p:cNvPr id="50" name="角丸四角形 49"/>
              <p:cNvSpPr/>
              <p:nvPr/>
            </p:nvSpPr>
            <p:spPr bwMode="auto">
              <a:xfrm>
                <a:off x="1712641" y="731520"/>
                <a:ext cx="792088" cy="39322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51" name="テキスト ボックス 50"/>
              <p:cNvSpPr txBox="1"/>
              <p:nvPr/>
            </p:nvSpPr>
            <p:spPr>
              <a:xfrm>
                <a:off x="1784648" y="908720"/>
                <a:ext cx="599096" cy="153888"/>
              </a:xfrm>
              <a:prstGeom prst="rect">
                <a:avLst/>
              </a:prstGeom>
              <a:noFill/>
            </p:spPr>
            <p:txBody>
              <a:bodyPr wrap="square" lIns="0" tIns="0" rIns="0" bIns="0" rtlCol="0">
                <a:spAutoFit/>
              </a:bodyPr>
              <a:lstStyle/>
              <a:p>
                <a:r>
                  <a:rPr lang="ja-JP" altLang="en-US" sz="1000" b="1" dirty="0"/>
                  <a:t>･･･</a:t>
                </a:r>
                <a:r>
                  <a:rPr lang="en-US" altLang="ja-JP" sz="1000" b="1" dirty="0"/>
                  <a:t> </a:t>
                </a:r>
                <a:r>
                  <a:rPr lang="ja-JP" altLang="en-US" sz="1000" b="1" dirty="0"/>
                  <a:t>････</a:t>
                </a:r>
                <a:endParaRPr lang="en-US" altLang="ja-JP" sz="1000" b="1" dirty="0"/>
              </a:p>
            </p:txBody>
          </p:sp>
        </p:grpSp>
        <p:grpSp>
          <p:nvGrpSpPr>
            <p:cNvPr id="41" name="グループ化 40"/>
            <p:cNvGrpSpPr/>
            <p:nvPr/>
          </p:nvGrpSpPr>
          <p:grpSpPr>
            <a:xfrm>
              <a:off x="2275530" y="4638395"/>
              <a:ext cx="792088" cy="393224"/>
              <a:chOff x="1712641" y="731520"/>
              <a:chExt cx="792088" cy="393224"/>
            </a:xfrm>
            <a:effectLst>
              <a:outerShdw dist="50800" dir="3000000" algn="ctr" rotWithShape="0">
                <a:srgbClr val="000000">
                  <a:alpha val="43137"/>
                </a:srgbClr>
              </a:outerShdw>
            </a:effectLst>
          </p:grpSpPr>
          <p:sp>
            <p:nvSpPr>
              <p:cNvPr id="48" name="角丸四角形 47"/>
              <p:cNvSpPr/>
              <p:nvPr/>
            </p:nvSpPr>
            <p:spPr bwMode="auto">
              <a:xfrm>
                <a:off x="1712641" y="731520"/>
                <a:ext cx="792088" cy="39322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9" name="テキスト ボックス 48"/>
              <p:cNvSpPr txBox="1"/>
              <p:nvPr/>
            </p:nvSpPr>
            <p:spPr>
              <a:xfrm>
                <a:off x="1784648" y="908720"/>
                <a:ext cx="599096" cy="153888"/>
              </a:xfrm>
              <a:prstGeom prst="rect">
                <a:avLst/>
              </a:prstGeom>
              <a:noFill/>
            </p:spPr>
            <p:txBody>
              <a:bodyPr wrap="square" lIns="0" tIns="0" rIns="0" bIns="0" rtlCol="0">
                <a:spAutoFit/>
              </a:bodyPr>
              <a:lstStyle/>
              <a:p>
                <a:r>
                  <a:rPr lang="ja-JP" altLang="en-US" sz="1000" b="1" dirty="0"/>
                  <a:t>･･･</a:t>
                </a:r>
                <a:r>
                  <a:rPr lang="en-US" altLang="ja-JP" sz="1000" b="1" dirty="0"/>
                  <a:t> </a:t>
                </a:r>
                <a:r>
                  <a:rPr lang="ja-JP" altLang="en-US" sz="1000" b="1" dirty="0"/>
                  <a:t>････</a:t>
                </a:r>
                <a:endParaRPr lang="en-US" altLang="ja-JP" sz="1000" b="1" dirty="0"/>
              </a:p>
            </p:txBody>
          </p:sp>
        </p:grpSp>
        <p:grpSp>
          <p:nvGrpSpPr>
            <p:cNvPr id="42" name="グループ化 41"/>
            <p:cNvGrpSpPr/>
            <p:nvPr/>
          </p:nvGrpSpPr>
          <p:grpSpPr>
            <a:xfrm>
              <a:off x="2123130" y="4485995"/>
              <a:ext cx="792088" cy="393224"/>
              <a:chOff x="1712641" y="731520"/>
              <a:chExt cx="792088" cy="393224"/>
            </a:xfrm>
            <a:effectLst>
              <a:outerShdw dist="50800" dir="3000000" algn="ctr" rotWithShape="0">
                <a:srgbClr val="000000">
                  <a:alpha val="43137"/>
                </a:srgbClr>
              </a:outerShdw>
            </a:effectLst>
          </p:grpSpPr>
          <p:sp>
            <p:nvSpPr>
              <p:cNvPr id="46" name="角丸四角形 45"/>
              <p:cNvSpPr/>
              <p:nvPr/>
            </p:nvSpPr>
            <p:spPr bwMode="auto">
              <a:xfrm>
                <a:off x="1712641" y="731520"/>
                <a:ext cx="792088" cy="39322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7" name="テキスト ボックス 46"/>
              <p:cNvSpPr txBox="1"/>
              <p:nvPr/>
            </p:nvSpPr>
            <p:spPr>
              <a:xfrm>
                <a:off x="1784648" y="908720"/>
                <a:ext cx="599096" cy="153888"/>
              </a:xfrm>
              <a:prstGeom prst="rect">
                <a:avLst/>
              </a:prstGeom>
              <a:noFill/>
            </p:spPr>
            <p:txBody>
              <a:bodyPr wrap="square" lIns="0" tIns="0" rIns="0" bIns="0" rtlCol="0">
                <a:spAutoFit/>
              </a:bodyPr>
              <a:lstStyle/>
              <a:p>
                <a:r>
                  <a:rPr lang="ja-JP" altLang="en-US" sz="1000" b="1" dirty="0"/>
                  <a:t>･･･</a:t>
                </a:r>
                <a:r>
                  <a:rPr lang="en-US" altLang="ja-JP" sz="1000" b="1" dirty="0"/>
                  <a:t> </a:t>
                </a:r>
                <a:r>
                  <a:rPr lang="ja-JP" altLang="en-US" sz="1000" b="1" dirty="0"/>
                  <a:t>････</a:t>
                </a:r>
                <a:endParaRPr lang="en-US" altLang="ja-JP" sz="1000" b="1" dirty="0"/>
              </a:p>
            </p:txBody>
          </p:sp>
        </p:grpSp>
        <p:grpSp>
          <p:nvGrpSpPr>
            <p:cNvPr id="43" name="グループ化 42"/>
            <p:cNvGrpSpPr/>
            <p:nvPr/>
          </p:nvGrpSpPr>
          <p:grpSpPr>
            <a:xfrm>
              <a:off x="1970730" y="4333595"/>
              <a:ext cx="792088" cy="497917"/>
              <a:chOff x="1712641" y="731520"/>
              <a:chExt cx="792088" cy="497917"/>
            </a:xfrm>
            <a:effectLst>
              <a:outerShdw dist="50800" dir="3000000" algn="ctr" rotWithShape="0">
                <a:srgbClr val="000000">
                  <a:alpha val="43137"/>
                </a:srgbClr>
              </a:outerShdw>
            </a:effectLst>
          </p:grpSpPr>
          <p:sp>
            <p:nvSpPr>
              <p:cNvPr id="44" name="角丸四角形 43"/>
              <p:cNvSpPr/>
              <p:nvPr/>
            </p:nvSpPr>
            <p:spPr bwMode="auto">
              <a:xfrm>
                <a:off x="1712641" y="731520"/>
                <a:ext cx="792088" cy="39322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45" name="テキスト ボックス 44"/>
              <p:cNvSpPr txBox="1"/>
              <p:nvPr/>
            </p:nvSpPr>
            <p:spPr>
              <a:xfrm>
                <a:off x="1784647" y="798550"/>
                <a:ext cx="599096" cy="430887"/>
              </a:xfrm>
              <a:prstGeom prst="rect">
                <a:avLst/>
              </a:prstGeom>
              <a:noFill/>
            </p:spPr>
            <p:txBody>
              <a:bodyPr wrap="square" lIns="0" tIns="0" rIns="0" bIns="0" rtlCol="0">
                <a:spAutoFit/>
              </a:bodyPr>
              <a:lstStyle/>
              <a:p>
                <a:r>
                  <a:rPr lang="ja-JP" altLang="en-US" sz="800" b="1" dirty="0"/>
                  <a:t>個人番号</a:t>
                </a:r>
                <a:endParaRPr lang="en-US" altLang="ja-JP" sz="800" b="1" dirty="0"/>
              </a:p>
              <a:p>
                <a:r>
                  <a:rPr lang="en-US" altLang="ja-JP" sz="1000" b="1" dirty="0"/>
                  <a:t>5678 </a:t>
                </a:r>
                <a:r>
                  <a:rPr lang="ja-JP" altLang="en-US" sz="1000" b="1" dirty="0"/>
                  <a:t>････</a:t>
                </a:r>
                <a:endParaRPr lang="en-US" altLang="ja-JP" sz="1000" b="1" dirty="0"/>
              </a:p>
            </p:txBody>
          </p:sp>
        </p:grpSp>
      </p:grpSp>
      <p:pic>
        <p:nvPicPr>
          <p:cNvPr id="68" name="Picture 9" descr="C:\Users\CS784324\AppData\Local\Microsoft\Windows\Temporary Internet Files\Content.IE5\2V8RJ5ZS\MC9004463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1517" y="3490933"/>
            <a:ext cx="769193" cy="873647"/>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20"/>
          <p:cNvSpPr>
            <a:spLocks noChangeArrowheads="1"/>
          </p:cNvSpPr>
          <p:nvPr/>
        </p:nvSpPr>
        <p:spPr bwMode="auto">
          <a:xfrm>
            <a:off x="7709284" y="1311550"/>
            <a:ext cx="1173001" cy="611065"/>
          </a:xfrm>
          <a:prstGeom prst="roundRect">
            <a:avLst>
              <a:gd name="adj" fmla="val 10504"/>
            </a:avLst>
          </a:prstGeom>
          <a:solidFill>
            <a:srgbClr val="FFFF00"/>
          </a:solidFill>
          <a:ln w="9525">
            <a:solidFill>
              <a:schemeClr val="tx1"/>
            </a:solidFill>
            <a:round/>
            <a:headEnd/>
            <a:tailEnd/>
          </a:ln>
        </p:spPr>
        <p:txBody>
          <a:bodyPr wrap="square" lIns="34504" tIns="34504" rIns="34504" bIns="34504">
            <a:spAutoFit/>
          </a:bodyPr>
          <a:lstStyle/>
          <a:p>
            <a:pPr algn="ctr"/>
            <a:r>
              <a:rPr lang="ja-JP" altLang="en-US" sz="1100" dirty="0">
                <a:latin typeface="Calibri" pitchFamily="34" charset="0"/>
                <a:ea typeface="ＤＦ平成ゴシック体W5"/>
                <a:cs typeface="ＤＦ平成ゴシック体W5"/>
              </a:rPr>
              <a:t>年金事務所</a:t>
            </a:r>
            <a:endParaRPr lang="en-US" altLang="ja-JP" sz="1100" dirty="0">
              <a:latin typeface="Calibri" pitchFamily="34" charset="0"/>
              <a:ea typeface="ＤＦ平成ゴシック体W5"/>
              <a:cs typeface="ＤＦ平成ゴシック体W5"/>
            </a:endParaRPr>
          </a:p>
          <a:p>
            <a:pPr algn="ctr"/>
            <a:r>
              <a:rPr lang="ja-JP" altLang="en-US" sz="1100" dirty="0">
                <a:latin typeface="Calibri" pitchFamily="34" charset="0"/>
                <a:ea typeface="ＤＦ平成ゴシック体W5"/>
                <a:cs typeface="ＤＦ平成ゴシック体W5"/>
              </a:rPr>
              <a:t>健康保険組合</a:t>
            </a:r>
            <a:endParaRPr lang="en-US" altLang="ja-JP" sz="1100" dirty="0">
              <a:latin typeface="Calibri" pitchFamily="34" charset="0"/>
              <a:ea typeface="ＤＦ平成ゴシック体W5"/>
              <a:cs typeface="ＤＦ平成ゴシック体W5"/>
            </a:endParaRPr>
          </a:p>
          <a:p>
            <a:pPr algn="ctr"/>
            <a:r>
              <a:rPr lang="ja-JP" altLang="en-US" sz="1100" dirty="0">
                <a:latin typeface="Calibri" pitchFamily="34" charset="0"/>
                <a:ea typeface="ＤＦ平成ゴシック体W5"/>
                <a:cs typeface="ＤＦ平成ゴシック体W5"/>
              </a:rPr>
              <a:t>ハローワーク</a:t>
            </a:r>
            <a:endParaRPr lang="en-US" altLang="ja-JP" sz="1100" dirty="0">
              <a:latin typeface="Calibri" pitchFamily="34" charset="0"/>
              <a:ea typeface="ＤＦ平成ゴシック体W5"/>
              <a:cs typeface="ＤＦ平成ゴシック体W5"/>
            </a:endParaRPr>
          </a:p>
        </p:txBody>
      </p:sp>
      <p:grpSp>
        <p:nvGrpSpPr>
          <p:cNvPr id="71" name="グループ化 70"/>
          <p:cNvGrpSpPr/>
          <p:nvPr/>
        </p:nvGrpSpPr>
        <p:grpSpPr>
          <a:xfrm>
            <a:off x="6106790" y="2921949"/>
            <a:ext cx="1264806" cy="953572"/>
            <a:chOff x="10077809" y="3122538"/>
            <a:chExt cx="1475232" cy="953572"/>
          </a:xfrm>
        </p:grpSpPr>
        <p:sp>
          <p:nvSpPr>
            <p:cNvPr id="72" name="正方形/長方形 71"/>
            <p:cNvSpPr/>
            <p:nvPr/>
          </p:nvSpPr>
          <p:spPr>
            <a:xfrm>
              <a:off x="10077809" y="3122538"/>
              <a:ext cx="1475232" cy="953572"/>
            </a:xfrm>
            <a:prstGeom prst="rect">
              <a:avLst/>
            </a:prstGeom>
            <a:solidFill>
              <a:schemeClr val="bg1"/>
            </a:solidFill>
            <a:ln w="9525">
              <a:solidFill>
                <a:schemeClr val="tx1"/>
              </a:solid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046" tIns="3205" rIns="32046" bIns="32046" rtlCol="0" anchor="t" anchorCtr="0"/>
            <a:lstStyle/>
            <a:p>
              <a:pPr algn="ctr"/>
              <a:r>
                <a:rPr lang="ja-JP" altLang="en-US" sz="800" dirty="0">
                  <a:solidFill>
                    <a:schemeClr val="tx1"/>
                  </a:solidFill>
                </a:rPr>
                <a:t>　被保険者資格取得届</a:t>
              </a:r>
              <a:endParaRPr lang="en-US" altLang="ja-JP" sz="800" dirty="0">
                <a:solidFill>
                  <a:schemeClr val="tx1"/>
                </a:solidFill>
              </a:endParaRPr>
            </a:p>
            <a:p>
              <a:pPr algn="ctr"/>
              <a:r>
                <a:rPr lang="ja-JP" altLang="en-US" sz="500" dirty="0">
                  <a:solidFill>
                    <a:schemeClr val="tx1"/>
                  </a:solidFill>
                </a:rPr>
                <a:t>（イメージ）</a:t>
              </a:r>
              <a:endParaRPr lang="en-US" altLang="ja-JP" sz="500" dirty="0">
                <a:solidFill>
                  <a:schemeClr val="tx1"/>
                </a:solidFill>
              </a:endParaRPr>
            </a:p>
            <a:p>
              <a:pPr algn="ctr"/>
              <a:endParaRPr lang="en-US" altLang="ja-JP" sz="800" dirty="0">
                <a:solidFill>
                  <a:schemeClr val="tx1"/>
                </a:solidFill>
              </a:endParaRPr>
            </a:p>
            <a:p>
              <a:r>
                <a:rPr lang="ja-JP" altLang="en-US" sz="800" dirty="0">
                  <a:solidFill>
                    <a:schemeClr val="tx1"/>
                  </a:solidFill>
                </a:rPr>
                <a:t>　　　　　　</a:t>
              </a:r>
              <a:endParaRPr lang="en-US" altLang="ja-JP" sz="800" dirty="0">
                <a:solidFill>
                  <a:schemeClr val="tx1"/>
                </a:solidFill>
              </a:endParaRPr>
            </a:p>
          </p:txBody>
        </p:sp>
        <p:sp>
          <p:nvSpPr>
            <p:cNvPr id="73" name="テキスト ボックス 72"/>
            <p:cNvSpPr txBox="1"/>
            <p:nvPr/>
          </p:nvSpPr>
          <p:spPr>
            <a:xfrm>
              <a:off x="10627585" y="3565490"/>
              <a:ext cx="344662" cy="205184"/>
            </a:xfrm>
            <a:prstGeom prst="rect">
              <a:avLst/>
            </a:prstGeom>
            <a:noFill/>
          </p:spPr>
          <p:txBody>
            <a:bodyPr wrap="square" lIns="0" tIns="0" rIns="0" bIns="0" rtlCol="0">
              <a:spAutoFit/>
            </a:bodyPr>
            <a:lstStyle/>
            <a:p>
              <a:pPr>
                <a:lnSpc>
                  <a:spcPts val="767"/>
                </a:lnSpc>
              </a:pPr>
              <a:r>
                <a:rPr lang="ja-JP" altLang="en-US" sz="600" dirty="0"/>
                <a:t>番号 一郎</a:t>
              </a:r>
            </a:p>
          </p:txBody>
        </p:sp>
        <p:sp>
          <p:nvSpPr>
            <p:cNvPr id="74" name="テキスト ボックス 73"/>
            <p:cNvSpPr txBox="1"/>
            <p:nvPr/>
          </p:nvSpPr>
          <p:spPr>
            <a:xfrm>
              <a:off x="10231605" y="3565490"/>
              <a:ext cx="294785" cy="205184"/>
            </a:xfrm>
            <a:prstGeom prst="rect">
              <a:avLst/>
            </a:prstGeom>
            <a:noFill/>
          </p:spPr>
          <p:txBody>
            <a:bodyPr wrap="square" lIns="0" tIns="0" rIns="0" bIns="0" rtlCol="0">
              <a:spAutoFit/>
            </a:bodyPr>
            <a:lstStyle/>
            <a:p>
              <a:pPr>
                <a:lnSpc>
                  <a:spcPts val="767"/>
                </a:lnSpc>
              </a:pPr>
              <a:r>
                <a:rPr lang="en-US" altLang="ja-JP" sz="600" dirty="0"/>
                <a:t>5678</a:t>
              </a:r>
              <a:r>
                <a:rPr lang="ja-JP" altLang="en-US" sz="600" dirty="0"/>
                <a:t>･･･</a:t>
              </a:r>
              <a:endParaRPr lang="en-US" altLang="ja-JP" sz="300" dirty="0"/>
            </a:p>
            <a:p>
              <a:pPr>
                <a:lnSpc>
                  <a:spcPts val="767"/>
                </a:lnSpc>
              </a:pPr>
              <a:endParaRPr lang="ja-JP" altLang="en-US" sz="600" dirty="0"/>
            </a:p>
          </p:txBody>
        </p:sp>
        <p:sp>
          <p:nvSpPr>
            <p:cNvPr id="75" name="テキスト ボックス 74"/>
            <p:cNvSpPr txBox="1"/>
            <p:nvPr/>
          </p:nvSpPr>
          <p:spPr>
            <a:xfrm>
              <a:off x="10601155" y="3398798"/>
              <a:ext cx="419014" cy="205184"/>
            </a:xfrm>
            <a:prstGeom prst="rect">
              <a:avLst/>
            </a:prstGeom>
            <a:noFill/>
          </p:spPr>
          <p:txBody>
            <a:bodyPr wrap="square" lIns="0" tIns="0" rIns="0" bIns="0" rtlCol="0">
              <a:spAutoFit/>
            </a:bodyPr>
            <a:lstStyle/>
            <a:p>
              <a:pPr algn="ctr">
                <a:lnSpc>
                  <a:spcPts val="767"/>
                </a:lnSpc>
              </a:pPr>
              <a:r>
                <a:rPr lang="ja-JP" altLang="en-US" sz="500" dirty="0"/>
                <a:t>被保険者氏名</a:t>
              </a:r>
            </a:p>
          </p:txBody>
        </p:sp>
        <p:sp>
          <p:nvSpPr>
            <p:cNvPr id="76" name="テキスト ボックス 75"/>
            <p:cNvSpPr txBox="1"/>
            <p:nvPr/>
          </p:nvSpPr>
          <p:spPr>
            <a:xfrm>
              <a:off x="10211118" y="3398798"/>
              <a:ext cx="315816" cy="102592"/>
            </a:xfrm>
            <a:prstGeom prst="rect">
              <a:avLst/>
            </a:prstGeom>
            <a:noFill/>
          </p:spPr>
          <p:txBody>
            <a:bodyPr wrap="square" lIns="0" tIns="0" rIns="0" bIns="0" rtlCol="0">
              <a:spAutoFit/>
            </a:bodyPr>
            <a:lstStyle/>
            <a:p>
              <a:pPr algn="ctr">
                <a:lnSpc>
                  <a:spcPts val="767"/>
                </a:lnSpc>
              </a:pPr>
              <a:r>
                <a:rPr lang="ja-JP" altLang="en-US" sz="500" dirty="0"/>
                <a:t>個人番号</a:t>
              </a:r>
            </a:p>
          </p:txBody>
        </p:sp>
        <p:sp>
          <p:nvSpPr>
            <p:cNvPr id="77" name="テキスト ボックス 76"/>
            <p:cNvSpPr txBox="1"/>
            <p:nvPr/>
          </p:nvSpPr>
          <p:spPr>
            <a:xfrm>
              <a:off x="10590769" y="3925535"/>
              <a:ext cx="534328" cy="102592"/>
            </a:xfrm>
            <a:prstGeom prst="rect">
              <a:avLst/>
            </a:prstGeom>
            <a:noFill/>
          </p:spPr>
          <p:txBody>
            <a:bodyPr wrap="square" lIns="0" tIns="0" rIns="0" bIns="0" rtlCol="0">
              <a:spAutoFit/>
            </a:bodyPr>
            <a:lstStyle/>
            <a:p>
              <a:pPr>
                <a:lnSpc>
                  <a:spcPts val="767"/>
                </a:lnSpc>
              </a:pPr>
              <a:r>
                <a:rPr lang="ja-JP" altLang="en-US" sz="600" dirty="0"/>
                <a:t>株式会社</a:t>
              </a:r>
              <a:r>
                <a:rPr lang="en-US" altLang="ja-JP" sz="600" dirty="0"/>
                <a:t>××</a:t>
              </a:r>
              <a:endParaRPr lang="ja-JP" altLang="en-US" sz="600" dirty="0"/>
            </a:p>
          </p:txBody>
        </p:sp>
        <p:sp>
          <p:nvSpPr>
            <p:cNvPr id="79" name="テキスト ボックス 78"/>
            <p:cNvSpPr txBox="1"/>
            <p:nvPr/>
          </p:nvSpPr>
          <p:spPr>
            <a:xfrm>
              <a:off x="10265847" y="3925534"/>
              <a:ext cx="170040" cy="102592"/>
            </a:xfrm>
            <a:prstGeom prst="rect">
              <a:avLst/>
            </a:prstGeom>
            <a:noFill/>
          </p:spPr>
          <p:txBody>
            <a:bodyPr wrap="square" lIns="0" tIns="0" rIns="0" bIns="0" rtlCol="0">
              <a:spAutoFit/>
            </a:bodyPr>
            <a:lstStyle/>
            <a:p>
              <a:pPr algn="ctr">
                <a:lnSpc>
                  <a:spcPts val="767"/>
                </a:lnSpc>
              </a:pPr>
              <a:r>
                <a:rPr lang="ja-JP" altLang="en-US" sz="500" dirty="0"/>
                <a:t>名称</a:t>
              </a:r>
            </a:p>
          </p:txBody>
        </p:sp>
        <p:sp>
          <p:nvSpPr>
            <p:cNvPr id="81" name="テキスト ボックス 80"/>
            <p:cNvSpPr txBox="1"/>
            <p:nvPr/>
          </p:nvSpPr>
          <p:spPr>
            <a:xfrm>
              <a:off x="11165801" y="3373192"/>
              <a:ext cx="332517" cy="153888"/>
            </a:xfrm>
            <a:prstGeom prst="rect">
              <a:avLst/>
            </a:prstGeom>
            <a:noFill/>
          </p:spPr>
          <p:txBody>
            <a:bodyPr wrap="square" lIns="0" tIns="0" rIns="0" bIns="0" rtlCol="0">
              <a:spAutoFit/>
            </a:bodyPr>
            <a:lstStyle/>
            <a:p>
              <a:pPr algn="ctr">
                <a:lnSpc>
                  <a:spcPts val="767"/>
                </a:lnSpc>
              </a:pPr>
              <a:r>
                <a:rPr lang="ja-JP" altLang="en-US" sz="500" dirty="0"/>
                <a:t>資格取得</a:t>
              </a:r>
              <a:endParaRPr lang="en-US" altLang="ja-JP" sz="500" dirty="0"/>
            </a:p>
            <a:p>
              <a:pPr algn="ctr">
                <a:lnSpc>
                  <a:spcPts val="384"/>
                </a:lnSpc>
              </a:pPr>
              <a:r>
                <a:rPr lang="ja-JP" altLang="en-US" sz="500" dirty="0"/>
                <a:t>年月日</a:t>
              </a:r>
            </a:p>
          </p:txBody>
        </p:sp>
        <p:sp>
          <p:nvSpPr>
            <p:cNvPr id="82" name="テキスト ボックス 81"/>
            <p:cNvSpPr txBox="1"/>
            <p:nvPr/>
          </p:nvSpPr>
          <p:spPr>
            <a:xfrm>
              <a:off x="11124501" y="3565490"/>
              <a:ext cx="249066" cy="102592"/>
            </a:xfrm>
            <a:prstGeom prst="rect">
              <a:avLst/>
            </a:prstGeom>
            <a:noFill/>
          </p:spPr>
          <p:txBody>
            <a:bodyPr wrap="square" lIns="0" tIns="0" rIns="0" bIns="0" rtlCol="0">
              <a:spAutoFit/>
            </a:bodyPr>
            <a:lstStyle/>
            <a:p>
              <a:pPr algn="ctr">
                <a:lnSpc>
                  <a:spcPts val="767"/>
                </a:lnSpc>
              </a:pPr>
              <a:r>
                <a:rPr lang="en-US" altLang="ja-JP" sz="600" dirty="0"/>
                <a:t>25.4.1</a:t>
              </a:r>
              <a:endParaRPr lang="ja-JP" altLang="en-US" sz="600" dirty="0"/>
            </a:p>
          </p:txBody>
        </p:sp>
        <p:sp>
          <p:nvSpPr>
            <p:cNvPr id="83" name="テキスト ボックス 82"/>
            <p:cNvSpPr txBox="1"/>
            <p:nvPr/>
          </p:nvSpPr>
          <p:spPr>
            <a:xfrm>
              <a:off x="10631739" y="3719148"/>
              <a:ext cx="344662" cy="205184"/>
            </a:xfrm>
            <a:prstGeom prst="rect">
              <a:avLst/>
            </a:prstGeom>
            <a:noFill/>
          </p:spPr>
          <p:txBody>
            <a:bodyPr wrap="square" lIns="0" tIns="0" rIns="0" bIns="0" rtlCol="0">
              <a:spAutoFit/>
            </a:bodyPr>
            <a:lstStyle/>
            <a:p>
              <a:pPr>
                <a:lnSpc>
                  <a:spcPts val="767"/>
                </a:lnSpc>
              </a:pPr>
              <a:r>
                <a:rPr lang="en-US" altLang="ja-JP" sz="600" dirty="0"/>
                <a:t>××</a:t>
              </a:r>
              <a:r>
                <a:rPr lang="ja-JP" altLang="en-US" sz="600" dirty="0"/>
                <a:t> 花子</a:t>
              </a:r>
            </a:p>
          </p:txBody>
        </p:sp>
        <p:sp>
          <p:nvSpPr>
            <p:cNvPr id="85" name="テキスト ボックス 84"/>
            <p:cNvSpPr txBox="1"/>
            <p:nvPr/>
          </p:nvSpPr>
          <p:spPr>
            <a:xfrm>
              <a:off x="11115034" y="3719296"/>
              <a:ext cx="249066" cy="102592"/>
            </a:xfrm>
            <a:prstGeom prst="rect">
              <a:avLst/>
            </a:prstGeom>
            <a:noFill/>
          </p:spPr>
          <p:txBody>
            <a:bodyPr wrap="square" lIns="0" tIns="0" rIns="0" bIns="0" rtlCol="0">
              <a:spAutoFit/>
            </a:bodyPr>
            <a:lstStyle/>
            <a:p>
              <a:pPr algn="ctr">
                <a:lnSpc>
                  <a:spcPts val="767"/>
                </a:lnSpc>
              </a:pPr>
              <a:r>
                <a:rPr lang="en-US" altLang="ja-JP" sz="600" dirty="0"/>
                <a:t>25.4.1</a:t>
              </a:r>
              <a:endParaRPr lang="ja-JP" altLang="en-US" sz="600" dirty="0"/>
            </a:p>
          </p:txBody>
        </p:sp>
        <p:sp>
          <p:nvSpPr>
            <p:cNvPr id="86" name="正方形/長方形 85"/>
            <p:cNvSpPr/>
            <p:nvPr/>
          </p:nvSpPr>
          <p:spPr>
            <a:xfrm>
              <a:off x="10138572" y="3361690"/>
              <a:ext cx="1377108" cy="46019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cxnSp>
          <p:nvCxnSpPr>
            <p:cNvPr id="87" name="直線コネクタ 86"/>
            <p:cNvCxnSpPr/>
            <p:nvPr/>
          </p:nvCxnSpPr>
          <p:spPr>
            <a:xfrm>
              <a:off x="10138572" y="3537760"/>
              <a:ext cx="137710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0134415" y="3679077"/>
              <a:ext cx="137710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10142729" y="3919451"/>
              <a:ext cx="988014" cy="11637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cxnSp>
          <p:nvCxnSpPr>
            <p:cNvPr id="90" name="直線コネクタ 89"/>
            <p:cNvCxnSpPr/>
            <p:nvPr/>
          </p:nvCxnSpPr>
          <p:spPr>
            <a:xfrm>
              <a:off x="10569624" y="3361986"/>
              <a:ext cx="9" cy="459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11051762" y="3357831"/>
              <a:ext cx="9" cy="4599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5" name="Picture 5" descr="C:\Users\CS784324\AppData\Local\Microsoft\Windows\Temporary Internet Files\Content.IE5\24D82G2Q\MC900029975[1].wmf"/>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90065" y="2016638"/>
            <a:ext cx="1237100" cy="185888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CS733492\AppData\Local\Microsoft\Windows\Temporary Internet Files\Content.IE5\BZQX070X\MC90044638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3872" y="3298629"/>
            <a:ext cx="837416" cy="937134"/>
          </a:xfrm>
          <a:prstGeom prst="rect">
            <a:avLst/>
          </a:prstGeom>
          <a:noFill/>
          <a:extLst>
            <a:ext uri="{909E8E84-426E-40DD-AFC4-6F175D3DCCD1}">
              <a14:hiddenFill xmlns:a14="http://schemas.microsoft.com/office/drawing/2010/main">
                <a:solidFill>
                  <a:srgbClr val="FFFFFF"/>
                </a:solidFill>
              </a14:hiddenFill>
            </a:ext>
          </a:extLst>
        </p:spPr>
      </p:pic>
      <p:sp>
        <p:nvSpPr>
          <p:cNvPr id="97" name="正方形/長方形 96"/>
          <p:cNvSpPr/>
          <p:nvPr/>
        </p:nvSpPr>
        <p:spPr>
          <a:xfrm>
            <a:off x="3927410" y="1760242"/>
            <a:ext cx="1922983" cy="1196540"/>
          </a:xfrm>
          <a:prstGeom prst="rect">
            <a:avLst/>
          </a:prstGeom>
          <a:solidFill>
            <a:schemeClr val="accent5">
              <a:lumMod val="40000"/>
              <a:lumOff val="60000"/>
            </a:schemeClr>
          </a:solidFill>
        </p:spPr>
        <p:txBody>
          <a:bodyPr wrap="square" lIns="87637" tIns="43820" rIns="87637" bIns="43820">
            <a:spAutoFit/>
          </a:bodyPr>
          <a:lstStyle/>
          <a:p>
            <a:r>
              <a:rPr lang="ja-JP" altLang="en-US" sz="1200" dirty="0"/>
              <a:t>・</a:t>
            </a:r>
            <a:r>
              <a:rPr lang="ja-JP" altLang="en-US" sz="1200" dirty="0">
                <a:solidFill>
                  <a:srgbClr val="FF0000"/>
                </a:solidFill>
              </a:rPr>
              <a:t>雇用保険被保険者資格</a:t>
            </a:r>
            <a:endParaRPr lang="en-US" altLang="ja-JP" sz="1200" dirty="0">
              <a:solidFill>
                <a:srgbClr val="FF0000"/>
              </a:solidFill>
            </a:endParaRPr>
          </a:p>
          <a:p>
            <a:r>
              <a:rPr lang="ja-JP" altLang="en-US" sz="1200" dirty="0">
                <a:solidFill>
                  <a:srgbClr val="FF0000"/>
                </a:solidFill>
              </a:rPr>
              <a:t>　取得届</a:t>
            </a:r>
            <a:r>
              <a:rPr lang="ja-JP" altLang="en-US" sz="1200" dirty="0"/>
              <a:t>の作成</a:t>
            </a:r>
            <a:endParaRPr lang="en-US" altLang="ja-JP" sz="1200" dirty="0"/>
          </a:p>
          <a:p>
            <a:r>
              <a:rPr lang="ja-JP" altLang="en-US" sz="1200" dirty="0"/>
              <a:t>・</a:t>
            </a:r>
            <a:r>
              <a:rPr lang="ja-JP" altLang="en-US" sz="1200" dirty="0">
                <a:solidFill>
                  <a:srgbClr val="FF0000"/>
                </a:solidFill>
              </a:rPr>
              <a:t>健康保険被保険者資格</a:t>
            </a:r>
            <a:endParaRPr lang="en-US" altLang="ja-JP" sz="1200" dirty="0">
              <a:solidFill>
                <a:srgbClr val="FF0000"/>
              </a:solidFill>
            </a:endParaRPr>
          </a:p>
          <a:p>
            <a:r>
              <a:rPr lang="ja-JP" altLang="en-US" sz="1200" dirty="0">
                <a:solidFill>
                  <a:srgbClr val="FF0000"/>
                </a:solidFill>
              </a:rPr>
              <a:t>　取得届</a:t>
            </a:r>
            <a:r>
              <a:rPr lang="ja-JP" altLang="en-US" sz="1200" dirty="0"/>
              <a:t>の作成</a:t>
            </a:r>
            <a:endParaRPr lang="en-US" altLang="ja-JP" sz="1200" dirty="0"/>
          </a:p>
          <a:p>
            <a:r>
              <a:rPr lang="ja-JP" altLang="en-US" sz="1200" dirty="0"/>
              <a:t>・</a:t>
            </a:r>
            <a:r>
              <a:rPr lang="ja-JP" altLang="en-US" sz="1200" dirty="0">
                <a:solidFill>
                  <a:srgbClr val="FF0000"/>
                </a:solidFill>
              </a:rPr>
              <a:t>厚生年金保険被保険者</a:t>
            </a:r>
            <a:endParaRPr lang="en-US" altLang="ja-JP" sz="1200" dirty="0">
              <a:solidFill>
                <a:srgbClr val="FF0000"/>
              </a:solidFill>
            </a:endParaRPr>
          </a:p>
          <a:p>
            <a:r>
              <a:rPr lang="ja-JP" altLang="en-US" sz="1200" dirty="0">
                <a:solidFill>
                  <a:srgbClr val="FF0000"/>
                </a:solidFill>
              </a:rPr>
              <a:t>　資格取得届</a:t>
            </a:r>
            <a:r>
              <a:rPr lang="ja-JP" altLang="en-US" sz="1200" dirty="0"/>
              <a:t>の作成　等</a:t>
            </a:r>
          </a:p>
        </p:txBody>
      </p:sp>
      <p:sp>
        <p:nvSpPr>
          <p:cNvPr id="99" name="タイトル 1"/>
          <p:cNvSpPr txBox="1">
            <a:spLocks/>
          </p:cNvSpPr>
          <p:nvPr/>
        </p:nvSpPr>
        <p:spPr>
          <a:xfrm>
            <a:off x="381008" y="-32104"/>
            <a:ext cx="9143999" cy="961226"/>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vert="horz" wrap="square" lIns="86333" tIns="43167" rIns="86333" bIns="43167" rtlCol="0" anchor="ctr">
            <a:noAutofit/>
          </a:bodyPr>
          <a:lstStyle>
            <a:lvl1pPr algn="ctr" defTabSz="970488" rtl="0" eaLnBrk="1" latinLnBrk="0" hangingPunct="1">
              <a:spcBef>
                <a:spcPct val="0"/>
              </a:spcBef>
              <a:buNone/>
              <a:defRPr kumimoji="1" sz="4700" kern="1200">
                <a:solidFill>
                  <a:schemeClr val="tx1"/>
                </a:solidFill>
                <a:latin typeface="+mj-lt"/>
                <a:ea typeface="+mj-ea"/>
                <a:cs typeface="+mj-cs"/>
              </a:defRPr>
            </a:lvl1pPr>
          </a:lstStyle>
          <a:p>
            <a:pPr algn="l"/>
            <a:r>
              <a:rPr lang="ja-JP" altLang="en-US" sz="29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t>
            </a:r>
            <a:r>
              <a:rPr lang="ja-JP" altLang="en-US" sz="29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社会保障関係の申請書</a:t>
            </a:r>
            <a:r>
              <a:rPr lang="ja-JP" altLang="en-US" sz="29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等に、</a:t>
            </a:r>
            <a:r>
              <a:rPr lang="en-US" altLang="ja-JP" sz="29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29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29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マイナンバーを記載して提出します。</a:t>
            </a:r>
          </a:p>
        </p:txBody>
      </p:sp>
      <p:sp>
        <p:nvSpPr>
          <p:cNvPr id="100" name="テキスト ボックス 20"/>
          <p:cNvSpPr>
            <a:spLocks noChangeArrowheads="1"/>
          </p:cNvSpPr>
          <p:nvPr/>
        </p:nvSpPr>
        <p:spPr bwMode="auto">
          <a:xfrm>
            <a:off x="4579569" y="1322430"/>
            <a:ext cx="648118" cy="285249"/>
          </a:xfrm>
          <a:prstGeom prst="roundRect">
            <a:avLst>
              <a:gd name="adj" fmla="val 16667"/>
            </a:avLst>
          </a:prstGeom>
          <a:solidFill>
            <a:srgbClr val="FFFF00"/>
          </a:solidFill>
          <a:ln w="9525">
            <a:solidFill>
              <a:schemeClr val="tx1"/>
            </a:solidFill>
            <a:round/>
            <a:headEnd/>
            <a:tailEnd/>
          </a:ln>
        </p:spPr>
        <p:txBody>
          <a:bodyPr wrap="square" lIns="87637" tIns="43820" rIns="87637" bIns="43820">
            <a:spAutoFit/>
          </a:bodyPr>
          <a:lstStyle/>
          <a:p>
            <a:pPr algn="ctr"/>
            <a:r>
              <a:rPr lang="ja-JP" altLang="en-US" sz="1100" dirty="0">
                <a:latin typeface="Calibri" pitchFamily="34" charset="0"/>
                <a:ea typeface="ＤＦ平成ゴシック体W5"/>
                <a:cs typeface="ＤＦ平成ゴシック体W5"/>
              </a:rPr>
              <a:t>会社</a:t>
            </a:r>
            <a:endParaRPr lang="en-US" altLang="ja-JP" sz="1100" dirty="0">
              <a:latin typeface="Calibri" pitchFamily="34" charset="0"/>
              <a:ea typeface="ＤＦ平成ゴシック体W5"/>
              <a:cs typeface="ＤＦ平成ゴシック体W5"/>
            </a:endParaRPr>
          </a:p>
        </p:txBody>
      </p:sp>
      <p:graphicFrame>
        <p:nvGraphicFramePr>
          <p:cNvPr id="101" name="表 100"/>
          <p:cNvGraphicFramePr>
            <a:graphicFrameLocks noGrp="1"/>
          </p:cNvGraphicFramePr>
          <p:nvPr>
            <p:extLst>
              <p:ext uri="{D42A27DB-BD31-4B8C-83A1-F6EECF244321}">
                <p14:modId xmlns:p14="http://schemas.microsoft.com/office/powerpoint/2010/main" val="456980779"/>
              </p:ext>
            </p:extLst>
          </p:nvPr>
        </p:nvGraphicFramePr>
        <p:xfrm>
          <a:off x="668162" y="4642063"/>
          <a:ext cx="8821347" cy="1844040"/>
        </p:xfrm>
        <a:graphic>
          <a:graphicData uri="http://schemas.openxmlformats.org/drawingml/2006/table">
            <a:tbl>
              <a:tblPr firstRow="1" bandRow="1">
                <a:tableStyleId>{7DF18680-E054-41AD-8BC1-D1AEF772440D}</a:tableStyleId>
              </a:tblPr>
              <a:tblGrid>
                <a:gridCol w="3097714"/>
                <a:gridCol w="1927467"/>
                <a:gridCol w="1376762"/>
                <a:gridCol w="2419404"/>
              </a:tblGrid>
              <a:tr h="246887">
                <a:tc>
                  <a:txBody>
                    <a:bodyPr/>
                    <a:lstStyle/>
                    <a:p>
                      <a:pPr algn="ctr"/>
                      <a:r>
                        <a:rPr kumimoji="1" lang="ja-JP" altLang="en-US" sz="1300" dirty="0" smtClean="0"/>
                        <a:t>主な提出書類の例</a:t>
                      </a:r>
                      <a:endParaRPr kumimoji="1" lang="ja-JP" altLang="en-US" sz="1300" b="0" dirty="0">
                        <a:solidFill>
                          <a:schemeClr val="tx1"/>
                        </a:solidFill>
                      </a:endParaRPr>
                    </a:p>
                  </a:txBody>
                  <a:tcPr marL="78396" marR="78396" anchor="ctr"/>
                </a:tc>
                <a:tc>
                  <a:txBody>
                    <a:bodyPr/>
                    <a:lstStyle/>
                    <a:p>
                      <a:pPr algn="ctr"/>
                      <a:r>
                        <a:rPr kumimoji="1" lang="ja-JP" altLang="en-US" sz="1300" dirty="0" smtClean="0"/>
                        <a:t>提出者</a:t>
                      </a:r>
                      <a:endParaRPr kumimoji="1" lang="ja-JP" altLang="en-US" sz="1300" b="0" dirty="0">
                        <a:solidFill>
                          <a:schemeClr val="tx1"/>
                        </a:solidFill>
                      </a:endParaRPr>
                    </a:p>
                  </a:txBody>
                  <a:tcPr marL="78396" marR="78396" anchor="ctr"/>
                </a:tc>
                <a:tc>
                  <a:txBody>
                    <a:bodyPr/>
                    <a:lstStyle/>
                    <a:p>
                      <a:pPr algn="ctr"/>
                      <a:r>
                        <a:rPr kumimoji="1" lang="ja-JP" altLang="en-US" sz="1300" dirty="0" smtClean="0"/>
                        <a:t>提出先</a:t>
                      </a:r>
                      <a:endParaRPr kumimoji="1" lang="ja-JP" altLang="en-US" sz="1300" b="0" dirty="0">
                        <a:solidFill>
                          <a:schemeClr val="tx1"/>
                        </a:solidFill>
                      </a:endParaRPr>
                    </a:p>
                  </a:txBody>
                  <a:tcPr marL="78396" marR="78396" anchor="ctr"/>
                </a:tc>
                <a:tc>
                  <a:txBody>
                    <a:bodyPr/>
                    <a:lstStyle/>
                    <a:p>
                      <a:pPr algn="ctr"/>
                      <a:r>
                        <a:rPr kumimoji="1" lang="ja-JP" altLang="en-US" sz="1300" dirty="0" smtClean="0"/>
                        <a:t>根拠条文</a:t>
                      </a:r>
                      <a:endParaRPr kumimoji="1" lang="ja-JP" altLang="en-US" sz="1300" b="0" dirty="0">
                        <a:solidFill>
                          <a:schemeClr val="tx1"/>
                        </a:solidFill>
                      </a:endParaRPr>
                    </a:p>
                  </a:txBody>
                  <a:tcPr marL="78396" marR="78396" anchor="ctr"/>
                </a:tc>
              </a:tr>
              <a:tr h="246887">
                <a:tc>
                  <a:txBody>
                    <a:bodyPr/>
                    <a:lstStyle/>
                    <a:p>
                      <a:r>
                        <a:rPr kumimoji="1" lang="ja-JP" altLang="en-US" sz="1300" dirty="0" smtClean="0"/>
                        <a:t>雇用保険被保険者資格取得届</a:t>
                      </a:r>
                      <a:endParaRPr kumimoji="1" lang="ja-JP" altLang="en-US" sz="1300" b="0" dirty="0">
                        <a:solidFill>
                          <a:schemeClr val="tx1"/>
                        </a:solidFill>
                      </a:endParaRPr>
                    </a:p>
                  </a:txBody>
                  <a:tcPr marL="78396" marR="78396" anchor="ctr"/>
                </a:tc>
                <a:tc>
                  <a:txBody>
                    <a:bodyPr/>
                    <a:lstStyle/>
                    <a:p>
                      <a:r>
                        <a:rPr kumimoji="1" lang="ja-JP" altLang="en-US" sz="1300" dirty="0" smtClean="0"/>
                        <a:t>適用事業所の事業主</a:t>
                      </a:r>
                      <a:endParaRPr kumimoji="1" lang="ja-JP" altLang="en-US" sz="1300" b="0" dirty="0">
                        <a:solidFill>
                          <a:schemeClr val="tx1"/>
                        </a:solidFill>
                      </a:endParaRPr>
                    </a:p>
                  </a:txBody>
                  <a:tcPr marL="78396" marR="78396" anchor="ctr"/>
                </a:tc>
                <a:tc>
                  <a:txBody>
                    <a:bodyPr/>
                    <a:lstStyle/>
                    <a:p>
                      <a:r>
                        <a:rPr kumimoji="1" lang="ja-JP" altLang="en-US" sz="1300" dirty="0" smtClean="0"/>
                        <a:t>ハローワーク</a:t>
                      </a:r>
                      <a:endParaRPr kumimoji="1" lang="ja-JP" altLang="en-US" sz="1300" b="0" dirty="0">
                        <a:solidFill>
                          <a:schemeClr val="tx1"/>
                        </a:solidFill>
                      </a:endParaRPr>
                    </a:p>
                  </a:txBody>
                  <a:tcPr marL="78396" marR="78396" anchor="ctr"/>
                </a:tc>
                <a:tc>
                  <a:txBody>
                    <a:bodyPr/>
                    <a:lstStyle/>
                    <a:p>
                      <a:r>
                        <a:rPr kumimoji="1" lang="ja-JP" altLang="en-US" sz="1200" dirty="0" smtClean="0"/>
                        <a:t>雇用保険法施行規則第６条</a:t>
                      </a:r>
                      <a:endParaRPr kumimoji="1" lang="ja-JP" altLang="en-US" sz="1200" b="0" dirty="0">
                        <a:solidFill>
                          <a:schemeClr val="tx1"/>
                        </a:solidFill>
                      </a:endParaRPr>
                    </a:p>
                  </a:txBody>
                  <a:tcPr marL="78396" marR="78396" anchor="ctr"/>
                </a:tc>
              </a:tr>
              <a:tr h="246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雇用保険被保険者資格喪失届</a:t>
                      </a:r>
                      <a:endParaRPr kumimoji="1" lang="ja-JP" altLang="en-US" sz="1300" b="0" dirty="0" smtClean="0">
                        <a:solidFill>
                          <a:schemeClr val="tx1"/>
                        </a:solidFill>
                      </a:endParaRPr>
                    </a:p>
                  </a:txBody>
                  <a:tcPr marL="78396" marR="78396" anchor="ctr"/>
                </a:tc>
                <a:tc>
                  <a:txBody>
                    <a:bodyPr/>
                    <a:lstStyle/>
                    <a:p>
                      <a:r>
                        <a:rPr kumimoji="1" lang="ja-JP" altLang="en-US" sz="1300" dirty="0" smtClean="0"/>
                        <a:t>適用事業所の事業主</a:t>
                      </a:r>
                      <a:endParaRPr kumimoji="1" lang="ja-JP" altLang="en-US" sz="1300" b="0" dirty="0">
                        <a:solidFill>
                          <a:schemeClr val="tx1"/>
                        </a:solidFill>
                      </a:endParaRPr>
                    </a:p>
                  </a:txBody>
                  <a:tcPr marL="78396" marR="78396" anchor="ctr"/>
                </a:tc>
                <a:tc>
                  <a:txBody>
                    <a:bodyPr/>
                    <a:lstStyle/>
                    <a:p>
                      <a:r>
                        <a:rPr kumimoji="1" lang="ja-JP" altLang="en-US" sz="1300" dirty="0" smtClean="0"/>
                        <a:t>ハローワーク</a:t>
                      </a:r>
                      <a:endParaRPr kumimoji="1" lang="ja-JP" altLang="en-US" sz="1300" b="0" dirty="0">
                        <a:solidFill>
                          <a:schemeClr val="tx1"/>
                        </a:solidFill>
                      </a:endParaRPr>
                    </a:p>
                  </a:txBody>
                  <a:tcPr marL="78396" marR="78396" anchor="ctr"/>
                </a:tc>
                <a:tc>
                  <a:txBody>
                    <a:bodyPr/>
                    <a:lstStyle/>
                    <a:p>
                      <a:r>
                        <a:rPr kumimoji="1" lang="ja-JP" altLang="en-US" sz="1200" dirty="0" smtClean="0"/>
                        <a:t>雇用保険法施行規則第７条</a:t>
                      </a:r>
                      <a:endParaRPr kumimoji="1" lang="ja-JP" altLang="en-US" sz="1200" b="0" dirty="0">
                        <a:solidFill>
                          <a:schemeClr val="tx1"/>
                        </a:solidFill>
                      </a:endParaRPr>
                    </a:p>
                  </a:txBody>
                  <a:tcPr marL="78396" marR="78396" anchor="ctr"/>
                </a:tc>
              </a:tr>
              <a:tr h="479705">
                <a:tc>
                  <a:txBody>
                    <a:bodyPr/>
                    <a:lstStyle/>
                    <a:p>
                      <a:r>
                        <a:rPr kumimoji="1" lang="ja-JP" altLang="en-US" sz="1300" dirty="0" smtClean="0"/>
                        <a:t>健康保険・厚生年金保険被保険者資格取得届</a:t>
                      </a:r>
                      <a:endParaRPr kumimoji="1" lang="ja-JP" altLang="en-US" sz="1300" b="0" dirty="0">
                        <a:solidFill>
                          <a:schemeClr val="tx1"/>
                        </a:solidFill>
                      </a:endParaRPr>
                    </a:p>
                  </a:txBody>
                  <a:tcPr marL="78396" marR="78396" anchor="ctr"/>
                </a:tc>
                <a:tc>
                  <a:txBody>
                    <a:bodyPr/>
                    <a:lstStyle/>
                    <a:p>
                      <a:r>
                        <a:rPr kumimoji="1" lang="ja-JP" altLang="en-US" sz="1300" dirty="0" smtClean="0"/>
                        <a:t>適用事業所の事業主</a:t>
                      </a:r>
                      <a:endParaRPr kumimoji="1" lang="ja-JP" altLang="en-US" sz="1300" b="0" dirty="0">
                        <a:solidFill>
                          <a:schemeClr val="tx1"/>
                        </a:solidFill>
                      </a:endParaRPr>
                    </a:p>
                  </a:txBody>
                  <a:tcPr marL="78396" marR="78396" anchor="ctr"/>
                </a:tc>
                <a:tc>
                  <a:txBody>
                    <a:bodyPr/>
                    <a:lstStyle/>
                    <a:p>
                      <a:r>
                        <a:rPr kumimoji="1" lang="ja-JP" altLang="en-US" sz="1300" dirty="0" smtClean="0"/>
                        <a:t>健康保険組合・</a:t>
                      </a:r>
                      <a:endParaRPr kumimoji="1" lang="en-US" altLang="ja-JP" sz="1300" dirty="0" smtClean="0"/>
                    </a:p>
                    <a:p>
                      <a:r>
                        <a:rPr kumimoji="1" lang="ja-JP" altLang="en-US" sz="1300" dirty="0" smtClean="0"/>
                        <a:t>日本年金機構</a:t>
                      </a:r>
                      <a:endParaRPr kumimoji="1" lang="ja-JP" altLang="en-US" sz="1300" b="0" dirty="0">
                        <a:solidFill>
                          <a:schemeClr val="tx1"/>
                        </a:solidFill>
                      </a:endParaRPr>
                    </a:p>
                  </a:txBody>
                  <a:tcPr marL="78396" marR="78396" anchor="ctr"/>
                </a:tc>
                <a:tc>
                  <a:txBody>
                    <a:bodyPr/>
                    <a:lstStyle/>
                    <a:p>
                      <a:r>
                        <a:rPr kumimoji="1" lang="ja-JP" altLang="en-US" sz="1200" dirty="0" smtClean="0"/>
                        <a:t>健康保険法施行規則第</a:t>
                      </a:r>
                      <a:r>
                        <a:rPr kumimoji="1" lang="en-US" altLang="ja-JP" sz="1200" dirty="0" smtClean="0"/>
                        <a:t>24</a:t>
                      </a:r>
                      <a:r>
                        <a:rPr kumimoji="1" lang="ja-JP" altLang="en-US" sz="1200" dirty="0" smtClean="0"/>
                        <a:t>条</a:t>
                      </a:r>
                      <a:endParaRPr kumimoji="1" lang="en-US" altLang="ja-JP" sz="1200" dirty="0" smtClean="0"/>
                    </a:p>
                    <a:p>
                      <a:r>
                        <a:rPr kumimoji="1" lang="ja-JP" altLang="en-US" sz="1200" dirty="0" smtClean="0"/>
                        <a:t>厚生年金保険法施行規則第</a:t>
                      </a:r>
                      <a:r>
                        <a:rPr kumimoji="1" lang="en-US" altLang="ja-JP" sz="1200" dirty="0" smtClean="0"/>
                        <a:t>15</a:t>
                      </a:r>
                      <a:r>
                        <a:rPr kumimoji="1" lang="ja-JP" altLang="en-US" sz="1200" dirty="0" smtClean="0"/>
                        <a:t>条</a:t>
                      </a:r>
                      <a:endParaRPr kumimoji="1" lang="en-US" altLang="ja-JP" sz="1200" b="0" dirty="0" smtClean="0">
                        <a:solidFill>
                          <a:schemeClr val="tx1"/>
                        </a:solidFill>
                      </a:endParaRPr>
                    </a:p>
                  </a:txBody>
                  <a:tcPr marL="78396" marR="78396" anchor="ctr"/>
                </a:tc>
              </a:tr>
              <a:tr h="479705">
                <a:tc>
                  <a:txBody>
                    <a:bodyPr/>
                    <a:lstStyle/>
                    <a:p>
                      <a:r>
                        <a:rPr kumimoji="1" lang="ja-JP" altLang="en-US" sz="1300" dirty="0" smtClean="0"/>
                        <a:t>健康保険・厚生年金保険被保険者資格喪失届</a:t>
                      </a:r>
                      <a:endParaRPr kumimoji="1" lang="ja-JP" altLang="en-US" sz="1300" b="0" dirty="0">
                        <a:solidFill>
                          <a:schemeClr val="tx1"/>
                        </a:solidFill>
                      </a:endParaRPr>
                    </a:p>
                  </a:txBody>
                  <a:tcPr marL="78396" marR="78396" anchor="ctr"/>
                </a:tc>
                <a:tc>
                  <a:txBody>
                    <a:bodyPr/>
                    <a:lstStyle/>
                    <a:p>
                      <a:r>
                        <a:rPr kumimoji="1" lang="ja-JP" altLang="en-US" sz="1300" dirty="0" smtClean="0"/>
                        <a:t>適用事業所の事業主</a:t>
                      </a:r>
                      <a:endParaRPr kumimoji="1" lang="ja-JP" altLang="en-US" sz="1300" b="0" dirty="0">
                        <a:solidFill>
                          <a:schemeClr val="tx1"/>
                        </a:solidFill>
                      </a:endParaRPr>
                    </a:p>
                  </a:txBody>
                  <a:tcPr marL="78396" marR="78396" anchor="ctr"/>
                </a:tc>
                <a:tc>
                  <a:txBody>
                    <a:bodyPr/>
                    <a:lstStyle/>
                    <a:p>
                      <a:r>
                        <a:rPr kumimoji="1" lang="ja-JP" altLang="en-US" sz="1300" dirty="0" smtClean="0"/>
                        <a:t>健康保険組合・</a:t>
                      </a:r>
                      <a:endParaRPr kumimoji="1" lang="en-US" altLang="ja-JP" sz="1300" dirty="0" smtClean="0"/>
                    </a:p>
                    <a:p>
                      <a:r>
                        <a:rPr kumimoji="1" lang="ja-JP" altLang="en-US" sz="1300" dirty="0" smtClean="0"/>
                        <a:t>日本年金機構</a:t>
                      </a:r>
                      <a:endParaRPr kumimoji="1" lang="ja-JP" altLang="en-US" sz="1300" b="0" dirty="0">
                        <a:solidFill>
                          <a:schemeClr val="tx1"/>
                        </a:solidFill>
                      </a:endParaRPr>
                    </a:p>
                  </a:txBody>
                  <a:tcPr marL="78396" marR="78396" anchor="ctr"/>
                </a:tc>
                <a:tc>
                  <a:txBody>
                    <a:bodyPr/>
                    <a:lstStyle/>
                    <a:p>
                      <a:r>
                        <a:rPr kumimoji="1" lang="ja-JP" altLang="en-US" sz="1200" dirty="0" smtClean="0"/>
                        <a:t>健康保険法施行規則第</a:t>
                      </a:r>
                      <a:r>
                        <a:rPr kumimoji="1" lang="en-US" altLang="ja-JP" sz="1200" dirty="0" smtClean="0"/>
                        <a:t>29</a:t>
                      </a:r>
                      <a:r>
                        <a:rPr kumimoji="1" lang="ja-JP" altLang="en-US" sz="1200" dirty="0" smtClean="0"/>
                        <a:t>条</a:t>
                      </a:r>
                      <a:endParaRPr kumimoji="1" lang="en-US" altLang="ja-JP" sz="1200" dirty="0" smtClean="0"/>
                    </a:p>
                    <a:p>
                      <a:r>
                        <a:rPr kumimoji="1" lang="ja-JP" altLang="en-US" sz="1200" dirty="0" smtClean="0"/>
                        <a:t>厚生年金保険法施行規則第</a:t>
                      </a:r>
                      <a:r>
                        <a:rPr kumimoji="1" lang="en-US" altLang="ja-JP" sz="1200" dirty="0" smtClean="0"/>
                        <a:t>22</a:t>
                      </a:r>
                      <a:r>
                        <a:rPr kumimoji="1" lang="ja-JP" altLang="en-US" sz="1200" dirty="0" smtClean="0"/>
                        <a:t>条</a:t>
                      </a:r>
                      <a:endParaRPr kumimoji="1" lang="ja-JP" altLang="en-US" sz="1200" b="0" dirty="0" smtClean="0">
                        <a:solidFill>
                          <a:schemeClr val="tx1"/>
                        </a:solidFill>
                      </a:endParaRPr>
                    </a:p>
                  </a:txBody>
                  <a:tcPr marL="78396" marR="78396" anchor="ctr"/>
                </a:tc>
              </a:tr>
            </a:tbl>
          </a:graphicData>
        </a:graphic>
      </p:graphicFrame>
      <p:sp>
        <p:nvSpPr>
          <p:cNvPr id="59" name="テキスト ボックス 58"/>
          <p:cNvSpPr txBox="1"/>
          <p:nvPr/>
        </p:nvSpPr>
        <p:spPr>
          <a:xfrm>
            <a:off x="6268006" y="3398734"/>
            <a:ext cx="252738" cy="205184"/>
          </a:xfrm>
          <a:prstGeom prst="rect">
            <a:avLst/>
          </a:prstGeom>
          <a:noFill/>
        </p:spPr>
        <p:txBody>
          <a:bodyPr wrap="square" lIns="0" tIns="0" rIns="0" bIns="0" rtlCol="0">
            <a:spAutoFit/>
          </a:bodyPr>
          <a:lstStyle/>
          <a:p>
            <a:pPr>
              <a:lnSpc>
                <a:spcPts val="767"/>
              </a:lnSpc>
            </a:pPr>
            <a:endParaRPr lang="en-US" altLang="ja-JP" sz="300" dirty="0"/>
          </a:p>
          <a:p>
            <a:pPr>
              <a:lnSpc>
                <a:spcPts val="767"/>
              </a:lnSpc>
            </a:pPr>
            <a:r>
              <a:rPr lang="en-US" altLang="ja-JP" sz="600" dirty="0"/>
              <a:t>1234</a:t>
            </a:r>
            <a:r>
              <a:rPr lang="ja-JP" altLang="en-US" sz="600" dirty="0"/>
              <a:t>･･･</a:t>
            </a:r>
          </a:p>
        </p:txBody>
      </p:sp>
      <p:sp>
        <p:nvSpPr>
          <p:cNvPr id="55" name="スライド番号プレースホルダー 11"/>
          <p:cNvSpPr>
            <a:spLocks noGrp="1"/>
          </p:cNvSpPr>
          <p:nvPr>
            <p:ph type="sldNum" sz="quarter" idx="12"/>
          </p:nvPr>
        </p:nvSpPr>
        <p:spPr>
          <a:xfrm>
            <a:off x="7772400" y="6486103"/>
            <a:ext cx="2133600" cy="365125"/>
          </a:xfrm>
        </p:spPr>
        <p:txBody>
          <a:bodyPr/>
          <a:lstStyle/>
          <a:p>
            <a:r>
              <a:rPr lang="en-US" altLang="ja-JP" sz="2800" dirty="0" smtClean="0"/>
              <a:t>32</a:t>
            </a:r>
            <a:endParaRPr lang="ja-JP" altLang="en-US" sz="2800" dirty="0"/>
          </a:p>
        </p:txBody>
      </p:sp>
      <p:pic>
        <p:nvPicPr>
          <p:cNvPr id="5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242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83134" y="5122316"/>
            <a:ext cx="7967495" cy="926995"/>
          </a:xfrm>
          <a:prstGeom prst="rect">
            <a:avLst/>
          </a:prstGeom>
        </p:spPr>
        <p:txBody>
          <a:bodyPr wrap="square" lIns="79832" tIns="39915" rIns="79832" bIns="39915">
            <a:spAutoFit/>
          </a:bodyPr>
          <a:lstStyle/>
          <a:p>
            <a:endParaRPr lang="en-US" altLang="ja-JP" sz="7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　個人番号を取得するときは、個人情報保護法第</a:t>
            </a:r>
            <a:r>
              <a:rPr lang="en-US" altLang="ja-JP" sz="1200" dirty="0">
                <a:solidFill>
                  <a:prstClr val="black"/>
                </a:solidFill>
                <a:latin typeface="HGPｺﾞｼｯｸM" panose="020B0600000000000000" pitchFamily="50" charset="-128"/>
                <a:ea typeface="HGPｺﾞｼｯｸM" panose="020B0600000000000000" pitchFamily="50" charset="-128"/>
              </a:rPr>
              <a:t>18</a:t>
            </a:r>
            <a:r>
              <a:rPr lang="ja-JP" altLang="en-US" sz="1200" dirty="0">
                <a:solidFill>
                  <a:prstClr val="black"/>
                </a:solidFill>
                <a:latin typeface="HGPｺﾞｼｯｸM" panose="020B0600000000000000" pitchFamily="50" charset="-128"/>
                <a:ea typeface="HGPｺﾞｼｯｸM" panose="020B0600000000000000" pitchFamily="50" charset="-128"/>
              </a:rPr>
              <a:t>条に基づき、利用目的を本人に通知又は公表する必要がある。</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また、本人から直接書面に記載された個人番号を取得する場合は、あらかじめ、本人に対し、その利用目的を明示する</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必要がある。この場合、複数の利用目的をまとめて明示することは可能であり、雇用保険や健康保険の事務等をまとめ</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err="1">
                <a:solidFill>
                  <a:prstClr val="black"/>
                </a:solidFill>
                <a:latin typeface="HGPｺﾞｼｯｸM" panose="020B0600000000000000" pitchFamily="50" charset="-128"/>
                <a:ea typeface="HGPｺﾞｼｯｸM" panose="020B0600000000000000" pitchFamily="50" charset="-128"/>
              </a:rPr>
              <a:t>て</a:t>
            </a:r>
            <a:r>
              <a:rPr lang="ja-JP" altLang="en-US" sz="1200" dirty="0">
                <a:solidFill>
                  <a:prstClr val="black"/>
                </a:solidFill>
                <a:latin typeface="HGPｺﾞｼｯｸM" panose="020B0600000000000000" pitchFamily="50" charset="-128"/>
                <a:ea typeface="HGPｺﾞｼｯｸM" panose="020B0600000000000000" pitchFamily="50" charset="-128"/>
              </a:rPr>
              <a:t>明示していただく等して、なるべく効率的にご対応いただくことを想定。</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80908264"/>
              </p:ext>
            </p:extLst>
          </p:nvPr>
        </p:nvGraphicFramePr>
        <p:xfrm>
          <a:off x="1047869" y="1215386"/>
          <a:ext cx="7785148" cy="3389373"/>
        </p:xfrm>
        <a:graphic>
          <a:graphicData uri="http://schemas.openxmlformats.org/drawingml/2006/table">
            <a:tbl>
              <a:tblPr firstRow="1" bandRow="1">
                <a:tableStyleId>{5C22544A-7EE6-4342-B048-85BDC9FD1C3A}</a:tableStyleId>
              </a:tblPr>
              <a:tblGrid>
                <a:gridCol w="1301712"/>
                <a:gridCol w="4126092"/>
                <a:gridCol w="2357344"/>
              </a:tblGrid>
              <a:tr h="289375">
                <a:tc>
                  <a:txBody>
                    <a:bodyPr/>
                    <a:lstStyle/>
                    <a:p>
                      <a:pPr algn="ctr"/>
                      <a:r>
                        <a:rPr kumimoji="1" lang="ja-JP" altLang="en-US" sz="1500" dirty="0" smtClean="0"/>
                        <a:t>分野</a:t>
                      </a:r>
                      <a:endParaRPr kumimoji="1" lang="ja-JP" altLang="en-US" sz="1500" b="0" dirty="0">
                        <a:solidFill>
                          <a:sysClr val="windowText" lastClr="000000"/>
                        </a:solidFill>
                      </a:endParaRPr>
                    </a:p>
                  </a:txBody>
                  <a:tcPr marL="78397" marR="78397" marT="42203" marB="42203" anchor="ctr"/>
                </a:tc>
                <a:tc>
                  <a:txBody>
                    <a:bodyPr/>
                    <a:lstStyle/>
                    <a:p>
                      <a:pPr algn="ctr"/>
                      <a:r>
                        <a:rPr kumimoji="1" lang="ja-JP" altLang="en-US" sz="1500" dirty="0" smtClean="0"/>
                        <a:t>主な届出書等の内容</a:t>
                      </a:r>
                      <a:endParaRPr kumimoji="1" lang="ja-JP" altLang="en-US" sz="1500" b="0" dirty="0">
                        <a:solidFill>
                          <a:sysClr val="windowText" lastClr="000000"/>
                        </a:solidFill>
                      </a:endParaRPr>
                    </a:p>
                  </a:txBody>
                  <a:tcPr marL="78397" marR="78397" marT="42203" marB="42203" anchor="ctr"/>
                </a:tc>
                <a:tc>
                  <a:txBody>
                    <a:bodyPr/>
                    <a:lstStyle/>
                    <a:p>
                      <a:pPr algn="ctr"/>
                      <a:r>
                        <a:rPr kumimoji="1" lang="ja-JP" altLang="en-US" sz="1500" dirty="0" smtClean="0"/>
                        <a:t>施行日</a:t>
                      </a:r>
                      <a:endParaRPr kumimoji="1" lang="ja-JP" altLang="en-US" sz="1500" b="0" dirty="0">
                        <a:solidFill>
                          <a:sysClr val="windowText" lastClr="000000"/>
                        </a:solidFill>
                      </a:endParaRPr>
                    </a:p>
                  </a:txBody>
                  <a:tcPr marL="78397" marR="78397" marT="42203" marB="42203" anchor="ctr"/>
                </a:tc>
              </a:tr>
              <a:tr h="1304093">
                <a:tc>
                  <a:txBody>
                    <a:bodyPr/>
                    <a:lstStyle/>
                    <a:p>
                      <a:r>
                        <a:rPr kumimoji="1" lang="ja-JP" altLang="en-US" sz="1500" dirty="0" smtClean="0"/>
                        <a:t>雇用保険</a:t>
                      </a:r>
                      <a:endParaRPr kumimoji="1" lang="en-US" altLang="ja-JP" sz="1500" b="0" dirty="0" smtClean="0">
                        <a:solidFill>
                          <a:sysClr val="windowText" lastClr="000000"/>
                        </a:solidFill>
                        <a:latin typeface="HGPｺﾞｼｯｸM" panose="020B0600000000000000" pitchFamily="50" charset="-128"/>
                        <a:ea typeface="HGPｺﾞｼｯｸM" panose="020B0600000000000000" pitchFamily="50" charset="-128"/>
                      </a:endParaRPr>
                    </a:p>
                  </a:txBody>
                  <a:tcPr marL="78397" marR="78397" marT="42203" marB="422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kern="1200" dirty="0" smtClean="0">
                          <a:effectLst/>
                        </a:rPr>
                        <a:t>以下の様式に「個人番号」を追加予定</a:t>
                      </a:r>
                      <a:endParaRPr kumimoji="1" lang="en-US" altLang="ja-JP" sz="1300" kern="1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kern="1200" dirty="0" smtClean="0">
                          <a:effectLst/>
                        </a:rPr>
                        <a:t>　・雇用保険被保険者資格取得届</a:t>
                      </a:r>
                      <a:endParaRPr kumimoji="1" lang="en-US" altLang="zh-TW"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　・雇用保険被保険者資格喪失届　　等</a:t>
                      </a:r>
                      <a:endParaRPr kumimoji="1" lang="en-US" altLang="ja-JP" sz="13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以下の様式に「法人番号」を追加予定</a:t>
                      </a:r>
                      <a:endParaRPr kumimoji="1" lang="en-US" altLang="ja-JP"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t>　・</a:t>
                      </a:r>
                      <a:r>
                        <a:rPr kumimoji="1" lang="ja-JP" altLang="en-US" sz="1300" strike="noStrike" dirty="0" smtClean="0"/>
                        <a:t>雇用保険適用事業所設置届　</a:t>
                      </a:r>
                      <a:r>
                        <a:rPr kumimoji="1" lang="ja-JP" altLang="en-US" sz="1300" dirty="0" smtClean="0"/>
                        <a:t>　等</a:t>
                      </a:r>
                      <a:endParaRPr kumimoji="1" lang="en-US" altLang="zh-TW" sz="1300" b="0" dirty="0" smtClean="0">
                        <a:solidFill>
                          <a:schemeClr val="tx1"/>
                        </a:solidFill>
                        <a:latin typeface="HGPｺﾞｼｯｸM" panose="020B0600000000000000" pitchFamily="50" charset="-128"/>
                        <a:ea typeface="HGPｺﾞｼｯｸM" panose="020B0600000000000000" pitchFamily="50" charset="-128"/>
                      </a:endParaRPr>
                    </a:p>
                  </a:txBody>
                  <a:tcPr marL="78397" marR="78397" marT="42203" marB="42203"/>
                </a:tc>
                <a:tc>
                  <a:txBody>
                    <a:bodyPr/>
                    <a:lstStyle/>
                    <a:p>
                      <a:r>
                        <a:rPr kumimoji="1" lang="ja-JP" altLang="en-US" sz="1500" dirty="0" smtClean="0"/>
                        <a:t>平成</a:t>
                      </a:r>
                      <a:r>
                        <a:rPr kumimoji="1" lang="en-US" altLang="ja-JP" sz="1500" dirty="0" smtClean="0"/>
                        <a:t>28</a:t>
                      </a:r>
                      <a:r>
                        <a:rPr kumimoji="1" lang="ja-JP" altLang="en-US" sz="1500" dirty="0" smtClean="0"/>
                        <a:t>年１月１日提出分～</a:t>
                      </a:r>
                      <a:endParaRPr kumimoji="1" lang="ja-JP" altLang="en-US" sz="1500" b="0" dirty="0">
                        <a:solidFill>
                          <a:sysClr val="windowText" lastClr="000000"/>
                        </a:solidFill>
                        <a:latin typeface="HGPｺﾞｼｯｸM" panose="020B0600000000000000" pitchFamily="50" charset="-128"/>
                        <a:ea typeface="HGPｺﾞｼｯｸM" panose="020B0600000000000000" pitchFamily="50" charset="-128"/>
                      </a:endParaRPr>
                    </a:p>
                  </a:txBody>
                  <a:tcPr marL="78397" marR="78397" marT="42203" marB="42203"/>
                </a:tc>
              </a:tr>
              <a:tr h="1772274">
                <a:tc>
                  <a:txBody>
                    <a:bodyPr/>
                    <a:lstStyle/>
                    <a:p>
                      <a:r>
                        <a:rPr kumimoji="1" lang="ja-JP" altLang="en-US" sz="1500" dirty="0" smtClean="0"/>
                        <a:t>健康保険・</a:t>
                      </a:r>
                      <a:endParaRPr kumimoji="1" lang="en-US" altLang="ja-JP" sz="1500" dirty="0" smtClean="0"/>
                    </a:p>
                    <a:p>
                      <a:r>
                        <a:rPr kumimoji="1" lang="ja-JP" altLang="en-US" sz="1500" dirty="0" smtClean="0"/>
                        <a:t>厚生年金保険</a:t>
                      </a:r>
                      <a:endParaRPr kumimoji="1" lang="ja-JP" altLang="en-US" sz="1500" b="0" dirty="0">
                        <a:solidFill>
                          <a:sysClr val="windowText" lastClr="000000"/>
                        </a:solidFill>
                        <a:latin typeface="HGPｺﾞｼｯｸM" panose="020B0600000000000000" pitchFamily="50" charset="-128"/>
                        <a:ea typeface="HGPｺﾞｼｯｸM" panose="020B0600000000000000" pitchFamily="50" charset="-128"/>
                      </a:endParaRPr>
                    </a:p>
                  </a:txBody>
                  <a:tcPr marL="78397" marR="78397" marT="42203" marB="42203"/>
                </a:tc>
                <a:tc>
                  <a:txBody>
                    <a:bodyPr/>
                    <a:lstStyle/>
                    <a:p>
                      <a:r>
                        <a:rPr kumimoji="1" lang="ja-JP" altLang="en-US" sz="1300" dirty="0" smtClean="0"/>
                        <a:t>以下の様式に「個人番号」を追加予定</a:t>
                      </a:r>
                      <a:endParaRPr kumimoji="1" lang="en-US" altLang="ja-JP" sz="1300" dirty="0" smtClean="0"/>
                    </a:p>
                    <a:p>
                      <a:r>
                        <a:rPr kumimoji="1" lang="ja-JP" altLang="en-US" sz="1300" dirty="0" smtClean="0"/>
                        <a:t>　・健康保険・厚生年金保険被保険者資格取得届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kern="1200" dirty="0" smtClean="0"/>
                        <a:t>　・健康保険・厚生年金保険被保険者資格喪失届</a:t>
                      </a:r>
                      <a:endParaRPr kumimoji="1" lang="en-US" altLang="ja-JP" sz="1300" kern="1200" dirty="0" smtClean="0"/>
                    </a:p>
                    <a:p>
                      <a:pPr algn="l"/>
                      <a:r>
                        <a:rPr kumimoji="1" lang="ja-JP" altLang="en-US" sz="1300" kern="1200" dirty="0" smtClean="0"/>
                        <a:t>　・健康保険被扶養者（異動）届　　等</a:t>
                      </a:r>
                      <a:endParaRPr kumimoji="1" lang="en-US" altLang="ja-JP" sz="1300" kern="1200" dirty="0" smtClean="0"/>
                    </a:p>
                    <a:p>
                      <a:pPr algn="l"/>
                      <a:endParaRPr kumimoji="1" lang="en-US" altLang="ja-JP" sz="1300" kern="1200" dirty="0" smtClean="0"/>
                    </a:p>
                    <a:p>
                      <a:pPr algn="l"/>
                      <a:r>
                        <a:rPr kumimoji="1" lang="ja-JP" altLang="en-US" sz="1300" strike="noStrike" kern="1200" dirty="0" smtClean="0"/>
                        <a:t>以下の様式に「法人番号」を追加予定</a:t>
                      </a:r>
                      <a:endParaRPr kumimoji="1" lang="en-US" altLang="ja-JP" sz="1300" strike="noStrike" kern="1200" dirty="0" smtClean="0"/>
                    </a:p>
                    <a:p>
                      <a:pPr algn="l"/>
                      <a:r>
                        <a:rPr kumimoji="1" lang="ja-JP" altLang="en-US" sz="1300" strike="noStrike" kern="1200" dirty="0" smtClean="0"/>
                        <a:t>　・新規適用届等（</a:t>
                      </a:r>
                      <a:r>
                        <a:rPr kumimoji="1" lang="en-US" altLang="ja-JP" sz="1300" strike="noStrike" kern="1200" dirty="0" smtClean="0"/>
                        <a:t>※</a:t>
                      </a:r>
                      <a:r>
                        <a:rPr kumimoji="1" lang="ja-JP" altLang="en-US" sz="1300" strike="noStrike" kern="1200" dirty="0" smtClean="0"/>
                        <a:t>）</a:t>
                      </a:r>
                      <a:endParaRPr kumimoji="1" lang="en-US" altLang="ja-JP" sz="1300" b="0" strike="noStrike" kern="1200" dirty="0" smtClean="0">
                        <a:solidFill>
                          <a:schemeClr val="tx1"/>
                        </a:solidFill>
                        <a:latin typeface="HGPｺﾞｼｯｸM" panose="020B0600000000000000" pitchFamily="50" charset="-128"/>
                        <a:ea typeface="HGPｺﾞｼｯｸM" panose="020B0600000000000000" pitchFamily="50" charset="-128"/>
                        <a:cs typeface="+mn-cs"/>
                      </a:endParaRPr>
                    </a:p>
                  </a:txBody>
                  <a:tcPr marL="78397" marR="78397" marT="42203" marB="42203"/>
                </a:tc>
                <a:tc>
                  <a:txBody>
                    <a:bodyPr/>
                    <a:lstStyle/>
                    <a:p>
                      <a:r>
                        <a:rPr kumimoji="1" lang="ja-JP" altLang="en-US" sz="1500" dirty="0" smtClean="0"/>
                        <a:t>平成</a:t>
                      </a:r>
                      <a:r>
                        <a:rPr kumimoji="1" lang="en-US" altLang="ja-JP" sz="1500" dirty="0" smtClean="0"/>
                        <a:t>29</a:t>
                      </a:r>
                      <a:r>
                        <a:rPr kumimoji="1" lang="ja-JP" altLang="en-US" sz="1500" dirty="0" smtClean="0"/>
                        <a:t>年１月１日提出分～</a:t>
                      </a:r>
                      <a:endParaRPr kumimoji="1" lang="en-US" altLang="ja-JP" sz="1500" dirty="0" smtClean="0"/>
                    </a:p>
                    <a:p>
                      <a:endParaRPr kumimoji="1" lang="en-US" altLang="ja-JP" sz="1500" b="0" dirty="0" smtClean="0">
                        <a:solidFill>
                          <a:sysClr val="windowText" lastClr="000000"/>
                        </a:solidFill>
                        <a:latin typeface="HGPｺﾞｼｯｸM" panose="020B0600000000000000" pitchFamily="50" charset="-128"/>
                        <a:ea typeface="HGPｺﾞｼｯｸM" panose="020B0600000000000000" pitchFamily="50" charset="-128"/>
                      </a:endParaRPr>
                    </a:p>
                    <a:p>
                      <a:endParaRPr kumimoji="1" lang="en-US" altLang="ja-JP" sz="1500" b="0" dirty="0" smtClean="0">
                        <a:solidFill>
                          <a:sysClr val="windowText" lastClr="000000"/>
                        </a:solidFill>
                        <a:latin typeface="HGPｺﾞｼｯｸM" panose="020B0600000000000000" pitchFamily="50" charset="-128"/>
                        <a:ea typeface="HGPｺﾞｼｯｸM" panose="020B0600000000000000" pitchFamily="50" charset="-128"/>
                      </a:endParaRPr>
                    </a:p>
                    <a:p>
                      <a:endParaRPr kumimoji="1" lang="en-US" altLang="ja-JP" sz="1500" b="0" dirty="0" smtClean="0">
                        <a:solidFill>
                          <a:sysClr val="windowText" lastClr="000000"/>
                        </a:solidFill>
                        <a:latin typeface="HGPｺﾞｼｯｸM" panose="020B0600000000000000" pitchFamily="50" charset="-128"/>
                        <a:ea typeface="HGPｺﾞｼｯｸM" panose="020B0600000000000000" pitchFamily="50" charset="-128"/>
                      </a:endParaRPr>
                    </a:p>
                    <a:p>
                      <a:r>
                        <a:rPr kumimoji="1" lang="ja-JP" altLang="en-US" sz="1500" b="0" dirty="0" smtClean="0">
                          <a:solidFill>
                            <a:schemeClr val="tx1"/>
                          </a:solidFill>
                          <a:latin typeface="+mn-ea"/>
                          <a:ea typeface="+mn-ea"/>
                        </a:rPr>
                        <a:t>平成</a:t>
                      </a:r>
                      <a:r>
                        <a:rPr kumimoji="1" lang="en-US" altLang="ja-JP" sz="1500" b="0" dirty="0" smtClean="0">
                          <a:solidFill>
                            <a:schemeClr val="tx1"/>
                          </a:solidFill>
                          <a:latin typeface="+mn-lt"/>
                          <a:ea typeface="+mn-ea"/>
                        </a:rPr>
                        <a:t>28</a:t>
                      </a:r>
                      <a:r>
                        <a:rPr kumimoji="1" lang="ja-JP" altLang="en-US" sz="1500" b="0" dirty="0" smtClean="0">
                          <a:solidFill>
                            <a:schemeClr val="tx1"/>
                          </a:solidFill>
                          <a:latin typeface="+mn-ea"/>
                          <a:ea typeface="+mn-ea"/>
                        </a:rPr>
                        <a:t>年１月１日提出分～</a:t>
                      </a:r>
                    </a:p>
                    <a:p>
                      <a:endParaRPr kumimoji="1" lang="ja-JP" altLang="en-US" sz="1500" b="0" dirty="0">
                        <a:solidFill>
                          <a:sysClr val="windowText" lastClr="000000"/>
                        </a:solidFill>
                        <a:latin typeface="HGPｺﾞｼｯｸM" panose="020B0600000000000000" pitchFamily="50" charset="-128"/>
                        <a:ea typeface="HGPｺﾞｼｯｸM" panose="020B0600000000000000" pitchFamily="50" charset="-128"/>
                      </a:endParaRPr>
                    </a:p>
                  </a:txBody>
                  <a:tcPr marL="78397" marR="78397" marT="42203" marB="42203"/>
                </a:tc>
              </a:tr>
            </a:tbl>
          </a:graphicData>
        </a:graphic>
      </p:graphicFrame>
      <p:sp>
        <p:nvSpPr>
          <p:cNvPr id="6" name="正方形/長方形 5"/>
          <p:cNvSpPr/>
          <p:nvPr/>
        </p:nvSpPr>
        <p:spPr>
          <a:xfrm>
            <a:off x="919914" y="4585046"/>
            <a:ext cx="7967495" cy="742329"/>
          </a:xfrm>
          <a:prstGeom prst="rect">
            <a:avLst/>
          </a:prstGeom>
        </p:spPr>
        <p:txBody>
          <a:bodyPr wrap="square" lIns="79832" tIns="39915" rIns="79832" bIns="39915">
            <a:spAutoFit/>
          </a:bodyPr>
          <a:lstStyle/>
          <a:p>
            <a:endParaRPr lang="en-US" altLang="ja-JP" sz="7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a:solidFill>
                  <a:prstClr val="black"/>
                </a:solidFill>
                <a:latin typeface="HGPｺﾞｼｯｸM" panose="020B0600000000000000" pitchFamily="50" charset="-128"/>
                <a:ea typeface="HGPｺﾞｼｯｸM" panose="020B0600000000000000" pitchFamily="50" charset="-128"/>
              </a:rPr>
              <a:t>　厚生年金保険・健康保険の新規適用届と事業所関係変更届については、厚生年金保険制度等の改革の一環とし</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て、平成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a:t>
            </a:r>
            <a:r>
              <a:rPr lang="en-US" altLang="ja-JP" sz="1200" dirty="0">
                <a:solidFill>
                  <a:prstClr val="black"/>
                </a:solidFill>
                <a:latin typeface="HGPｺﾞｼｯｸM" panose="020B0600000000000000" pitchFamily="50" charset="-128"/>
                <a:ea typeface="HGPｺﾞｼｯｸM" panose="020B0600000000000000" pitchFamily="50" charset="-128"/>
              </a:rPr>
              <a:t>6</a:t>
            </a:r>
            <a:r>
              <a:rPr lang="ja-JP" altLang="en-US" sz="1200" dirty="0">
                <a:solidFill>
                  <a:prstClr val="black"/>
                </a:solidFill>
                <a:latin typeface="HGPｺﾞｼｯｸM" panose="020B0600000000000000" pitchFamily="50" charset="-128"/>
                <a:ea typeface="HGPｺﾞｼｯｸM" panose="020B0600000000000000" pitchFamily="50" charset="-128"/>
              </a:rPr>
              <a:t>月から新たに「会社法人等番号」の記載をしていただくこととしています。この「会社法人等番号」の記載</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欄は、平成</a:t>
            </a:r>
            <a:r>
              <a:rPr lang="en-US" altLang="ja-JP" sz="1200" dirty="0">
                <a:solidFill>
                  <a:prstClr val="black"/>
                </a:solidFill>
                <a:latin typeface="HGPｺﾞｼｯｸM" panose="020B0600000000000000" pitchFamily="50" charset="-128"/>
                <a:ea typeface="HGPｺﾞｼｯｸM" panose="020B0600000000000000" pitchFamily="50" charset="-128"/>
              </a:rPr>
              <a:t>28</a:t>
            </a:r>
            <a:r>
              <a:rPr lang="ja-JP" altLang="en-US" sz="1200" dirty="0">
                <a:solidFill>
                  <a:prstClr val="black"/>
                </a:solidFill>
                <a:latin typeface="HGPｺﾞｼｯｸM" panose="020B0600000000000000" pitchFamily="50" charset="-128"/>
                <a:ea typeface="HGPｺﾞｼｯｸM" panose="020B0600000000000000" pitchFamily="50" charset="-128"/>
              </a:rPr>
              <a:t>年１月からはマイナンバー制度により国税庁長官が指定する「法人番号」の記載欄となります。</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7" name="テキスト ボックス 6"/>
          <p:cNvSpPr txBox="1"/>
          <p:nvPr/>
        </p:nvSpPr>
        <p:spPr>
          <a:xfrm>
            <a:off x="1088337" y="5977793"/>
            <a:ext cx="7779996" cy="449941"/>
          </a:xfrm>
          <a:prstGeom prst="rect">
            <a:avLst/>
          </a:prstGeom>
          <a:noFill/>
        </p:spPr>
        <p:txBody>
          <a:bodyPr wrap="square" lIns="79832" tIns="39915" rIns="79832" bIns="39915" rtlCol="0">
            <a:spAutoFit/>
          </a:bodyPr>
          <a:lstStyle/>
          <a:p>
            <a:r>
              <a:rPr lang="ja-JP" altLang="en-US" sz="1200" dirty="0">
                <a:solidFill>
                  <a:prstClr val="black"/>
                </a:solidFill>
                <a:latin typeface="HGPｺﾞｼｯｸM" panose="020B0600000000000000" pitchFamily="50" charset="-128"/>
                <a:ea typeface="HGPｺﾞｼｯｸM" panose="020B0600000000000000" pitchFamily="50" charset="-128"/>
              </a:rPr>
              <a:t>・　この他、既存の従業員・被扶養者分の個人番号について、平成</a:t>
            </a:r>
            <a:r>
              <a:rPr lang="en-US" altLang="ja-JP" sz="1200" dirty="0">
                <a:solidFill>
                  <a:prstClr val="black"/>
                </a:solidFill>
                <a:latin typeface="HGPｺﾞｼｯｸM" panose="020B0600000000000000" pitchFamily="50" charset="-128"/>
                <a:ea typeface="HGPｺﾞｼｯｸM" panose="020B0600000000000000" pitchFamily="50" charset="-128"/>
              </a:rPr>
              <a:t>28</a:t>
            </a:r>
            <a:r>
              <a:rPr lang="ja-JP" altLang="en-US" sz="1200" dirty="0">
                <a:solidFill>
                  <a:prstClr val="black"/>
                </a:solidFill>
                <a:latin typeface="HGPｺﾞｼｯｸM" panose="020B0600000000000000" pitchFamily="50" charset="-128"/>
                <a:ea typeface="HGPｺﾞｼｯｸM" panose="020B0600000000000000" pitchFamily="50" charset="-128"/>
              </a:rPr>
              <a:t>年１月以降いずれかの時期に、健康保険組合・ハ</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ローワークにご報告のお願いをする予定。</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1083327" y="6332030"/>
            <a:ext cx="7779996" cy="265322"/>
          </a:xfrm>
          <a:prstGeom prst="rect">
            <a:avLst/>
          </a:prstGeom>
          <a:noFill/>
        </p:spPr>
        <p:txBody>
          <a:bodyPr wrap="square" lIns="79832" tIns="39915" rIns="79832" bIns="39915" rtlCol="0">
            <a:spAutoFit/>
          </a:bodyPr>
          <a:lstStyle/>
          <a:p>
            <a:r>
              <a:rPr lang="ja-JP" altLang="en-US" sz="1200" dirty="0">
                <a:solidFill>
                  <a:prstClr val="black"/>
                </a:solidFill>
                <a:latin typeface="HGPｺﾞｼｯｸM" panose="020B0600000000000000" pitchFamily="50" charset="-128"/>
                <a:ea typeface="HGPｺﾞｼｯｸM" panose="020B0600000000000000" pitchFamily="50" charset="-128"/>
              </a:rPr>
              <a:t>・　国民健康保険組合については、平成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28</a:t>
            </a:r>
            <a:r>
              <a:rPr lang="ja-JP" altLang="en-US" sz="1200" dirty="0">
                <a:solidFill>
                  <a:prstClr val="black"/>
                </a:solidFill>
                <a:latin typeface="HGPｺﾞｼｯｸM" panose="020B0600000000000000" pitchFamily="50" charset="-128"/>
                <a:ea typeface="HGPｺﾞｼｯｸM" panose="020B0600000000000000" pitchFamily="50" charset="-128"/>
              </a:rPr>
              <a:t>年１月１日～各種届出書等にマイナンバーを記載することとなります。</a:t>
            </a:r>
          </a:p>
        </p:txBody>
      </p:sp>
      <p:sp>
        <p:nvSpPr>
          <p:cNvPr id="10" name="タイトル 1"/>
          <p:cNvSpPr txBox="1">
            <a:spLocks/>
          </p:cNvSpPr>
          <p:nvPr/>
        </p:nvSpPr>
        <p:spPr>
          <a:xfrm>
            <a:off x="732701" y="312778"/>
            <a:ext cx="8440615" cy="88438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vert="horz" wrap="square" lIns="84350" tIns="42175" rIns="84350" bIns="42175" rtlCol="0" anchor="ctr">
            <a:noAutofit/>
          </a:bodyPr>
          <a:lstStyle>
            <a:lvl1pPr algn="ctr" defTabSz="91439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6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2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社会保障関係書類（事業主提出）</a:t>
            </a:r>
            <a:r>
              <a:rPr lang="ja-JP" altLang="en-US"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への</a:t>
            </a:r>
            <a:r>
              <a:rPr lang="en-US" altLang="ja-JP"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マイナンバーの</a:t>
            </a:r>
            <a:r>
              <a:rPr lang="ja-JP" altLang="en-US" sz="22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記載時期</a:t>
            </a:r>
            <a:r>
              <a:rPr lang="ja-JP" altLang="en-US"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は、以下のとおりです。</a:t>
            </a:r>
          </a:p>
        </p:txBody>
      </p:sp>
      <p:pic>
        <p:nvPicPr>
          <p:cNvPr id="1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455155" y="350083"/>
            <a:ext cx="685397" cy="78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スライド番号プレースホルダー 11"/>
          <p:cNvSpPr>
            <a:spLocks noGrp="1"/>
          </p:cNvSpPr>
          <p:nvPr>
            <p:ph type="sldNum" sz="quarter" idx="12"/>
          </p:nvPr>
        </p:nvSpPr>
        <p:spPr>
          <a:xfrm>
            <a:off x="7772400" y="6486103"/>
            <a:ext cx="2133600" cy="365125"/>
          </a:xfrm>
        </p:spPr>
        <p:txBody>
          <a:bodyPr/>
          <a:lstStyle/>
          <a:p>
            <a:r>
              <a:rPr lang="en-US" altLang="ja-JP" sz="2800" dirty="0" smtClean="0"/>
              <a:t>33</a:t>
            </a:r>
            <a:endParaRPr lang="ja-JP" altLang="en-US" sz="2800" dirty="0"/>
          </a:p>
        </p:txBody>
      </p:sp>
    </p:spTree>
    <p:extLst>
      <p:ext uri="{BB962C8B-B14F-4D97-AF65-F5344CB8AC3E}">
        <p14:creationId xmlns:p14="http://schemas.microsoft.com/office/powerpoint/2010/main" val="3832239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255176974"/>
              </p:ext>
            </p:extLst>
          </p:nvPr>
        </p:nvGraphicFramePr>
        <p:xfrm>
          <a:off x="716930" y="1619731"/>
          <a:ext cx="4219180" cy="4113524"/>
        </p:xfrm>
        <a:graphic>
          <a:graphicData uri="http://schemas.openxmlformats.org/drawingml/2006/table">
            <a:tbl>
              <a:tblPr firstRow="1" bandRow="1">
                <a:tableStyleId>{5C22544A-7EE6-4342-B048-85BDC9FD1C3A}</a:tableStyleId>
              </a:tblPr>
              <a:tblGrid>
                <a:gridCol w="4219180"/>
              </a:tblGrid>
              <a:tr h="462205">
                <a:tc>
                  <a:txBody>
                    <a:bodyPr/>
                    <a:lstStyle/>
                    <a:p>
                      <a:pPr marL="0" indent="0" algn="ctr">
                        <a:buFont typeface="Arial" panose="020B0604020202020204" pitchFamily="34" charset="0"/>
                        <a:buNone/>
                      </a:pPr>
                      <a:r>
                        <a:rPr kumimoji="1" lang="ja-JP" altLang="en-US" sz="1200" b="0" dirty="0" smtClean="0">
                          <a:solidFill>
                            <a:schemeClr val="tx1"/>
                          </a:solidFill>
                          <a:latin typeface="+mj-ea"/>
                          <a:ea typeface="+mj-ea"/>
                        </a:rPr>
                        <a:t>変更される様式等</a:t>
                      </a: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52732">
                <a:tc>
                  <a:txBody>
                    <a:bodyPr/>
                    <a:lstStyle/>
                    <a:p>
                      <a:pPr algn="l"/>
                      <a:r>
                        <a:rPr kumimoji="1" lang="ja-JP" altLang="en-US" sz="1200" dirty="0" smtClean="0">
                          <a:latin typeface="+mj-ea"/>
                          <a:ea typeface="+mj-ea"/>
                        </a:rPr>
                        <a:t>雇用保険被保険者資格取得届</a:t>
                      </a:r>
                      <a:endParaRPr kumimoji="1" lang="en-US" altLang="ja-JP" sz="1200" dirty="0" smtClean="0">
                        <a:latin typeface="+mj-ea"/>
                        <a:ea typeface="+mj-ea"/>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4355">
                <a:tc>
                  <a:txBody>
                    <a:bodyPr/>
                    <a:lstStyle/>
                    <a:p>
                      <a:pPr algn="l"/>
                      <a:r>
                        <a:rPr kumimoji="1" lang="ja-JP" altLang="en-US" sz="1200" dirty="0" smtClean="0">
                          <a:latin typeface="+mj-ea"/>
                          <a:ea typeface="+mj-ea"/>
                        </a:rPr>
                        <a:t>雇用保険被保険者資格喪失届・氏名変更届</a:t>
                      </a:r>
                      <a:endParaRPr kumimoji="1" lang="en-US" altLang="ja-JP" sz="1200" dirty="0" smtClean="0">
                        <a:latin typeface="+mj-ea"/>
                        <a:ea typeface="+mj-ea"/>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4120">
                <a:tc>
                  <a:txBody>
                    <a:bodyPr/>
                    <a:lstStyle/>
                    <a:p>
                      <a:pPr algn="l"/>
                      <a:r>
                        <a:rPr kumimoji="1" lang="ja-JP" altLang="en-US" sz="1200" kern="1200" dirty="0" smtClean="0">
                          <a:solidFill>
                            <a:schemeClr val="dk1"/>
                          </a:solidFill>
                          <a:latin typeface="+mj-ea"/>
                          <a:ea typeface="+mj-ea"/>
                          <a:cs typeface="+mn-cs"/>
                        </a:rPr>
                        <a:t>高年齢雇用継続給付受給資格確認票・（初回）高年齢雇用継続給付申請書　（注）</a:t>
                      </a:r>
                      <a:endParaRPr kumimoji="1" lang="en-US" altLang="ja-JP" sz="1200" kern="1200" dirty="0" smtClean="0">
                        <a:solidFill>
                          <a:schemeClr val="dk1"/>
                        </a:solidFill>
                        <a:latin typeface="+mj-ea"/>
                        <a:ea typeface="+mj-ea"/>
                        <a:cs typeface="+mn-cs"/>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436">
                <a:tc>
                  <a:txBody>
                    <a:bodyPr/>
                    <a:lstStyle/>
                    <a:p>
                      <a:pPr algn="l"/>
                      <a:r>
                        <a:rPr kumimoji="1" lang="ja-JP" altLang="en-US" sz="1200" kern="1200" dirty="0" smtClean="0">
                          <a:solidFill>
                            <a:schemeClr val="dk1"/>
                          </a:solidFill>
                          <a:latin typeface="+mj-ea"/>
                          <a:ea typeface="+mj-ea"/>
                          <a:cs typeface="+mn-cs"/>
                        </a:rPr>
                        <a:t>育児休業給付受給資格確認票・（初回）育児休業給付金支給申請書　（注）</a:t>
                      </a:r>
                      <a:endParaRPr kumimoji="1" lang="en-US" altLang="ja-JP" sz="1200" kern="1200" dirty="0" smtClean="0">
                        <a:solidFill>
                          <a:schemeClr val="dk1"/>
                        </a:solidFill>
                        <a:latin typeface="+mj-ea"/>
                        <a:ea typeface="+mj-ea"/>
                        <a:cs typeface="+mn-cs"/>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4676">
                <a:tc>
                  <a:txBody>
                    <a:bodyPr/>
                    <a:lstStyle/>
                    <a:p>
                      <a:pPr algn="l"/>
                      <a:r>
                        <a:rPr kumimoji="1" lang="zh-TW" altLang="en-US" sz="1200" kern="1200" dirty="0" smtClean="0">
                          <a:solidFill>
                            <a:schemeClr val="tx1"/>
                          </a:solidFill>
                          <a:latin typeface="ＭＳ Ｐゴシック" pitchFamily="50" charset="-128"/>
                          <a:ea typeface="ＭＳ Ｐゴシック" pitchFamily="50" charset="-128"/>
                          <a:cs typeface="+mn-cs"/>
                        </a:rPr>
                        <a:t>介護休業給付金支給申請書</a:t>
                      </a:r>
                      <a:r>
                        <a:rPr kumimoji="1" lang="ja-JP" altLang="en-US" sz="1200" kern="1200" dirty="0" smtClean="0">
                          <a:solidFill>
                            <a:schemeClr val="tx1"/>
                          </a:solidFill>
                          <a:latin typeface="ＭＳ Ｐゴシック" pitchFamily="50" charset="-128"/>
                          <a:ea typeface="ＭＳ Ｐゴシック" pitchFamily="50" charset="-128"/>
                          <a:cs typeface="+mn-cs"/>
                        </a:rPr>
                        <a:t>　（注）</a:t>
                      </a:r>
                      <a:endParaRPr kumimoji="1" lang="en-US" altLang="zh-TW" sz="1200" kern="1200" dirty="0" smtClean="0">
                        <a:solidFill>
                          <a:schemeClr val="tx1"/>
                        </a:solidFill>
                        <a:latin typeface="ＭＳ Ｐゴシック" pitchFamily="50" charset="-128"/>
                        <a:ea typeface="ＭＳ Ｐゴシック" pitchFamily="50" charset="-128"/>
                        <a:cs typeface="+mn-cs"/>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テキスト ボックス 6"/>
          <p:cNvSpPr txBox="1"/>
          <p:nvPr/>
        </p:nvSpPr>
        <p:spPr>
          <a:xfrm>
            <a:off x="978843" y="1280849"/>
            <a:ext cx="3902157" cy="338494"/>
          </a:xfrm>
          <a:prstGeom prst="rect">
            <a:avLst/>
          </a:prstGeom>
          <a:noFill/>
        </p:spPr>
        <p:txBody>
          <a:bodyPr wrap="square" lIns="91380" tIns="45690" rIns="91380" bIns="45690" rtlCol="0">
            <a:spAutoFit/>
          </a:bodyPr>
          <a:lstStyle/>
          <a:p>
            <a:r>
              <a:rPr lang="ja-JP" altLang="en-US" sz="1600" dirty="0"/>
              <a:t>●雇用保険関連事務（事業主提出関係）</a:t>
            </a:r>
          </a:p>
        </p:txBody>
      </p:sp>
      <p:sp>
        <p:nvSpPr>
          <p:cNvPr id="10" name="タイトル 1"/>
          <p:cNvSpPr>
            <a:spLocks noGrp="1"/>
          </p:cNvSpPr>
          <p:nvPr>
            <p:ph type="title"/>
          </p:nvPr>
        </p:nvSpPr>
        <p:spPr>
          <a:xfrm>
            <a:off x="381008" y="31738"/>
            <a:ext cx="9143999" cy="1249117"/>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雇用保険関連事務</a:t>
            </a: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では、</a:t>
            </a:r>
            <a: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現時点で以下の</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様式等の変更</a:t>
            </a: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を予定しています。</a:t>
            </a:r>
          </a:p>
        </p:txBody>
      </p:sp>
      <p:sp>
        <p:nvSpPr>
          <p:cNvPr id="8" name="スライド番号プレースホルダー 11"/>
          <p:cNvSpPr>
            <a:spLocks noGrp="1"/>
          </p:cNvSpPr>
          <p:nvPr>
            <p:ph type="sldNum" sz="quarter" idx="12"/>
          </p:nvPr>
        </p:nvSpPr>
        <p:spPr>
          <a:xfrm>
            <a:off x="7772400" y="6492875"/>
            <a:ext cx="2133600" cy="365125"/>
          </a:xfrm>
        </p:spPr>
        <p:txBody>
          <a:bodyPr/>
          <a:lstStyle/>
          <a:p>
            <a:r>
              <a:rPr lang="en-US" altLang="ja-JP" sz="2800" dirty="0" smtClean="0"/>
              <a:t>34</a:t>
            </a:r>
            <a:endParaRPr lang="ja-JP" altLang="en-US" sz="2800" dirty="0"/>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4954" y="1619723"/>
            <a:ext cx="3813508" cy="512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5241033" y="1280850"/>
            <a:ext cx="4504589" cy="584715"/>
          </a:xfrm>
          <a:prstGeom prst="rect">
            <a:avLst/>
          </a:prstGeom>
          <a:noFill/>
        </p:spPr>
        <p:txBody>
          <a:bodyPr wrap="square" lIns="91380" tIns="45690" rIns="91380" bIns="45690" rtlCol="0">
            <a:spAutoFit/>
          </a:bodyPr>
          <a:lstStyle/>
          <a:p>
            <a:r>
              <a:rPr lang="ja-JP" altLang="en-US" sz="1600" dirty="0"/>
              <a:t>●様式改正例（雇用保険被保険者資格取得届）</a:t>
            </a:r>
          </a:p>
          <a:p>
            <a:endParaRPr lang="ja-JP" altLang="en-US" sz="1600" dirty="0"/>
          </a:p>
        </p:txBody>
      </p:sp>
      <p:sp>
        <p:nvSpPr>
          <p:cNvPr id="14" name="正方形/長方形 13"/>
          <p:cNvSpPr/>
          <p:nvPr/>
        </p:nvSpPr>
        <p:spPr>
          <a:xfrm>
            <a:off x="6410796" y="2092394"/>
            <a:ext cx="1345828"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5" name="四角形吹き出し 14"/>
          <p:cNvSpPr/>
          <p:nvPr/>
        </p:nvSpPr>
        <p:spPr>
          <a:xfrm>
            <a:off x="7809062" y="2662795"/>
            <a:ext cx="1368152" cy="549275"/>
          </a:xfrm>
          <a:prstGeom prst="wedgeRectCallout">
            <a:avLst>
              <a:gd name="adj1" fmla="val -77912"/>
              <a:gd name="adj2" fmla="val -110441"/>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en-US" sz="1000" b="1" dirty="0">
                <a:solidFill>
                  <a:schemeClr val="tx1"/>
                </a:solidFill>
              </a:rPr>
              <a:t>被保険者</a:t>
            </a:r>
            <a:r>
              <a:rPr lang="ja-JP" altLang="ja-JP" sz="1000" b="1" dirty="0">
                <a:solidFill>
                  <a:schemeClr val="tx1"/>
                </a:solidFill>
              </a:rPr>
              <a:t>の「個人番号」欄が追加されます。</a:t>
            </a:r>
          </a:p>
        </p:txBody>
      </p:sp>
      <p:sp>
        <p:nvSpPr>
          <p:cNvPr id="9" name="テキスト ボックス 8"/>
          <p:cNvSpPr txBox="1"/>
          <p:nvPr/>
        </p:nvSpPr>
        <p:spPr>
          <a:xfrm>
            <a:off x="956659" y="6453336"/>
            <a:ext cx="8460837" cy="256503"/>
          </a:xfrm>
          <a:prstGeom prst="rect">
            <a:avLst/>
          </a:prstGeom>
          <a:noFill/>
        </p:spPr>
        <p:txBody>
          <a:bodyPr wrap="square" lIns="86333" tIns="43167" rIns="86333" bIns="43167" rtlCol="0">
            <a:spAutoFit/>
          </a:bodyPr>
          <a:lstStyle/>
          <a:p>
            <a:r>
              <a:rPr lang="ja-JP" altLang="en-US" sz="1100" dirty="0"/>
              <a:t>（注）　事業主の方が提出することについて労使間で協定を締結した上で、できるだけ事業主の方に提出していただくこととしています。</a:t>
            </a:r>
            <a:endParaRPr lang="en-US" altLang="ja-JP" sz="1100" dirty="0"/>
          </a:p>
        </p:txBody>
      </p:sp>
    </p:spTree>
    <p:extLst>
      <p:ext uri="{BB962C8B-B14F-4D97-AF65-F5344CB8AC3E}">
        <p14:creationId xmlns:p14="http://schemas.microsoft.com/office/powerpoint/2010/main" val="405148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850639" y="1799375"/>
          <a:ext cx="1922983" cy="4360746"/>
        </p:xfrm>
        <a:graphic>
          <a:graphicData uri="http://schemas.openxmlformats.org/drawingml/2006/table">
            <a:tbl>
              <a:tblPr firstRow="1" bandRow="1">
                <a:tableStyleId>{5C22544A-7EE6-4342-B048-85BDC9FD1C3A}</a:tableStyleId>
              </a:tblPr>
              <a:tblGrid>
                <a:gridCol w="1922983"/>
              </a:tblGrid>
              <a:tr h="294933">
                <a:tc>
                  <a:txBody>
                    <a:bodyPr/>
                    <a:lstStyle/>
                    <a:p>
                      <a:pPr algn="ctr"/>
                      <a:r>
                        <a:rPr kumimoji="1" lang="ja-JP" altLang="en-US" sz="1300" b="0" dirty="0" smtClean="0">
                          <a:solidFill>
                            <a:schemeClr val="tx1"/>
                          </a:solidFill>
                        </a:rPr>
                        <a:t>変更される様式等</a:t>
                      </a: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51148">
                <a:tc>
                  <a:txBody>
                    <a:bodyPr/>
                    <a:lstStyle/>
                    <a:p>
                      <a:pPr algn="l"/>
                      <a:r>
                        <a:rPr kumimoji="1" lang="ja-JP" altLang="en-US" sz="1200" dirty="0" smtClean="0">
                          <a:solidFill>
                            <a:schemeClr val="tx1"/>
                          </a:solidFill>
                          <a:latin typeface="+mj-ea"/>
                          <a:ea typeface="+mj-ea"/>
                        </a:rPr>
                        <a:t>健康保険・厚生年金保険　被保険者資格取得届／　厚生年金保険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　被用者該当届</a:t>
                      </a:r>
                      <a:endParaRPr kumimoji="1" lang="ja-JP" altLang="en-US" sz="1200" dirty="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48">
                <a:tc>
                  <a:txBody>
                    <a:bodyPr/>
                    <a:lstStyle/>
                    <a:p>
                      <a:pPr algn="l"/>
                      <a:r>
                        <a:rPr kumimoji="1" lang="ja-JP" altLang="en-US" sz="1200" dirty="0" smtClean="0">
                          <a:solidFill>
                            <a:schemeClr val="tx1"/>
                          </a:solidFill>
                          <a:latin typeface="+mj-ea"/>
                          <a:ea typeface="+mj-ea"/>
                        </a:rPr>
                        <a:t>健康保険・厚生年金保険　被保険者資格喪失届／　厚生年金保険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　被用者不該当届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221">
                <a:tc>
                  <a:txBody>
                    <a:bodyPr/>
                    <a:lstStyle/>
                    <a:p>
                      <a:pPr algn="l"/>
                      <a:r>
                        <a:rPr kumimoji="1" lang="ja-JP" altLang="en-US" sz="1200" dirty="0" smtClean="0">
                          <a:solidFill>
                            <a:schemeClr val="tx1"/>
                          </a:solidFill>
                          <a:latin typeface="+mj-ea"/>
                          <a:ea typeface="+mj-ea"/>
                        </a:rPr>
                        <a:t>厚生年金保険被保険者　資格喪失届／</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　被用者該当届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48">
                <a:tc>
                  <a:txBody>
                    <a:bodyPr/>
                    <a:lstStyle/>
                    <a:p>
                      <a:pPr algn="l"/>
                      <a:r>
                        <a:rPr kumimoji="1" lang="ja-JP" altLang="en-US" sz="1200" dirty="0" smtClean="0">
                          <a:solidFill>
                            <a:schemeClr val="tx1"/>
                          </a:solidFill>
                          <a:latin typeface="+mj-ea"/>
                          <a:ea typeface="+mj-ea"/>
                        </a:rPr>
                        <a:t>健康保険・厚生年金保険　被保険者報酬月額算定　基礎届／厚生年金保険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歳以上被用者算定基礎届</a:t>
                      </a:r>
                      <a:endParaRPr kumimoji="1" lang="en-US" altLang="ja-JP" sz="1200" strike="sngStrike" baseline="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51148">
                <a:tc>
                  <a:txBody>
                    <a:bodyPr/>
                    <a:lstStyle/>
                    <a:p>
                      <a:pPr marL="0" marR="0" indent="0" algn="l" defTabSz="970488"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j-ea"/>
                          <a:ea typeface="+mj-ea"/>
                        </a:rPr>
                        <a:t>健康保険・厚生年金保険　被保険者報酬月額変更届／厚生年金保険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歳以上被用者月額変更届</a:t>
                      </a: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365" name="テキスト ボックス 6"/>
          <p:cNvSpPr txBox="1">
            <a:spLocks noChangeArrowheads="1"/>
          </p:cNvSpPr>
          <p:nvPr/>
        </p:nvSpPr>
        <p:spPr bwMode="auto">
          <a:xfrm>
            <a:off x="706500" y="1313724"/>
            <a:ext cx="6397784" cy="3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0" rIns="91380" bIns="45690">
            <a:spAutoFit/>
          </a:bodyPr>
          <a:lstStyle>
            <a:lvl1pPr eaLnBrk="0" hangingPunct="0">
              <a:spcBef>
                <a:spcPct val="20000"/>
              </a:spcBef>
              <a:buFont typeface="Arial" pitchFamily="34" charset="0"/>
              <a:buChar char="•"/>
              <a:defRPr kumimoji="1" sz="34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30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6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dirty="0"/>
              <a:t>●健康保険・厚生年金保険関連事務（適用関係）（事業主提出関係）</a:t>
            </a:r>
          </a:p>
        </p:txBody>
      </p:sp>
      <p:sp>
        <p:nvSpPr>
          <p:cNvPr id="9" name="タイトル 1"/>
          <p:cNvSpPr>
            <a:spLocks noGrp="1"/>
          </p:cNvSpPr>
          <p:nvPr>
            <p:ph type="title"/>
          </p:nvPr>
        </p:nvSpPr>
        <p:spPr>
          <a:xfrm>
            <a:off x="381008" y="31730"/>
            <a:ext cx="9143999" cy="1153790"/>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健康保険・厚生年金保険関連事務（適用関係</a:t>
            </a:r>
            <a:r>
              <a:rPr lang="ja-JP" altLang="en-US" sz="2500" b="1" dirty="0">
                <a:solidFill>
                  <a:srgbClr val="FF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a:t>
            </a: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では、</a:t>
            </a:r>
            <a: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現時点で以下の</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様式等の変更</a:t>
            </a: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を予定しています。　</a:t>
            </a:r>
          </a:p>
        </p:txBody>
      </p:sp>
      <p:graphicFrame>
        <p:nvGraphicFramePr>
          <p:cNvPr id="7" name="表 6"/>
          <p:cNvGraphicFramePr>
            <a:graphicFrameLocks noGrp="1"/>
          </p:cNvGraphicFramePr>
          <p:nvPr>
            <p:extLst/>
          </p:nvPr>
        </p:nvGraphicFramePr>
        <p:xfrm>
          <a:off x="2896560" y="1801359"/>
          <a:ext cx="2051182" cy="4358762"/>
        </p:xfrm>
        <a:graphic>
          <a:graphicData uri="http://schemas.openxmlformats.org/drawingml/2006/table">
            <a:tbl>
              <a:tblPr firstRow="1" bandRow="1">
                <a:tableStyleId>{5C22544A-7EE6-4342-B048-85BDC9FD1C3A}</a:tableStyleId>
              </a:tblPr>
              <a:tblGrid>
                <a:gridCol w="2051182"/>
              </a:tblGrid>
              <a:tr h="294933">
                <a:tc>
                  <a:txBody>
                    <a:bodyPr/>
                    <a:lstStyle/>
                    <a:p>
                      <a:pPr algn="ctr"/>
                      <a:r>
                        <a:rPr kumimoji="1" lang="ja-JP" altLang="en-US" sz="1300" b="0" dirty="0" smtClean="0">
                          <a:solidFill>
                            <a:schemeClr val="tx1"/>
                          </a:solidFill>
                        </a:rPr>
                        <a:t>変更される様式等</a:t>
                      </a:r>
                      <a:endParaRPr kumimoji="1" lang="en-US" altLang="ja-JP" sz="1300" b="0" dirty="0" smtClean="0">
                        <a:solidFill>
                          <a:schemeClr val="tx1"/>
                        </a:solidFill>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51148">
                <a:tc>
                  <a:txBody>
                    <a:bodyPr/>
                    <a:lstStyle/>
                    <a:p>
                      <a:pPr algn="l"/>
                      <a:r>
                        <a:rPr kumimoji="1" lang="ja-JP" altLang="en-US" sz="1200" dirty="0" smtClean="0">
                          <a:solidFill>
                            <a:schemeClr val="tx1"/>
                          </a:solidFill>
                          <a:latin typeface="+mj-ea"/>
                          <a:ea typeface="+mj-ea"/>
                        </a:rPr>
                        <a:t>健康保険・厚生年金保険　　被保険者賞与支払届／　　　厚生年金保険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　　　被用者賞与支払届</a:t>
                      </a:r>
                      <a:endParaRPr kumimoji="1" lang="en-US" altLang="ja-JP" sz="1200" strike="sngStrike" baseline="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221">
                <a:tc>
                  <a:txBody>
                    <a:bodyPr/>
                    <a:lstStyle/>
                    <a:p>
                      <a:pPr algn="l"/>
                      <a:r>
                        <a:rPr kumimoji="1" lang="ja-JP" altLang="en-US" sz="1200" dirty="0" smtClean="0">
                          <a:solidFill>
                            <a:schemeClr val="tx1"/>
                          </a:solidFill>
                          <a:latin typeface="+mj-ea"/>
                          <a:ea typeface="+mj-ea"/>
                        </a:rPr>
                        <a:t>健康保険被扶養者（異動）届／国民年金第３号被保険者関係届</a:t>
                      </a:r>
                      <a:endParaRPr kumimoji="1" lang="en-US" altLang="ja-JP" sz="1200" kern="1200" dirty="0" smtClean="0">
                        <a:solidFill>
                          <a:schemeClr val="tx1"/>
                        </a:solidFill>
                        <a:latin typeface="+mj-ea"/>
                        <a:ea typeface="+mn-ea"/>
                        <a:cs typeface="+mn-cs"/>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294">
                <a:tc>
                  <a:txBody>
                    <a:bodyPr/>
                    <a:lstStyle/>
                    <a:p>
                      <a:pPr algn="l"/>
                      <a:r>
                        <a:rPr kumimoji="1" lang="ja-JP" altLang="en-US" sz="1200" dirty="0" smtClean="0">
                          <a:solidFill>
                            <a:schemeClr val="tx1"/>
                          </a:solidFill>
                          <a:latin typeface="+mj-ea"/>
                          <a:ea typeface="+mj-ea"/>
                        </a:rPr>
                        <a:t>国民年金第３号被保険者　　関係届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221">
                <a:tc>
                  <a:txBody>
                    <a:bodyPr/>
                    <a:lstStyle/>
                    <a:p>
                      <a:pPr algn="l"/>
                      <a:r>
                        <a:rPr kumimoji="1" lang="ja-JP" altLang="en-US" sz="1200" dirty="0" smtClean="0">
                          <a:solidFill>
                            <a:schemeClr val="tx1"/>
                          </a:solidFill>
                          <a:latin typeface="+mj-ea"/>
                          <a:ea typeface="+mj-ea"/>
                        </a:rPr>
                        <a:t>健康保険・厚生年金保険　　育児休業等取得者申出書（新規・延長）／終了届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18945">
                <a:tc>
                  <a:txBody>
                    <a:bodyPr/>
                    <a:lstStyle/>
                    <a:p>
                      <a:pPr algn="l"/>
                      <a:r>
                        <a:rPr kumimoji="1" lang="ja-JP" altLang="en-US" sz="1200" dirty="0" smtClean="0">
                          <a:solidFill>
                            <a:schemeClr val="tx1"/>
                          </a:solidFill>
                          <a:latin typeface="+mj-ea"/>
                          <a:ea typeface="+mj-ea"/>
                        </a:rPr>
                        <a:t>健康保険・厚生年金保険　　育児休業等終了時報酬　　　月額変更届／厚生年金　　　保険</a:t>
                      </a:r>
                      <a:r>
                        <a:rPr kumimoji="1" lang="en-US" altLang="ja-JP" sz="1200" dirty="0" smtClean="0">
                          <a:solidFill>
                            <a:schemeClr val="tx1"/>
                          </a:solidFill>
                          <a:latin typeface="+mj-ea"/>
                          <a:ea typeface="+mj-ea"/>
                        </a:rPr>
                        <a:t>70</a:t>
                      </a:r>
                      <a:r>
                        <a:rPr kumimoji="1" lang="ja-JP" altLang="en-US" sz="1200" dirty="0" smtClean="0">
                          <a:solidFill>
                            <a:schemeClr val="tx1"/>
                          </a:solidFill>
                          <a:latin typeface="+mj-ea"/>
                          <a:ea typeface="+mj-ea"/>
                        </a:rPr>
                        <a:t>歳以上被用者育児　休業等終了時報酬月額相当額変更届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0" name="表 9"/>
          <p:cNvGraphicFramePr>
            <a:graphicFrameLocks noGrp="1"/>
          </p:cNvGraphicFramePr>
          <p:nvPr>
            <p:extLst/>
          </p:nvPr>
        </p:nvGraphicFramePr>
        <p:xfrm>
          <a:off x="7132383" y="1776194"/>
          <a:ext cx="1941108" cy="1238050"/>
        </p:xfrm>
        <a:graphic>
          <a:graphicData uri="http://schemas.openxmlformats.org/drawingml/2006/table">
            <a:tbl>
              <a:tblPr firstRow="1" bandRow="1">
                <a:tableStyleId>{5C22544A-7EE6-4342-B048-85BDC9FD1C3A}</a:tableStyleId>
              </a:tblPr>
              <a:tblGrid>
                <a:gridCol w="1941108"/>
              </a:tblGrid>
              <a:tr h="294844">
                <a:tc>
                  <a:txBody>
                    <a:bodyPr/>
                    <a:lstStyle/>
                    <a:p>
                      <a:pPr algn="ctr"/>
                      <a:r>
                        <a:rPr kumimoji="1" lang="ja-JP" altLang="en-US" sz="1300" b="0" dirty="0" smtClean="0">
                          <a:solidFill>
                            <a:schemeClr val="tx1"/>
                          </a:solidFill>
                        </a:rPr>
                        <a:t>変更される様式等</a:t>
                      </a:r>
                    </a:p>
                  </a:txBody>
                  <a:tcPr marL="84929" marR="84929"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71346">
                <a:tc>
                  <a:txBody>
                    <a:bodyPr/>
                    <a:lstStyle/>
                    <a:p>
                      <a:pPr algn="l"/>
                      <a:r>
                        <a:rPr kumimoji="1" lang="ja-JP" altLang="en-US" sz="1200" kern="1200" dirty="0" smtClean="0">
                          <a:solidFill>
                            <a:schemeClr val="tx1"/>
                          </a:solidFill>
                          <a:latin typeface="+mj-ea"/>
                          <a:ea typeface="+mn-ea"/>
                          <a:cs typeface="+mn-cs"/>
                        </a:rPr>
                        <a:t>厚生年金保険特例加入　被保険者資格喪失申出書</a:t>
                      </a:r>
                      <a:endParaRPr kumimoji="1" lang="en-US" altLang="ja-JP" sz="1200" kern="1200" dirty="0" smtClean="0">
                        <a:solidFill>
                          <a:schemeClr val="tx1"/>
                        </a:solidFill>
                        <a:latin typeface="+mj-ea"/>
                        <a:ea typeface="+mn-ea"/>
                        <a:cs typeface="+mn-cs"/>
                      </a:endParaRPr>
                    </a:p>
                  </a:txBody>
                  <a:tcPr marL="84929" marR="8492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1860">
                <a:tc>
                  <a:txBody>
                    <a:bodyPr/>
                    <a:lstStyle/>
                    <a:p>
                      <a:pPr marL="0" marR="0" indent="0" algn="l" defTabSz="970488"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j-ea"/>
                          <a:ea typeface="+mn-ea"/>
                          <a:cs typeface="+mn-cs"/>
                        </a:rPr>
                        <a:t>健康保険・厚生年金保険　新規適用届</a:t>
                      </a:r>
                      <a:endParaRPr kumimoji="1" lang="en-US" altLang="ja-JP" sz="1200" kern="1200" dirty="0" smtClean="0">
                        <a:solidFill>
                          <a:schemeClr val="tx1"/>
                        </a:solidFill>
                        <a:latin typeface="+mj-ea"/>
                        <a:ea typeface="+mn-ea"/>
                        <a:cs typeface="+mn-cs"/>
                      </a:endParaRPr>
                    </a:p>
                  </a:txBody>
                  <a:tcPr marL="84929" marR="84929" marT="45709" marB="457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ボックス 3"/>
          <p:cNvSpPr txBox="1">
            <a:spLocks noChangeArrowheads="1"/>
          </p:cNvSpPr>
          <p:nvPr/>
        </p:nvSpPr>
        <p:spPr bwMode="auto">
          <a:xfrm>
            <a:off x="914744" y="6273629"/>
            <a:ext cx="8493011" cy="256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333" tIns="43167" rIns="86333" bIns="43167">
            <a:spAutoFit/>
          </a:bodyPr>
          <a:lstStyle>
            <a:lvl1pPr eaLnBrk="0" hangingPunct="0">
              <a:spcBef>
                <a:spcPct val="20000"/>
              </a:spcBef>
              <a:buFont typeface="Arial" pitchFamily="34" charset="0"/>
              <a:buChar char="•"/>
              <a:defRPr kumimoji="1" sz="34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30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6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100" dirty="0"/>
              <a:t>※</a:t>
            </a:r>
            <a:r>
              <a:rPr lang="ja-JP" altLang="en-US" sz="1100" dirty="0"/>
              <a:t>　組合によっては、被保険者証の検認又は更新等において、個人番号を記入した書類の提出を求められることがあります。</a:t>
            </a:r>
            <a:endParaRPr lang="en-US" altLang="ja-JP" sz="1100" dirty="0"/>
          </a:p>
        </p:txBody>
      </p:sp>
      <p:graphicFrame>
        <p:nvGraphicFramePr>
          <p:cNvPr id="13" name="表 12"/>
          <p:cNvGraphicFramePr>
            <a:graphicFrameLocks noGrp="1"/>
          </p:cNvGraphicFramePr>
          <p:nvPr>
            <p:extLst/>
          </p:nvPr>
        </p:nvGraphicFramePr>
        <p:xfrm>
          <a:off x="5071134" y="1792070"/>
          <a:ext cx="1922983" cy="4358762"/>
        </p:xfrm>
        <a:graphic>
          <a:graphicData uri="http://schemas.openxmlformats.org/drawingml/2006/table">
            <a:tbl>
              <a:tblPr firstRow="1" bandRow="1">
                <a:tableStyleId>{5C22544A-7EE6-4342-B048-85BDC9FD1C3A}</a:tableStyleId>
              </a:tblPr>
              <a:tblGrid>
                <a:gridCol w="1922983"/>
              </a:tblGrid>
              <a:tr h="294933">
                <a:tc>
                  <a:txBody>
                    <a:bodyPr/>
                    <a:lstStyle/>
                    <a:p>
                      <a:pPr algn="ctr"/>
                      <a:r>
                        <a:rPr kumimoji="1" lang="ja-JP" altLang="en-US" sz="1300" b="0" dirty="0" smtClean="0">
                          <a:solidFill>
                            <a:schemeClr val="tx1"/>
                          </a:solidFill>
                        </a:rPr>
                        <a:t>変更される様式等</a:t>
                      </a: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661221">
                <a:tc>
                  <a:txBody>
                    <a:bodyPr/>
                    <a:lstStyle/>
                    <a:p>
                      <a:pPr algn="l"/>
                      <a:r>
                        <a:rPr kumimoji="1" lang="ja-JP" altLang="en-US" sz="1200" dirty="0" smtClean="0">
                          <a:solidFill>
                            <a:schemeClr val="tx1"/>
                          </a:solidFill>
                          <a:latin typeface="+mj-ea"/>
                          <a:ea typeface="+mj-ea"/>
                        </a:rPr>
                        <a:t>健康保険・厚生年金保険　　産前産後休業取得者申出書／変更（終了）届</a:t>
                      </a:r>
                      <a:endParaRPr kumimoji="1" lang="en-US" altLang="ja-JP" sz="1200" dirty="0" smtClean="0">
                        <a:solidFill>
                          <a:schemeClr val="tx1"/>
                        </a:solidFill>
                        <a:latin typeface="+mj-ea"/>
                        <a:ea typeface="+mj-ea"/>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87326">
                <a:tc>
                  <a:txBody>
                    <a:bodyPr/>
                    <a:lstStyle/>
                    <a:p>
                      <a:pPr algn="l"/>
                      <a:r>
                        <a:rPr kumimoji="1" lang="ja-JP" altLang="en-US" sz="1200" kern="1200" dirty="0" smtClean="0">
                          <a:solidFill>
                            <a:schemeClr val="tx1"/>
                          </a:solidFill>
                          <a:latin typeface="+mj-ea"/>
                          <a:ea typeface="+mn-ea"/>
                          <a:cs typeface="+mn-cs"/>
                        </a:rPr>
                        <a:t>健康保険・厚生年金保険　産前産後休業終了時報酬月額変更届／厚生年金　保険</a:t>
                      </a:r>
                      <a:r>
                        <a:rPr kumimoji="1" lang="en-US" altLang="ja-JP" sz="1200" kern="1200" dirty="0" smtClean="0">
                          <a:solidFill>
                            <a:schemeClr val="tx1"/>
                          </a:solidFill>
                          <a:latin typeface="+mj-ea"/>
                          <a:ea typeface="+mn-ea"/>
                          <a:cs typeface="+mn-cs"/>
                        </a:rPr>
                        <a:t>70</a:t>
                      </a:r>
                      <a:r>
                        <a:rPr kumimoji="1" lang="ja-JP" altLang="en-US" sz="1200" kern="1200" dirty="0" smtClean="0">
                          <a:solidFill>
                            <a:schemeClr val="tx1"/>
                          </a:solidFill>
                          <a:latin typeface="+mj-ea"/>
                          <a:ea typeface="+mn-ea"/>
                          <a:cs typeface="+mn-cs"/>
                        </a:rPr>
                        <a:t>歳以上被用者産前産後休業終了時報酬月額相当額変更届</a:t>
                      </a:r>
                      <a:endParaRPr kumimoji="1" lang="en-US" altLang="ja-JP" sz="1200" kern="1200" dirty="0" smtClean="0">
                        <a:solidFill>
                          <a:schemeClr val="tx1"/>
                        </a:solidFill>
                        <a:latin typeface="+mj-ea"/>
                        <a:ea typeface="+mn-ea"/>
                        <a:cs typeface="+mn-cs"/>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61221">
                <a:tc>
                  <a:txBody>
                    <a:bodyPr/>
                    <a:lstStyle/>
                    <a:p>
                      <a:pPr algn="l"/>
                      <a:r>
                        <a:rPr kumimoji="1" lang="ja-JP" altLang="en-US" sz="1200" kern="1200" dirty="0" smtClean="0">
                          <a:solidFill>
                            <a:schemeClr val="tx1"/>
                          </a:solidFill>
                          <a:latin typeface="+mj-ea"/>
                          <a:ea typeface="+mn-ea"/>
                          <a:cs typeface="+mn-cs"/>
                        </a:rPr>
                        <a:t>厚生年金保険養育期間　標準報酬月額特例申出書・終了届</a:t>
                      </a:r>
                      <a:endParaRPr kumimoji="1" lang="en-US" altLang="ja-JP" sz="1200" kern="1200" dirty="0" smtClean="0">
                        <a:solidFill>
                          <a:schemeClr val="tx1"/>
                        </a:solidFill>
                        <a:latin typeface="+mj-ea"/>
                        <a:ea typeface="+mn-ea"/>
                        <a:cs typeface="+mn-cs"/>
                      </a:endParaRPr>
                    </a:p>
                  </a:txBody>
                  <a:tcPr marL="84929" marR="84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5965">
                <a:tc>
                  <a:txBody>
                    <a:bodyPr/>
                    <a:lstStyle/>
                    <a:p>
                      <a:pPr algn="l"/>
                      <a:r>
                        <a:rPr kumimoji="1" lang="ja-JP" altLang="en-US" sz="1200" kern="1200" dirty="0" smtClean="0">
                          <a:solidFill>
                            <a:schemeClr val="tx1"/>
                          </a:solidFill>
                          <a:latin typeface="+mj-ea"/>
                          <a:ea typeface="+mn-ea"/>
                          <a:cs typeface="+mn-cs"/>
                        </a:rPr>
                        <a:t>厚生年金保険被保険者　種別変更届</a:t>
                      </a:r>
                      <a:endParaRPr kumimoji="1" lang="en-US" altLang="ja-JP" sz="1200" kern="1200" dirty="0" smtClean="0">
                        <a:solidFill>
                          <a:schemeClr val="tx1"/>
                        </a:solidFill>
                        <a:latin typeface="+mj-ea"/>
                        <a:ea typeface="+mn-ea"/>
                        <a:cs typeface="+mn-cs"/>
                      </a:endParaRPr>
                    </a:p>
                  </a:txBody>
                  <a:tcPr marL="84929" marR="84929"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8096">
                <a:tc>
                  <a:txBody>
                    <a:bodyPr/>
                    <a:lstStyle/>
                    <a:p>
                      <a:pPr algn="l"/>
                      <a:r>
                        <a:rPr kumimoji="1" lang="ja-JP" altLang="en-US" sz="1200" kern="1200" dirty="0" smtClean="0">
                          <a:solidFill>
                            <a:schemeClr val="tx1"/>
                          </a:solidFill>
                          <a:latin typeface="+mj-ea"/>
                          <a:ea typeface="+mn-ea"/>
                          <a:cs typeface="+mn-cs"/>
                        </a:rPr>
                        <a:t>厚生年金保険特例加入　被保険者資格取得申出書</a:t>
                      </a:r>
                      <a:endParaRPr kumimoji="1" lang="en-US" altLang="ja-JP" sz="1200" kern="1200" dirty="0" smtClean="0">
                        <a:solidFill>
                          <a:schemeClr val="tx1"/>
                        </a:solidFill>
                        <a:latin typeface="+mj-ea"/>
                        <a:ea typeface="+mn-ea"/>
                        <a:cs typeface="+mn-cs"/>
                      </a:endParaRPr>
                    </a:p>
                  </a:txBody>
                  <a:tcPr marL="84929" marR="84929"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スライド番号プレースホルダー 11"/>
          <p:cNvSpPr>
            <a:spLocks noGrp="1"/>
          </p:cNvSpPr>
          <p:nvPr>
            <p:ph type="sldNum" sz="quarter" idx="12"/>
          </p:nvPr>
        </p:nvSpPr>
        <p:spPr>
          <a:xfrm>
            <a:off x="7756396" y="6454604"/>
            <a:ext cx="2133600" cy="365125"/>
          </a:xfrm>
        </p:spPr>
        <p:txBody>
          <a:bodyPr/>
          <a:lstStyle/>
          <a:p>
            <a:r>
              <a:rPr lang="en-US" altLang="ja-JP" sz="2800" dirty="0" smtClean="0"/>
              <a:t>35</a:t>
            </a:r>
            <a:endParaRPr lang="ja-JP" altLang="en-US" sz="2800" dirty="0"/>
          </a:p>
        </p:txBody>
      </p:sp>
      <p:pic>
        <p:nvPicPr>
          <p:cNvPr id="1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521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58343" y="458459"/>
            <a:ext cx="5577047" cy="338494"/>
          </a:xfrm>
          <a:prstGeom prst="rect">
            <a:avLst/>
          </a:prstGeom>
          <a:noFill/>
        </p:spPr>
        <p:txBody>
          <a:bodyPr wrap="none" lIns="91380" tIns="45690" rIns="91380" bIns="45690" rtlCol="0">
            <a:spAutoFit/>
          </a:bodyPr>
          <a:lstStyle/>
          <a:p>
            <a:r>
              <a:rPr lang="ja-JP" altLang="en-US" sz="1600" dirty="0"/>
              <a:t>●健康保険（給付関係）では、現時点で主に以下の変更を予定</a:t>
            </a:r>
          </a:p>
        </p:txBody>
      </p:sp>
      <p:graphicFrame>
        <p:nvGraphicFramePr>
          <p:cNvPr id="9" name="表 8"/>
          <p:cNvGraphicFramePr>
            <a:graphicFrameLocks noGrp="1"/>
          </p:cNvGraphicFramePr>
          <p:nvPr>
            <p:extLst/>
          </p:nvPr>
        </p:nvGraphicFramePr>
        <p:xfrm>
          <a:off x="896540" y="2531608"/>
          <a:ext cx="2692176" cy="3589568"/>
        </p:xfrm>
        <a:graphic>
          <a:graphicData uri="http://schemas.openxmlformats.org/drawingml/2006/table">
            <a:tbl>
              <a:tblPr firstRow="1">
                <a:tableStyleId>{5C22544A-7EE6-4342-B048-85BDC9FD1C3A}</a:tableStyleId>
              </a:tblPr>
              <a:tblGrid>
                <a:gridCol w="2692176"/>
              </a:tblGrid>
              <a:tr h="497056">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申請書等の記載事項の変更</a:t>
                      </a: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25589">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食事療養標準負担額の減額に関する申請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4568">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生活療養標準負担額の減額に関する申請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8828">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療養費の支給の申請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5589">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移送費の支給の申請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7938">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傷病手当金の支給の申請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タイトル 1"/>
          <p:cNvSpPr>
            <a:spLocks noGrp="1"/>
          </p:cNvSpPr>
          <p:nvPr>
            <p:ph type="title"/>
          </p:nvPr>
        </p:nvSpPr>
        <p:spPr>
          <a:xfrm>
            <a:off x="381000" y="31730"/>
            <a:ext cx="9144000" cy="1602486"/>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健康保険関連事務（給付関係）</a:t>
            </a: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では、</a:t>
            </a:r>
            <a: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現時点で以下の</a:t>
            </a:r>
            <a:r>
              <a:rPr lang="ja-JP" altLang="en-US" sz="25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申請書等の記載事項の変更</a:t>
            </a:r>
            <a: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25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を予定しています。</a:t>
            </a:r>
          </a:p>
        </p:txBody>
      </p:sp>
      <p:graphicFrame>
        <p:nvGraphicFramePr>
          <p:cNvPr id="10" name="表 9"/>
          <p:cNvGraphicFramePr>
            <a:graphicFrameLocks noGrp="1"/>
          </p:cNvGraphicFramePr>
          <p:nvPr>
            <p:extLst/>
          </p:nvPr>
        </p:nvGraphicFramePr>
        <p:xfrm>
          <a:off x="6509507" y="2531608"/>
          <a:ext cx="2532292" cy="3616044"/>
        </p:xfrm>
        <a:graphic>
          <a:graphicData uri="http://schemas.openxmlformats.org/drawingml/2006/table">
            <a:tbl>
              <a:tblPr firstRow="1">
                <a:tableStyleId>{5C22544A-7EE6-4342-B048-85BDC9FD1C3A}</a:tableStyleId>
              </a:tblPr>
              <a:tblGrid>
                <a:gridCol w="2532292"/>
              </a:tblGrid>
              <a:tr h="448696">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申請書等の記載事項の変更</a:t>
                      </a: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47517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特定疾病の認定の申請等</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5707">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限度額適用認定の申請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5707">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限度額適用・標準負担額減額の認定の申請等</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517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高額療養費の支給の申請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795">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高額介護合算療養費の支給の申請等</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795">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高額介護合算療養費の支給及び　証明書の交付の申請等</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1" name="表 10"/>
          <p:cNvGraphicFramePr>
            <a:graphicFrameLocks noGrp="1"/>
          </p:cNvGraphicFramePr>
          <p:nvPr>
            <p:extLst/>
          </p:nvPr>
        </p:nvGraphicFramePr>
        <p:xfrm>
          <a:off x="3799210" y="2531608"/>
          <a:ext cx="2499878" cy="3653666"/>
        </p:xfrm>
        <a:graphic>
          <a:graphicData uri="http://schemas.openxmlformats.org/drawingml/2006/table">
            <a:tbl>
              <a:tblPr firstRow="1">
                <a:tableStyleId>{5C22544A-7EE6-4342-B048-85BDC9FD1C3A}</a:tableStyleId>
              </a:tblPr>
              <a:tblGrid>
                <a:gridCol w="2499878"/>
              </a:tblGrid>
              <a:tr h="478587">
                <a:tc>
                  <a:txBody>
                    <a:bodyPr/>
                    <a:lstStyle/>
                    <a:p>
                      <a:pPr algn="ctr"/>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申請書等の記載事項の変更</a:t>
                      </a: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64301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埋葬料（費）の支給の申請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01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出産育児一時金の支給の申請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3012">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出産手当金の支給の申請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9128">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健康保険法第百八条第二項から　第四項までの規定に該当するに至った場合の届出</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6915">
                <a:tc>
                  <a:txBody>
                    <a:bodyPr/>
                    <a:lstStyle/>
                    <a:p>
                      <a:pPr algn="l"/>
                      <a:r>
                        <a:rPr kumimoji="1" lang="ja-JP" altLang="en-US" sz="1200" b="0" dirty="0" smtClean="0">
                          <a:solidFill>
                            <a:schemeClr val="tx1"/>
                          </a:solidFill>
                          <a:latin typeface="ＭＳ Ｐゴシック" panose="020B0600070205080204" pitchFamily="50" charset="-128"/>
                          <a:ea typeface="ＭＳ Ｐゴシック" panose="020B0600070205080204" pitchFamily="50" charset="-128"/>
                        </a:rPr>
                        <a:t>家族埋葬料の支給の申請</a:t>
                      </a:r>
                      <a:endParaRPr kumimoji="1" lang="en-US" altLang="ja-JP" sz="1200" b="0" dirty="0" smtClean="0">
                        <a:solidFill>
                          <a:schemeClr val="tx1"/>
                        </a:solidFill>
                        <a:latin typeface="ＭＳ Ｐゴシック" panose="020B0600070205080204" pitchFamily="50" charset="-128"/>
                        <a:ea typeface="ＭＳ Ｐゴシック" panose="020B0600070205080204" pitchFamily="50" charset="-128"/>
                      </a:endParaRPr>
                    </a:p>
                  </a:txBody>
                  <a:tcPr marL="84929" marR="849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テキスト ボックス 6"/>
          <p:cNvSpPr txBox="1">
            <a:spLocks noChangeArrowheads="1"/>
          </p:cNvSpPr>
          <p:nvPr/>
        </p:nvSpPr>
        <p:spPr bwMode="auto">
          <a:xfrm>
            <a:off x="850638" y="1954719"/>
            <a:ext cx="5525751" cy="353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0" rIns="91380" bIns="45690">
            <a:spAutoFit/>
          </a:bodyPr>
          <a:lstStyle>
            <a:lvl1pPr eaLnBrk="0" hangingPunct="0">
              <a:spcBef>
                <a:spcPct val="20000"/>
              </a:spcBef>
              <a:buFont typeface="Arial" pitchFamily="34" charset="0"/>
              <a:buChar char="•"/>
              <a:defRPr kumimoji="1" sz="34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30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6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100">
                <a:solidFill>
                  <a:schemeClr val="tx1"/>
                </a:solidFill>
                <a:latin typeface="Calibri" pitchFamily="34" charset="0"/>
                <a:ea typeface="ＭＳ Ｐゴシック" pitchFamily="50" charset="-128"/>
              </a:defRPr>
            </a:lvl5pPr>
            <a:lvl6pPr marL="25146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6pPr>
            <a:lvl7pPr marL="29718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7pPr>
            <a:lvl8pPr marL="34290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8pPr>
            <a:lvl9pPr marL="3886200" indent="-228600" defTabSz="969963" eaLnBrk="0" fontAlgn="base" hangingPunct="0">
              <a:spcBef>
                <a:spcPct val="20000"/>
              </a:spcBef>
              <a:spcAft>
                <a:spcPct val="0"/>
              </a:spcAft>
              <a:buFont typeface="Arial" pitchFamily="34" charset="0"/>
              <a:buChar char="»"/>
              <a:defRPr kumimoji="1" sz="21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700" dirty="0"/>
              <a:t>●健康保険関連事務（給付関係）（事業主・本人提出関係）</a:t>
            </a:r>
          </a:p>
        </p:txBody>
      </p:sp>
      <p:sp>
        <p:nvSpPr>
          <p:cNvPr id="8" name="スライド番号プレースホルダー 11"/>
          <p:cNvSpPr>
            <a:spLocks noGrp="1"/>
          </p:cNvSpPr>
          <p:nvPr>
            <p:ph type="sldNum" sz="quarter" idx="12"/>
          </p:nvPr>
        </p:nvSpPr>
        <p:spPr>
          <a:xfrm>
            <a:off x="7787952" y="6482930"/>
            <a:ext cx="2133600" cy="365125"/>
          </a:xfrm>
        </p:spPr>
        <p:txBody>
          <a:bodyPr/>
          <a:lstStyle/>
          <a:p>
            <a:r>
              <a:rPr lang="en-US" altLang="ja-JP" sz="2800" dirty="0" smtClean="0"/>
              <a:t>36</a:t>
            </a:r>
            <a:endParaRPr lang="ja-JP" altLang="en-US" sz="2800" dirty="0"/>
          </a:p>
        </p:txBody>
      </p:sp>
      <p:pic>
        <p:nvPicPr>
          <p:cNvPr id="1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88648"/>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3621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81005" y="164108"/>
            <a:ext cx="9118600" cy="96063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lIns="91380" tIns="45690" rIns="91380" bIns="45690" rtlCol="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健康保険・厚生年金保険書類の</a:t>
            </a:r>
            <a:endParaRPr lang="en-US" altLang="ja-JP"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l"/>
            <a:r>
              <a:rPr lang="ja-JP" altLang="en-US"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様式改正例（資格取得届）</a:t>
            </a:r>
            <a:r>
              <a:rPr lang="ja-JP" altLang="en-US"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は以下のとおりです。</a:t>
            </a:r>
          </a:p>
        </p:txBody>
      </p:sp>
      <p:pic>
        <p:nvPicPr>
          <p:cNvPr id="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249229"/>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97" y="1317464"/>
            <a:ext cx="4127195" cy="545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504736" y="1097810"/>
            <a:ext cx="1057545" cy="338494"/>
          </a:xfrm>
          <a:prstGeom prst="rect">
            <a:avLst/>
          </a:prstGeom>
          <a:noFill/>
        </p:spPr>
        <p:txBody>
          <a:bodyPr wrap="square" lIns="91380" tIns="45690" rIns="91380" bIns="45690" rtlCol="0">
            <a:spAutoFit/>
          </a:bodyPr>
          <a:lstStyle/>
          <a:p>
            <a:r>
              <a:rPr lang="ja-JP" altLang="en-US" sz="1600" dirty="0">
                <a:solidFill>
                  <a:prstClr val="black"/>
                </a:solidFill>
              </a:rPr>
              <a:t>＜表面＞</a:t>
            </a:r>
          </a:p>
        </p:txBody>
      </p:sp>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7022" y="1317472"/>
            <a:ext cx="3796311" cy="5421317"/>
          </a:xfrm>
          <a:prstGeom prst="rect">
            <a:avLst/>
          </a:prstGeom>
        </p:spPr>
      </p:pic>
      <p:sp>
        <p:nvSpPr>
          <p:cNvPr id="9" name="テキスト ボックス 8"/>
          <p:cNvSpPr txBox="1"/>
          <p:nvPr/>
        </p:nvSpPr>
        <p:spPr>
          <a:xfrm>
            <a:off x="6466406" y="1124743"/>
            <a:ext cx="1057545" cy="338494"/>
          </a:xfrm>
          <a:prstGeom prst="rect">
            <a:avLst/>
          </a:prstGeom>
          <a:noFill/>
        </p:spPr>
        <p:txBody>
          <a:bodyPr wrap="square" lIns="91380" tIns="45690" rIns="91380" bIns="45690" rtlCol="0">
            <a:spAutoFit/>
          </a:bodyPr>
          <a:lstStyle/>
          <a:p>
            <a:r>
              <a:rPr lang="ja-JP" altLang="en-US" sz="1600" dirty="0">
                <a:solidFill>
                  <a:prstClr val="black"/>
                </a:solidFill>
              </a:rPr>
              <a:t>＜裏面＞</a:t>
            </a:r>
          </a:p>
        </p:txBody>
      </p:sp>
      <p:sp>
        <p:nvSpPr>
          <p:cNvPr id="10" name="正方形/長方形 9"/>
          <p:cNvSpPr/>
          <p:nvPr/>
        </p:nvSpPr>
        <p:spPr>
          <a:xfrm>
            <a:off x="1677512" y="3035693"/>
            <a:ext cx="1548097"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1" name="正方形/長方形 10"/>
          <p:cNvSpPr/>
          <p:nvPr/>
        </p:nvSpPr>
        <p:spPr>
          <a:xfrm>
            <a:off x="1676716" y="3948379"/>
            <a:ext cx="1548097"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2" name="正方形/長方形 11"/>
          <p:cNvSpPr/>
          <p:nvPr/>
        </p:nvSpPr>
        <p:spPr>
          <a:xfrm>
            <a:off x="1677512" y="4852086"/>
            <a:ext cx="1548097"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3" name="正方形/長方形 12"/>
          <p:cNvSpPr/>
          <p:nvPr/>
        </p:nvSpPr>
        <p:spPr>
          <a:xfrm>
            <a:off x="1676717" y="5750871"/>
            <a:ext cx="1548097"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4" name="四角形吹き出し 13"/>
          <p:cNvSpPr/>
          <p:nvPr/>
        </p:nvSpPr>
        <p:spPr>
          <a:xfrm>
            <a:off x="3632031" y="3496032"/>
            <a:ext cx="1368152" cy="549275"/>
          </a:xfrm>
          <a:prstGeom prst="wedgeRectCallout">
            <a:avLst>
              <a:gd name="adj1" fmla="val -77912"/>
              <a:gd name="adj2" fmla="val -110441"/>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en-US" sz="1000" b="1" dirty="0">
                <a:solidFill>
                  <a:prstClr val="black"/>
                </a:solidFill>
              </a:rPr>
              <a:t>被保険者</a:t>
            </a:r>
            <a:r>
              <a:rPr lang="ja-JP" altLang="ja-JP" sz="1000" b="1" dirty="0">
                <a:solidFill>
                  <a:prstClr val="black"/>
                </a:solidFill>
              </a:rPr>
              <a:t>の「個人番号」欄が追加されます。</a:t>
            </a:r>
          </a:p>
        </p:txBody>
      </p:sp>
      <p:sp>
        <p:nvSpPr>
          <p:cNvPr id="16" name="四角形吹き出し 15"/>
          <p:cNvSpPr/>
          <p:nvPr/>
        </p:nvSpPr>
        <p:spPr>
          <a:xfrm>
            <a:off x="6114032" y="1556793"/>
            <a:ext cx="3004223" cy="1364999"/>
          </a:xfrm>
          <a:prstGeom prst="wedgeRectCallout">
            <a:avLst>
              <a:gd name="adj1" fmla="val -68662"/>
              <a:gd name="adj2" fmla="val 72369"/>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en-US" sz="1000" b="1" dirty="0">
                <a:solidFill>
                  <a:prstClr val="black"/>
                </a:solidFill>
              </a:rPr>
              <a:t>＜個人番号関連部分を拡大＞</a:t>
            </a:r>
          </a:p>
          <a:p>
            <a:pPr>
              <a:defRPr/>
            </a:pPr>
            <a:r>
              <a:rPr lang="ja-JP" altLang="en-US" sz="1000" b="1" dirty="0">
                <a:solidFill>
                  <a:prstClr val="black"/>
                </a:solidFill>
              </a:rPr>
              <a:t>⑥個人番号</a:t>
            </a:r>
          </a:p>
          <a:p>
            <a:pPr>
              <a:defRPr/>
            </a:pPr>
            <a:r>
              <a:rPr lang="ja-JP" altLang="en-US" sz="1000" b="1" dirty="0">
                <a:solidFill>
                  <a:prstClr val="black"/>
                </a:solidFill>
              </a:rPr>
              <a:t>必ず本人確認を行ったうえで、個人番号を記入してください。海外在住や短期在留等により個人番号がない方で、基礎年金番号がある場合は、基礎年金番号</a:t>
            </a:r>
            <a:r>
              <a:rPr lang="en-US" altLang="ja-JP" sz="1000" b="1" dirty="0">
                <a:solidFill>
                  <a:prstClr val="black"/>
                </a:solidFill>
              </a:rPr>
              <a:t>(10</a:t>
            </a:r>
            <a:r>
              <a:rPr lang="ja-JP" altLang="en-US" sz="1000" b="1" dirty="0">
                <a:solidFill>
                  <a:prstClr val="black"/>
                </a:solidFill>
              </a:rPr>
              <a:t>桁、左詰め</a:t>
            </a:r>
            <a:r>
              <a:rPr lang="en-US" altLang="ja-JP" sz="1000" b="1" dirty="0">
                <a:solidFill>
                  <a:prstClr val="black"/>
                </a:solidFill>
              </a:rPr>
              <a:t>)</a:t>
            </a:r>
            <a:r>
              <a:rPr lang="ja-JP" altLang="en-US" sz="1000" b="1" dirty="0">
                <a:solidFill>
                  <a:prstClr val="black"/>
                </a:solidFill>
              </a:rPr>
              <a:t>を記入してください。</a:t>
            </a:r>
          </a:p>
          <a:p>
            <a:pPr>
              <a:defRPr/>
            </a:pPr>
            <a:r>
              <a:rPr lang="ja-JP" altLang="en-US" sz="1000" b="1" dirty="0">
                <a:solidFill>
                  <a:prstClr val="black"/>
                </a:solidFill>
              </a:rPr>
              <a:t>個人番号を記入できない場合は、「⑪住所」欄に住所と理由を必ず記入してください。</a:t>
            </a:r>
          </a:p>
        </p:txBody>
      </p:sp>
      <p:sp>
        <p:nvSpPr>
          <p:cNvPr id="17" name="四角形吹き出し 16"/>
          <p:cNvSpPr/>
          <p:nvPr/>
        </p:nvSpPr>
        <p:spPr>
          <a:xfrm>
            <a:off x="6107547" y="3356995"/>
            <a:ext cx="3323657" cy="1944216"/>
          </a:xfrm>
          <a:prstGeom prst="wedgeRectCallout">
            <a:avLst>
              <a:gd name="adj1" fmla="val -67421"/>
              <a:gd name="adj2" fmla="val 43125"/>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r>
              <a:rPr lang="ja-JP" altLang="en-US" sz="1000" b="1" dirty="0">
                <a:solidFill>
                  <a:prstClr val="black"/>
                </a:solidFill>
              </a:rPr>
              <a:t>＜個人番号関連部分を拡大＞</a:t>
            </a:r>
          </a:p>
          <a:p>
            <a:pPr>
              <a:defRPr/>
            </a:pPr>
            <a:r>
              <a:rPr lang="ja-JP" altLang="en-US" sz="1000" b="1" dirty="0">
                <a:solidFill>
                  <a:prstClr val="black"/>
                </a:solidFill>
              </a:rPr>
              <a:t>お知らせ</a:t>
            </a:r>
            <a:endParaRPr lang="en-US" altLang="ja-JP" sz="1000" b="1" dirty="0">
              <a:solidFill>
                <a:prstClr val="black"/>
              </a:solidFill>
            </a:endParaRPr>
          </a:p>
          <a:p>
            <a:pPr>
              <a:defRPr/>
            </a:pPr>
            <a:r>
              <a:rPr lang="ja-JP" altLang="en-US" sz="1000" b="1" dirty="0">
                <a:solidFill>
                  <a:prstClr val="black"/>
                </a:solidFill>
              </a:rPr>
              <a:t>・個人番号制度の導入に伴い、「⑥個人番号」欄に個人番号が記入されている場合、年金記録への氏名および住所の登録は、住民票に登録された情報をもとに事務処理を行います。よって、住民票に登録されている氏名・住所で決定通知書・保険証が発行されますのでご承知おきください。なお、この</a:t>
            </a:r>
            <a:r>
              <a:rPr lang="en-US" altLang="ja-JP" sz="1000" b="1" dirty="0">
                <a:solidFill>
                  <a:prstClr val="black"/>
                </a:solidFill>
              </a:rPr>
              <a:t>『</a:t>
            </a:r>
            <a:r>
              <a:rPr lang="ja-JP" altLang="en-US" sz="1000" b="1" dirty="0">
                <a:solidFill>
                  <a:prstClr val="black"/>
                </a:solidFill>
              </a:rPr>
              <a:t>資格取得届</a:t>
            </a:r>
            <a:r>
              <a:rPr lang="en-US" altLang="ja-JP" sz="1000" b="1" dirty="0">
                <a:solidFill>
                  <a:prstClr val="black"/>
                </a:solidFill>
              </a:rPr>
              <a:t>』</a:t>
            </a:r>
            <a:r>
              <a:rPr lang="ja-JP" altLang="en-US" sz="1000" b="1" dirty="0">
                <a:solidFill>
                  <a:prstClr val="black"/>
                </a:solidFill>
              </a:rPr>
              <a:t>受理以降、</a:t>
            </a:r>
            <a:r>
              <a:rPr lang="ja-JP" altLang="en-US" sz="1000" b="1" dirty="0" err="1">
                <a:solidFill>
                  <a:prstClr val="black"/>
                </a:solidFill>
              </a:rPr>
              <a:t>ねんきん</a:t>
            </a:r>
            <a:r>
              <a:rPr lang="ja-JP" altLang="en-US" sz="1000" b="1" dirty="0">
                <a:solidFill>
                  <a:prstClr val="black"/>
                </a:solidFill>
              </a:rPr>
              <a:t>定期便等の日本年金機構から被保険者本人へお知らせする通知書は、住民票に登録されている住所へ送付します。住民票に登録されている住所以外の場所に送付を希望する場合は、別途</a:t>
            </a:r>
            <a:r>
              <a:rPr lang="en-US" altLang="ja-JP" sz="1000" b="1" dirty="0">
                <a:solidFill>
                  <a:prstClr val="black"/>
                </a:solidFill>
              </a:rPr>
              <a:t>『</a:t>
            </a:r>
            <a:r>
              <a:rPr lang="ja-JP" altLang="en-US" sz="1000" b="1" dirty="0">
                <a:solidFill>
                  <a:prstClr val="black"/>
                </a:solidFill>
              </a:rPr>
              <a:t>郵送先住所登録依頼書</a:t>
            </a:r>
            <a:r>
              <a:rPr lang="en-US" altLang="ja-JP" sz="1000" b="1" dirty="0">
                <a:solidFill>
                  <a:prstClr val="black"/>
                </a:solidFill>
              </a:rPr>
              <a:t>』</a:t>
            </a:r>
            <a:r>
              <a:rPr lang="ja-JP" altLang="en-US" sz="1000" b="1" dirty="0" err="1">
                <a:solidFill>
                  <a:prstClr val="black"/>
                </a:solidFill>
              </a:rPr>
              <a:t>をご提</a:t>
            </a:r>
            <a:r>
              <a:rPr lang="ja-JP" altLang="en-US" sz="1000" b="1" dirty="0">
                <a:solidFill>
                  <a:prstClr val="black"/>
                </a:solidFill>
              </a:rPr>
              <a:t>出ください。</a:t>
            </a:r>
          </a:p>
        </p:txBody>
      </p:sp>
      <p:sp>
        <p:nvSpPr>
          <p:cNvPr id="20" name="正方形/長方形 19"/>
          <p:cNvSpPr/>
          <p:nvPr/>
        </p:nvSpPr>
        <p:spPr>
          <a:xfrm>
            <a:off x="5169024" y="3125860"/>
            <a:ext cx="360040"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21" name="正方形/長方形 20"/>
          <p:cNvSpPr/>
          <p:nvPr/>
        </p:nvSpPr>
        <p:spPr>
          <a:xfrm>
            <a:off x="5165973" y="5211041"/>
            <a:ext cx="360040" cy="180334"/>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defRPr/>
            </a:pPr>
            <a:endParaRPr lang="ja-JP" altLang="en-US" sz="1000" dirty="0">
              <a:solidFill>
                <a:prstClr val="white"/>
              </a:solidFill>
            </a:endParaRPr>
          </a:p>
        </p:txBody>
      </p:sp>
      <p:sp>
        <p:nvSpPr>
          <p:cNvPr id="18" name="テキスト ボックス 17"/>
          <p:cNvSpPr txBox="1"/>
          <p:nvPr/>
        </p:nvSpPr>
        <p:spPr>
          <a:xfrm>
            <a:off x="4664968" y="6604084"/>
            <a:ext cx="4968552" cy="253916"/>
          </a:xfrm>
          <a:prstGeom prst="rect">
            <a:avLst/>
          </a:prstGeom>
          <a:noFill/>
        </p:spPr>
        <p:txBody>
          <a:bodyPr wrap="square" rtlCol="0">
            <a:spAutoFit/>
          </a:bodyPr>
          <a:lstStyle/>
          <a:p>
            <a:r>
              <a:rPr lang="en-US" altLang="ja-JP" sz="1050" dirty="0"/>
              <a:t>※</a:t>
            </a:r>
            <a:r>
              <a:rPr lang="ja-JP" altLang="en-US" sz="1050" dirty="0"/>
              <a:t>取扱いの詳細については、今後変更があり得ますので、ご了承ください。</a:t>
            </a:r>
          </a:p>
        </p:txBody>
      </p:sp>
      <p:sp>
        <p:nvSpPr>
          <p:cNvPr id="19" name="スライド番号プレースホルダー 1"/>
          <p:cNvSpPr>
            <a:spLocks noGrp="1"/>
          </p:cNvSpPr>
          <p:nvPr>
            <p:ph type="sldNum" sz="quarter" idx="12"/>
          </p:nvPr>
        </p:nvSpPr>
        <p:spPr>
          <a:xfrm>
            <a:off x="7787952" y="6492880"/>
            <a:ext cx="2133600" cy="365125"/>
          </a:xfrm>
        </p:spPr>
        <p:txBody>
          <a:bodyPr/>
          <a:lstStyle/>
          <a:p>
            <a:fld id="{E1D78144-7A27-4F6F-8330-8017F6CD3708}" type="slidenum">
              <a:rPr lang="ja-JP" altLang="en-US" sz="2800">
                <a:solidFill>
                  <a:prstClr val="black"/>
                </a:solidFill>
              </a:rPr>
              <a:pPr/>
              <a:t>37</a:t>
            </a:fld>
            <a:endParaRPr lang="ja-JP" altLang="en-US" sz="2800" dirty="0">
              <a:solidFill>
                <a:prstClr val="black"/>
              </a:solidFill>
            </a:endParaRPr>
          </a:p>
        </p:txBody>
      </p:sp>
    </p:spTree>
    <p:extLst>
      <p:ext uri="{BB962C8B-B14F-4D97-AF65-F5344CB8AC3E}">
        <p14:creationId xmlns:p14="http://schemas.microsoft.com/office/powerpoint/2010/main" val="2608899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タイトル 1"/>
          <p:cNvSpPr>
            <a:spLocks noGrp="1"/>
          </p:cNvSpPr>
          <p:nvPr>
            <p:ph type="title"/>
          </p:nvPr>
        </p:nvSpPr>
        <p:spPr>
          <a:xfrm>
            <a:off x="381000" y="8641"/>
            <a:ext cx="9144000" cy="1080099"/>
          </a:xfr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l"/>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マイナンバーの取扱いを</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分かりやすく</a:t>
            </a:r>
            <a: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a:r>
            <a:b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b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　　　　解説したガイドライン</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cs typeface="+mn-cs"/>
              </a:rPr>
              <a:t>があります。</a:t>
            </a:r>
          </a:p>
        </p:txBody>
      </p:sp>
      <p:pic>
        <p:nvPicPr>
          <p:cNvPr id="4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コンテンツ プレースホルダー 2"/>
          <p:cNvSpPr txBox="1">
            <a:spLocks/>
          </p:cNvSpPr>
          <p:nvPr/>
        </p:nvSpPr>
        <p:spPr bwMode="auto">
          <a:xfrm>
            <a:off x="658530" y="1570650"/>
            <a:ext cx="8614950" cy="14983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72000" tIns="180000" rIns="72000" bIns="36000" numCol="1" anchor="ctr"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66697" indent="-266697" eaLnBrk="0" hangingPunct="0">
              <a:buNone/>
            </a:pP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176211" indent="-176211" eaLnBrk="0" hangingPunc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○マイナンバーを用いた個人情報の追跡・突合が行われ、集約された個人情報が　外部に漏えいするのではないか。</a:t>
            </a:r>
          </a:p>
          <a:p>
            <a:pPr marL="176211" indent="-176211" eaLnBrk="0" hangingPunc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○他人のマイナンバーを用いた成りすまし等により財産その他の被害を負うのではないか。</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コンテンツ プレースホルダー 2"/>
          <p:cNvSpPr txBox="1">
            <a:spLocks/>
          </p:cNvSpPr>
          <p:nvPr/>
        </p:nvSpPr>
        <p:spPr bwMode="auto">
          <a:xfrm>
            <a:off x="658530" y="4725144"/>
            <a:ext cx="8614950" cy="1728192"/>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a:solidFill>
              <a:srgbClr val="00B0F0"/>
            </a:solidFill>
            <a:miter lim="800000"/>
            <a:headEnd/>
            <a:tailEnd/>
          </a:ln>
        </p:spPr>
        <p:txBody>
          <a:bodyPr vert="horz" wrap="square" lIns="36000" tIns="108000" rIns="36000" bIns="3600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266697" indent="-266697" eaLnBrk="0" hangingPunct="0">
              <a:buNone/>
            </a:pPr>
            <a:endParaRPr lang="en-US" altLang="ja-JP" sz="600" dirty="0">
              <a:latin typeface="メイリオ" panose="020B0604030504040204" pitchFamily="50" charset="-128"/>
              <a:ea typeface="メイリオ" panose="020B0604030504040204" pitchFamily="50" charset="-128"/>
              <a:cs typeface="メイリオ" panose="020B0604030504040204" pitchFamily="50" charset="-128"/>
            </a:endParaRPr>
          </a:p>
          <a:p>
            <a:pPr marL="266697" indent="-266697" eaLnBrk="0" hangingPunc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法律で規定された保護措置及びその解釈</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について、</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具体例を用いて分かりやすく解説</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しています。</a:t>
            </a:r>
          </a:p>
          <a:p>
            <a:pPr marL="176211" indent="-176211" eaLnBrk="0" hangingPunc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○民間企業へのヒアリングや企業の実務担当者が参加する検討会の議論を踏まえ、マイナンバーが実務の現場で適正に取り扱われるための具体的な指針を示して　います。</a:t>
            </a:r>
          </a:p>
        </p:txBody>
      </p:sp>
      <p:sp>
        <p:nvSpPr>
          <p:cNvPr id="17" name="正方形/長方形 16"/>
          <p:cNvSpPr/>
          <p:nvPr/>
        </p:nvSpPr>
        <p:spPr>
          <a:xfrm>
            <a:off x="789093" y="1304763"/>
            <a:ext cx="4451945" cy="360000"/>
          </a:xfrm>
          <a:prstGeom prst="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マイナンバー</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に対する国民の懸念</a:t>
            </a:r>
          </a:p>
        </p:txBody>
      </p:sp>
      <p:sp>
        <p:nvSpPr>
          <p:cNvPr id="13" name="スライド番号プレースホルダー 3"/>
          <p:cNvSpPr>
            <a:spLocks noGrp="1"/>
          </p:cNvSpPr>
          <p:nvPr>
            <p:ph type="sldNum" sz="quarter" idx="12"/>
          </p:nvPr>
        </p:nvSpPr>
        <p:spPr>
          <a:xfrm>
            <a:off x="7774880" y="6478736"/>
            <a:ext cx="2133600" cy="365125"/>
          </a:xfrm>
        </p:spPr>
        <p:txBody>
          <a:bodyPr/>
          <a:lstStyle/>
          <a:p>
            <a:fld id="{0CBE25CB-ED94-487D-A632-5FD48227E3F5}" type="slidenum">
              <a:rPr lang="ja-JP" altLang="en-US" sz="2800"/>
              <a:t>38</a:t>
            </a:fld>
            <a:endParaRPr lang="ja-JP" altLang="en-US" sz="2800" dirty="0"/>
          </a:p>
        </p:txBody>
      </p:sp>
      <p:sp>
        <p:nvSpPr>
          <p:cNvPr id="16" name="コンテンツ プレースホルダー 2"/>
          <p:cNvSpPr txBox="1">
            <a:spLocks/>
          </p:cNvSpPr>
          <p:nvPr/>
        </p:nvSpPr>
        <p:spPr bwMode="auto">
          <a:xfrm>
            <a:off x="1352602" y="3357088"/>
            <a:ext cx="7920880" cy="864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2000" tIns="144000" rIns="72000" bIns="3600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eaLnBrk="0" hangingPunct="0">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法律では、マイナンバーの</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利用範囲を限定</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800" b="1" u="sng" dirty="0">
                <a:latin typeface="メイリオ" panose="020B0604030504040204" pitchFamily="50" charset="-128"/>
                <a:ea typeface="メイリオ" panose="020B0604030504040204" pitchFamily="50" charset="-128"/>
                <a:cs typeface="メイリオ" panose="020B0604030504040204" pitchFamily="50" charset="-128"/>
              </a:rPr>
              <a:t>利用目的を超えた目的での　利用を禁止</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するなど保護措置を規定しています。</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p:txBody>
      </p:sp>
      <p:sp>
        <p:nvSpPr>
          <p:cNvPr id="4" name="右矢印 3"/>
          <p:cNvSpPr/>
          <p:nvPr/>
        </p:nvSpPr>
        <p:spPr>
          <a:xfrm>
            <a:off x="874554" y="3579036"/>
            <a:ext cx="406038" cy="420119"/>
          </a:xfrm>
          <a:prstGeom prst="rightArrow">
            <a:avLst/>
          </a:prstGeom>
          <a:ln>
            <a:beve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p>
        </p:txBody>
      </p:sp>
      <p:sp>
        <p:nvSpPr>
          <p:cNvPr id="20" name="正方形/長方形 19"/>
          <p:cNvSpPr/>
          <p:nvPr/>
        </p:nvSpPr>
        <p:spPr>
          <a:xfrm>
            <a:off x="789094" y="4437112"/>
            <a:ext cx="2722723" cy="360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ガイドラインの趣旨</a:t>
            </a:r>
            <a:endPar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20192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CS733492\AppData\Local\Microsoft\Windows\Temporary Internet Files\Content.IE5\QHE53SGX\MC9004418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729" y="1498386"/>
            <a:ext cx="1668542" cy="12379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CS733492\AppData\Local\Microsoft\Windows\Temporary Internet Files\Content.IE5\5CO7EA8B\MC9002303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6155" y="2922213"/>
            <a:ext cx="2322843" cy="118298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Users\CS733492\AppData\Local\Microsoft\Windows\Temporary Internet Files\Content.IE5\BZQX070X\MC90023056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4371" y="5337257"/>
            <a:ext cx="1890967" cy="1387594"/>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 14"/>
          <p:cNvSpPr/>
          <p:nvPr/>
        </p:nvSpPr>
        <p:spPr>
          <a:xfrm>
            <a:off x="5031009" y="547046"/>
            <a:ext cx="546061" cy="6200987"/>
          </a:xfrm>
          <a:prstGeom prst="roundRect">
            <a:avLst/>
          </a:prstGeom>
          <a:ln w="38100">
            <a:solidFill>
              <a:srgbClr val="FF0066"/>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2600" b="1" dirty="0" smtClean="0">
                <a:solidFill>
                  <a:srgbClr val="FF0066"/>
                </a:solidFill>
              </a:rPr>
              <a:t>「住民」と「行政」の両者にとって過重な負担</a:t>
            </a:r>
            <a:endParaRPr kumimoji="1" lang="ja-JP" altLang="en-US" sz="2600" b="1" dirty="0">
              <a:solidFill>
                <a:srgbClr val="FF0066"/>
              </a:solidFill>
            </a:endParaRPr>
          </a:p>
        </p:txBody>
      </p:sp>
      <p:pic>
        <p:nvPicPr>
          <p:cNvPr id="1041" name="Picture 17" descr="C:\Users\CS733492\AppData\Local\Microsoft\Windows\Temporary Internet Files\Content.IE5\BZQX070X\MC90007870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3701" y="3913913"/>
            <a:ext cx="1742595" cy="1975899"/>
          </a:xfrm>
          <a:prstGeom prst="rect">
            <a:avLst/>
          </a:prstGeom>
          <a:noFill/>
          <a:extLst>
            <a:ext uri="{909E8E84-426E-40DD-AFC4-6F175D3DCCD1}">
              <a14:hiddenFill xmlns:a14="http://schemas.microsoft.com/office/drawing/2010/main">
                <a:solidFill>
                  <a:srgbClr val="FFFFFF"/>
                </a:solidFill>
              </a14:hiddenFill>
            </a:ext>
          </a:extLst>
        </p:spPr>
      </p:pic>
      <p:sp>
        <p:nvSpPr>
          <p:cNvPr id="17" name="ドーナツ 16"/>
          <p:cNvSpPr/>
          <p:nvPr/>
        </p:nvSpPr>
        <p:spPr>
          <a:xfrm>
            <a:off x="317737" y="946111"/>
            <a:ext cx="4557254" cy="2194856"/>
          </a:xfrm>
          <a:prstGeom prst="donut">
            <a:avLst>
              <a:gd name="adj" fmla="val 2093"/>
            </a:avLst>
          </a:prstGeom>
          <a:solidFill>
            <a:srgbClr val="0070C0"/>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5" name="上矢印 4"/>
          <p:cNvSpPr/>
          <p:nvPr/>
        </p:nvSpPr>
        <p:spPr>
          <a:xfrm rot="10800000">
            <a:off x="2353067" y="2708917"/>
            <a:ext cx="498054" cy="1512171"/>
          </a:xfrm>
          <a:prstGeom prst="upArrow">
            <a:avLst>
              <a:gd name="adj1" fmla="val 50000"/>
              <a:gd name="adj2" fmla="val 32197"/>
            </a:avLst>
          </a:prstGeom>
          <a:solidFill>
            <a:srgbClr val="00B050"/>
          </a:solidFill>
          <a:ln>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b"/>
          <a:lstStyle/>
          <a:p>
            <a:pPr algn="ctr"/>
            <a:endParaRPr kumimoji="1" lang="ja-JP" altLang="en-US" b="1" dirty="0"/>
          </a:p>
        </p:txBody>
      </p:sp>
      <p:pic>
        <p:nvPicPr>
          <p:cNvPr id="45" name="Picture 19" descr="C:\Users\CS733492\AppData\Local\Microsoft\Windows\Temporary Internet Files\Content.IE5\BZQX070X\MC90043481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7579" y="2056653"/>
            <a:ext cx="792381" cy="731429"/>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317738" y="2835197"/>
            <a:ext cx="4462691" cy="1177273"/>
          </a:xfrm>
          <a:prstGeom prst="roundRect">
            <a:avLst>
              <a:gd name="adj" fmla="val 8407"/>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b="1" dirty="0">
                <a:solidFill>
                  <a:srgbClr val="FFFF00"/>
                </a:solidFill>
              </a:rPr>
              <a:t>各種</a:t>
            </a:r>
            <a:r>
              <a:rPr kumimoji="1" lang="ja-JP" altLang="en-US" sz="1400" b="1" dirty="0" smtClean="0">
                <a:solidFill>
                  <a:srgbClr val="FFFF00"/>
                </a:solidFill>
              </a:rPr>
              <a:t>手当の申請時に必要となる情報（例）</a:t>
            </a:r>
            <a:endParaRPr kumimoji="1" lang="en-US" altLang="ja-JP" sz="1400" b="1" dirty="0" smtClean="0">
              <a:solidFill>
                <a:srgbClr val="FFFF00"/>
              </a:solidFill>
            </a:endParaRPr>
          </a:p>
          <a:p>
            <a:r>
              <a:rPr lang="ja-JP" altLang="en-US" sz="1100" b="1" dirty="0">
                <a:solidFill>
                  <a:schemeClr val="bg1"/>
                </a:solidFill>
              </a:rPr>
              <a:t>・住民票関係情報（市町村長</a:t>
            </a:r>
            <a:r>
              <a:rPr lang="ja-JP" altLang="en-US" sz="1100" b="1" dirty="0" smtClean="0">
                <a:solidFill>
                  <a:schemeClr val="bg1"/>
                </a:solidFill>
              </a:rPr>
              <a:t>）</a:t>
            </a:r>
            <a:endParaRPr lang="en-US" altLang="ja-JP" sz="1100" b="1" dirty="0">
              <a:solidFill>
                <a:schemeClr val="bg1"/>
              </a:solidFill>
            </a:endParaRPr>
          </a:p>
          <a:p>
            <a:r>
              <a:rPr lang="ja-JP" altLang="en-US" sz="1100" b="1" dirty="0" smtClean="0">
                <a:solidFill>
                  <a:schemeClr val="bg1"/>
                </a:solidFill>
              </a:rPr>
              <a:t>・地方税関係情報（市町村長）</a:t>
            </a:r>
            <a:endParaRPr lang="en-US" altLang="ja-JP" sz="1100" b="1" dirty="0" smtClean="0">
              <a:solidFill>
                <a:schemeClr val="bg1"/>
              </a:solidFill>
            </a:endParaRPr>
          </a:p>
          <a:p>
            <a:r>
              <a:rPr lang="ja-JP" altLang="en-US" sz="1100" b="1" dirty="0">
                <a:solidFill>
                  <a:schemeClr val="bg1"/>
                </a:solidFill>
              </a:rPr>
              <a:t>・障害者関係情報（都道府県知事）</a:t>
            </a:r>
            <a:endParaRPr lang="en-US" altLang="ja-JP" sz="1100" b="1" spc="-150" dirty="0">
              <a:solidFill>
                <a:schemeClr val="bg1"/>
              </a:solidFill>
            </a:endParaRPr>
          </a:p>
          <a:p>
            <a:r>
              <a:rPr lang="ja-JP" altLang="en-US" sz="1100" b="1" dirty="0" smtClean="0">
                <a:solidFill>
                  <a:schemeClr val="bg1"/>
                </a:solidFill>
              </a:rPr>
              <a:t>・医療保険給付関係情報（医療保険者）</a:t>
            </a:r>
            <a:endParaRPr lang="en-US" altLang="ja-JP" sz="1100" b="1" dirty="0" smtClean="0">
              <a:solidFill>
                <a:schemeClr val="bg1"/>
              </a:solidFill>
            </a:endParaRPr>
          </a:p>
          <a:p>
            <a:r>
              <a:rPr lang="ja-JP" altLang="en-US" sz="1100" b="1" dirty="0" smtClean="0">
                <a:solidFill>
                  <a:schemeClr val="bg1"/>
                </a:solidFill>
              </a:rPr>
              <a:t>・</a:t>
            </a:r>
            <a:r>
              <a:rPr lang="ja-JP" altLang="en-US" sz="1100" b="1" dirty="0">
                <a:solidFill>
                  <a:schemeClr val="bg1"/>
                </a:solidFill>
              </a:rPr>
              <a:t>年金給付関係情報（公的年金給付の支給者</a:t>
            </a:r>
            <a:r>
              <a:rPr lang="ja-JP" altLang="en-US" sz="1100" b="1" dirty="0" smtClean="0">
                <a:solidFill>
                  <a:schemeClr val="bg1"/>
                </a:solidFill>
              </a:rPr>
              <a:t>）</a:t>
            </a:r>
            <a:endParaRPr kumimoji="1" lang="en-US" altLang="ja-JP" sz="1100" b="1" spc="-150" dirty="0" smtClean="0">
              <a:solidFill>
                <a:schemeClr val="bg1"/>
              </a:solidFill>
            </a:endParaRPr>
          </a:p>
        </p:txBody>
      </p:sp>
      <p:sp>
        <p:nvSpPr>
          <p:cNvPr id="2" name="角丸四角形 1"/>
          <p:cNvSpPr/>
          <p:nvPr/>
        </p:nvSpPr>
        <p:spPr>
          <a:xfrm>
            <a:off x="5673080" y="988789"/>
            <a:ext cx="4135918" cy="1720131"/>
          </a:xfrm>
          <a:prstGeom prst="roundRect">
            <a:avLst/>
          </a:prstGeom>
          <a:solidFill>
            <a:schemeClr val="accent5">
              <a:lumMod val="20000"/>
              <a:lumOff val="80000"/>
            </a:schemeClr>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lstStyle/>
          <a:p>
            <a:endParaRPr kumimoji="1" lang="ja-JP" altLang="en-US" sz="1100" b="1" dirty="0"/>
          </a:p>
        </p:txBody>
      </p:sp>
      <p:sp>
        <p:nvSpPr>
          <p:cNvPr id="9" name="正方形/長方形 8"/>
          <p:cNvSpPr/>
          <p:nvPr/>
        </p:nvSpPr>
        <p:spPr>
          <a:xfrm>
            <a:off x="6866313" y="515519"/>
            <a:ext cx="1950217" cy="300292"/>
          </a:xfrm>
          <a:prstGeom prst="rect">
            <a:avLst/>
          </a:prstGeom>
          <a:solidFill>
            <a:srgbClr val="0033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rPr>
              <a:t>行　　政</a:t>
            </a:r>
            <a:endParaRPr kumimoji="1" lang="ja-JP" altLang="en-US" sz="1600" b="1" dirty="0">
              <a:solidFill>
                <a:schemeClr val="bg1"/>
              </a:solidFill>
            </a:endParaRPr>
          </a:p>
        </p:txBody>
      </p:sp>
      <p:sp>
        <p:nvSpPr>
          <p:cNvPr id="41" name="正方形/長方形 40"/>
          <p:cNvSpPr/>
          <p:nvPr/>
        </p:nvSpPr>
        <p:spPr>
          <a:xfrm>
            <a:off x="1621255" y="547047"/>
            <a:ext cx="1950217" cy="268765"/>
          </a:xfrm>
          <a:prstGeom prst="rect">
            <a:avLst/>
          </a:prstGeom>
          <a:solidFill>
            <a:srgbClr val="0033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rPr>
              <a:t>住　　民</a:t>
            </a:r>
            <a:endParaRPr kumimoji="1" lang="ja-JP" altLang="en-US" sz="1600" b="1" dirty="0">
              <a:solidFill>
                <a:schemeClr val="bg1"/>
              </a:solidFill>
            </a:endParaRPr>
          </a:p>
        </p:txBody>
      </p:sp>
      <p:sp>
        <p:nvSpPr>
          <p:cNvPr id="4" name="テキスト ボックス 3"/>
          <p:cNvSpPr txBox="1"/>
          <p:nvPr/>
        </p:nvSpPr>
        <p:spPr>
          <a:xfrm>
            <a:off x="5673080" y="1052736"/>
            <a:ext cx="4123855" cy="1608133"/>
          </a:xfrm>
          <a:prstGeom prst="rect">
            <a:avLst/>
          </a:prstGeom>
          <a:noFill/>
          <a:ln>
            <a:noFill/>
          </a:ln>
        </p:spPr>
        <p:txBody>
          <a:bodyPr wrap="square" rtlCol="0">
            <a:spAutoFit/>
          </a:bodyPr>
          <a:lstStyle/>
          <a:p>
            <a:pPr marL="342900" indent="-342900">
              <a:buClr>
                <a:schemeClr val="tx1"/>
              </a:buClr>
              <a:buFont typeface="+mj-ea"/>
              <a:buAutoNum type="circleNumDbPlain"/>
            </a:pPr>
            <a:r>
              <a:rPr lang="ja-JP" altLang="en-US" sz="1400" b="1" dirty="0" smtClean="0">
                <a:solidFill>
                  <a:srgbClr val="FF0000"/>
                </a:solidFill>
              </a:rPr>
              <a:t>確認作業等に係る業務に多大のコスト</a:t>
            </a:r>
            <a:endParaRPr lang="en-US" altLang="ja-JP" sz="1400" b="1" dirty="0" smtClean="0">
              <a:solidFill>
                <a:srgbClr val="FF0000"/>
              </a:solidFill>
            </a:endParaRPr>
          </a:p>
          <a:p>
            <a:r>
              <a:rPr lang="ja-JP" altLang="en-US" sz="200" b="1" dirty="0" smtClean="0"/>
              <a:t>　</a:t>
            </a:r>
            <a:endParaRPr lang="en-US" altLang="ja-JP" sz="200" b="1" dirty="0" smtClean="0"/>
          </a:p>
          <a:p>
            <a:pPr marL="171450" indent="-171450">
              <a:buFont typeface="Arial" pitchFamily="34" charset="0"/>
              <a:buChar char="•"/>
            </a:pPr>
            <a:r>
              <a:rPr lang="ja-JP" altLang="en-US" sz="1050" b="1" dirty="0" smtClean="0"/>
              <a:t>住民に提供されるサービスの受給判定のために、他自治体、関係機関から収受した情報を確認する手間・作業の負担が大きい。</a:t>
            </a:r>
            <a:endParaRPr lang="en-US" altLang="ja-JP" sz="1050" b="1" dirty="0" smtClean="0"/>
          </a:p>
          <a:p>
            <a:pPr marL="171450" indent="-171450">
              <a:buFont typeface="Arial" pitchFamily="34" charset="0"/>
              <a:buChar char="•"/>
            </a:pPr>
            <a:r>
              <a:rPr lang="ja-JP" altLang="en-US" sz="1050" b="1" dirty="0" smtClean="0"/>
              <a:t>外部から提供されたデータと自治体内で保管するデータとを結びつける作業時に、転記・照合・電算入力ミスが発生する可能性。</a:t>
            </a:r>
            <a:endParaRPr lang="en-US" altLang="ja-JP" sz="1050" b="1" dirty="0" smtClean="0"/>
          </a:p>
          <a:p>
            <a:pPr marL="171450" indent="-171450">
              <a:buFont typeface="Arial" pitchFamily="34" charset="0"/>
              <a:buChar char="•"/>
            </a:pPr>
            <a:r>
              <a:rPr lang="ja-JP" altLang="en-US" sz="1050" b="1" dirty="0" smtClean="0"/>
              <a:t>手作業による事務、書類審査が多く、手間と時間、費用がかかる。</a:t>
            </a:r>
            <a:endParaRPr lang="en-US" altLang="ja-JP" sz="1050" b="1" dirty="0" smtClean="0"/>
          </a:p>
          <a:p>
            <a:endParaRPr lang="en-US" altLang="ja-JP" sz="200" b="1" dirty="0" smtClean="0"/>
          </a:p>
          <a:p>
            <a:pPr marL="342900" indent="-342900">
              <a:buClr>
                <a:schemeClr val="tx1"/>
              </a:buClr>
              <a:buFont typeface="+mj-ea"/>
              <a:buAutoNum type="circleNumDbPlain" startAt="2"/>
            </a:pPr>
            <a:r>
              <a:rPr lang="ja-JP" altLang="en-US" sz="1400" b="1" dirty="0" smtClean="0">
                <a:solidFill>
                  <a:srgbClr val="FF0000"/>
                </a:solidFill>
              </a:rPr>
              <a:t>業務間の連携が希薄で、重複して作業を行うなど、無駄な経費が多い。</a:t>
            </a:r>
            <a:endParaRPr lang="en-US" altLang="ja-JP" sz="1400" b="1" dirty="0" smtClean="0">
              <a:solidFill>
                <a:srgbClr val="FF0000"/>
              </a:solidFill>
            </a:endParaRPr>
          </a:p>
        </p:txBody>
      </p:sp>
      <p:sp>
        <p:nvSpPr>
          <p:cNvPr id="39" name="左右矢印 38"/>
          <p:cNvSpPr/>
          <p:nvPr/>
        </p:nvSpPr>
        <p:spPr>
          <a:xfrm rot="19502372">
            <a:off x="6948593" y="3853343"/>
            <a:ext cx="1410865" cy="371193"/>
          </a:xfrm>
          <a:prstGeom prst="lef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左右矢印 10"/>
          <p:cNvSpPr/>
          <p:nvPr/>
        </p:nvSpPr>
        <p:spPr>
          <a:xfrm rot="16200000">
            <a:off x="8464799" y="4563811"/>
            <a:ext cx="1887123" cy="402126"/>
          </a:xfrm>
          <a:prstGeom prst="lef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左右矢印 39"/>
          <p:cNvSpPr/>
          <p:nvPr/>
        </p:nvSpPr>
        <p:spPr>
          <a:xfrm rot="12771157">
            <a:off x="6677726" y="5400509"/>
            <a:ext cx="1754671" cy="371193"/>
          </a:xfrm>
          <a:prstGeom prst="leftRightArrow">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乗算記号 11"/>
          <p:cNvSpPr/>
          <p:nvPr/>
        </p:nvSpPr>
        <p:spPr>
          <a:xfrm>
            <a:off x="7248483" y="3666050"/>
            <a:ext cx="811082" cy="692840"/>
          </a:xfrm>
          <a:prstGeom prst="mathMultiply">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乗算記号 41"/>
          <p:cNvSpPr/>
          <p:nvPr/>
        </p:nvSpPr>
        <p:spPr>
          <a:xfrm>
            <a:off x="8987035" y="4334688"/>
            <a:ext cx="811082" cy="692840"/>
          </a:xfrm>
          <a:prstGeom prst="mathMultiply">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乗算記号 42"/>
          <p:cNvSpPr/>
          <p:nvPr/>
        </p:nvSpPr>
        <p:spPr>
          <a:xfrm>
            <a:off x="7149521" y="5255313"/>
            <a:ext cx="811082" cy="692840"/>
          </a:xfrm>
          <a:prstGeom prst="mathMultiply">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角丸四角形 15"/>
          <p:cNvSpPr/>
          <p:nvPr/>
        </p:nvSpPr>
        <p:spPr>
          <a:xfrm>
            <a:off x="1175121" y="910108"/>
            <a:ext cx="2853943" cy="484376"/>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ja-JP" altLang="en-US" sz="1400" b="1" dirty="0" smtClean="0">
                <a:solidFill>
                  <a:prstClr val="black"/>
                </a:solidFill>
              </a:rPr>
              <a:t>各種手当の申請時、関係各機関を回って、</a:t>
            </a:r>
            <a:r>
              <a:rPr lang="ja-JP" altLang="en-US" sz="1400" b="1" dirty="0" smtClean="0">
                <a:solidFill>
                  <a:srgbClr val="FF0000"/>
                </a:solidFill>
              </a:rPr>
              <a:t>添付書類</a:t>
            </a:r>
            <a:r>
              <a:rPr lang="ja-JP" altLang="en-US" sz="1400" b="1" dirty="0">
                <a:solidFill>
                  <a:srgbClr val="FF0000"/>
                </a:solidFill>
              </a:rPr>
              <a:t>を</a:t>
            </a:r>
            <a:r>
              <a:rPr lang="ja-JP" altLang="en-US" sz="1400" b="1" dirty="0" smtClean="0">
                <a:solidFill>
                  <a:srgbClr val="FF0000"/>
                </a:solidFill>
              </a:rPr>
              <a:t>揃える</a:t>
            </a:r>
            <a:r>
              <a:rPr lang="ja-JP" altLang="en-US" sz="1400" b="1" dirty="0" smtClean="0">
                <a:solidFill>
                  <a:prstClr val="black"/>
                </a:solidFill>
              </a:rPr>
              <a:t>。</a:t>
            </a:r>
            <a:endParaRPr lang="ja-JP" altLang="en-US" sz="1400" b="1" dirty="0">
              <a:solidFill>
                <a:prstClr val="black"/>
              </a:solidFill>
            </a:endParaRPr>
          </a:p>
        </p:txBody>
      </p:sp>
      <p:sp>
        <p:nvSpPr>
          <p:cNvPr id="13" name="Documents"/>
          <p:cNvSpPr>
            <a:spLocks noChangeAspect="1" noEditPoints="1" noChangeArrowheads="1"/>
          </p:cNvSpPr>
          <p:nvPr/>
        </p:nvSpPr>
        <p:spPr bwMode="auto">
          <a:xfrm>
            <a:off x="3565336" y="3158142"/>
            <a:ext cx="1072968" cy="6137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lumMod val="60000"/>
              <a:lumOff val="40000"/>
            </a:schemeClr>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ja-JP" altLang="en-US" dirty="0"/>
          </a:p>
        </p:txBody>
      </p:sp>
      <p:sp>
        <p:nvSpPr>
          <p:cNvPr id="60" name="テキスト ボックス 59"/>
          <p:cNvSpPr txBox="1"/>
          <p:nvPr/>
        </p:nvSpPr>
        <p:spPr>
          <a:xfrm>
            <a:off x="3490640" y="3298263"/>
            <a:ext cx="933856" cy="430887"/>
          </a:xfrm>
          <a:prstGeom prst="rect">
            <a:avLst/>
          </a:prstGeom>
          <a:noFill/>
        </p:spPr>
        <p:txBody>
          <a:bodyPr wrap="square" rtlCol="0">
            <a:spAutoFit/>
          </a:bodyPr>
          <a:lstStyle/>
          <a:p>
            <a:pPr algn="r"/>
            <a:r>
              <a:rPr kumimoji="1" lang="ja-JP" altLang="en-US" sz="1100" b="1" dirty="0" smtClean="0"/>
              <a:t>各種添付</a:t>
            </a:r>
            <a:endParaRPr kumimoji="1" lang="en-US" altLang="ja-JP" sz="1100" b="1" dirty="0" smtClean="0"/>
          </a:p>
          <a:p>
            <a:pPr algn="r"/>
            <a:r>
              <a:rPr lang="ja-JP" altLang="en-US" sz="1100" b="1" dirty="0"/>
              <a:t>書類等</a:t>
            </a:r>
            <a:endParaRPr kumimoji="1" lang="ja-JP" altLang="en-US" sz="1100" b="1" dirty="0"/>
          </a:p>
        </p:txBody>
      </p:sp>
      <p:pic>
        <p:nvPicPr>
          <p:cNvPr id="3" name="Picture 2" descr="C:\Users\CS733492\AppData\Local\Microsoft\Windows\Temporary Internet Files\Content.IE5\VPQS6CDX\MC90043484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1439" y="1152296"/>
            <a:ext cx="810492" cy="7481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CS733492\AppData\Local\Microsoft\Windows\Temporary Internet Files\Content.IE5\CKE3OVIK\MC90007912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830" y="2117352"/>
            <a:ext cx="987529" cy="650961"/>
          </a:xfrm>
          <a:prstGeom prst="rect">
            <a:avLst/>
          </a:prstGeom>
          <a:noFill/>
          <a:extLst>
            <a:ext uri="{909E8E84-426E-40DD-AFC4-6F175D3DCCD1}">
              <a14:hiddenFill xmlns:a14="http://schemas.microsoft.com/office/drawing/2010/main">
                <a:solidFill>
                  <a:srgbClr val="FFFFFF"/>
                </a:solidFill>
              </a14:hiddenFill>
            </a:ext>
          </a:extLst>
        </p:spPr>
      </p:pic>
      <p:sp>
        <p:nvSpPr>
          <p:cNvPr id="61" name="角丸四角形 60"/>
          <p:cNvSpPr/>
          <p:nvPr/>
        </p:nvSpPr>
        <p:spPr>
          <a:xfrm>
            <a:off x="136909" y="5394609"/>
            <a:ext cx="4805022" cy="1376463"/>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ja-JP" altLang="en-US" sz="1400" b="1" dirty="0" smtClean="0">
                <a:solidFill>
                  <a:prstClr val="black"/>
                </a:solidFill>
              </a:rPr>
              <a:t>行政機関・地方公共団体等の間や、各団体内部の業務間における</a:t>
            </a:r>
            <a:r>
              <a:rPr lang="ja-JP" altLang="en-US" sz="1400" b="1" dirty="0" smtClean="0">
                <a:solidFill>
                  <a:srgbClr val="FF0000"/>
                </a:solidFill>
              </a:rPr>
              <a:t>情報の連携が不足</a:t>
            </a:r>
            <a:r>
              <a:rPr lang="ja-JP" altLang="en-US" sz="1400" b="1" dirty="0" smtClean="0">
                <a:solidFill>
                  <a:prstClr val="black"/>
                </a:solidFill>
              </a:rPr>
              <a:t>していること等から、</a:t>
            </a:r>
            <a:r>
              <a:rPr lang="ja-JP" altLang="en-US" sz="1400" b="1" dirty="0" smtClean="0">
                <a:solidFill>
                  <a:srgbClr val="FF0000"/>
                </a:solidFill>
              </a:rPr>
              <a:t>本来給付を受けることができるが未受給となっている者</a:t>
            </a:r>
            <a:r>
              <a:rPr lang="ja-JP" altLang="en-US" sz="1400" b="1" dirty="0" smtClean="0">
                <a:solidFill>
                  <a:prstClr val="black"/>
                </a:solidFill>
              </a:rPr>
              <a:t>がいる一方で、本来給付を受けることができないにもかかわらず</a:t>
            </a:r>
            <a:r>
              <a:rPr lang="ja-JP" altLang="en-US" sz="1400" b="1" dirty="0" smtClean="0">
                <a:solidFill>
                  <a:srgbClr val="FF0000"/>
                </a:solidFill>
              </a:rPr>
              <a:t>不正に給付を受けている者</a:t>
            </a:r>
            <a:r>
              <a:rPr lang="ja-JP" altLang="en-US" sz="1400" b="1" dirty="0" smtClean="0">
                <a:solidFill>
                  <a:prstClr val="black"/>
                </a:solidFill>
              </a:rPr>
              <a:t>がいる状況が</a:t>
            </a:r>
            <a:r>
              <a:rPr lang="ja-JP" altLang="en-US" sz="1400" b="1" dirty="0">
                <a:solidFill>
                  <a:prstClr val="black"/>
                </a:solidFill>
              </a:rPr>
              <a:t>発生</a:t>
            </a:r>
            <a:r>
              <a:rPr lang="ja-JP" altLang="en-US" sz="1400" b="1" dirty="0" smtClean="0">
                <a:solidFill>
                  <a:prstClr val="black"/>
                </a:solidFill>
              </a:rPr>
              <a:t>。</a:t>
            </a:r>
            <a:endParaRPr lang="en-US" altLang="ja-JP" sz="1400" b="1" dirty="0">
              <a:solidFill>
                <a:prstClr val="black"/>
              </a:solidFill>
            </a:endParaRPr>
          </a:p>
        </p:txBody>
      </p:sp>
      <p:sp>
        <p:nvSpPr>
          <p:cNvPr id="44" name="正方形/長方形 43"/>
          <p:cNvSpPr/>
          <p:nvPr/>
        </p:nvSpPr>
        <p:spPr>
          <a:xfrm>
            <a:off x="214830" y="2345959"/>
            <a:ext cx="963122" cy="193745"/>
          </a:xfrm>
          <a:prstGeom prst="rect">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年金支給者</a:t>
            </a:r>
            <a:endParaRPr kumimoji="1" lang="ja-JP" altLang="en-US" sz="1000" dirty="0"/>
          </a:p>
        </p:txBody>
      </p:sp>
      <p:sp>
        <p:nvSpPr>
          <p:cNvPr id="47" name="正方形/長方形 46"/>
          <p:cNvSpPr/>
          <p:nvPr/>
        </p:nvSpPr>
        <p:spPr>
          <a:xfrm>
            <a:off x="4039620" y="2350350"/>
            <a:ext cx="728297" cy="193733"/>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市役所</a:t>
            </a:r>
            <a:endParaRPr kumimoji="1" lang="ja-JP" altLang="en-US" sz="1000" dirty="0"/>
          </a:p>
        </p:txBody>
      </p:sp>
      <p:sp>
        <p:nvSpPr>
          <p:cNvPr id="63" name="正方形/長方形 62"/>
          <p:cNvSpPr/>
          <p:nvPr/>
        </p:nvSpPr>
        <p:spPr>
          <a:xfrm>
            <a:off x="4154982" y="1439344"/>
            <a:ext cx="627415" cy="193733"/>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県庁</a:t>
            </a:r>
            <a:endParaRPr kumimoji="1" lang="ja-JP" altLang="en-US" sz="1000" dirty="0"/>
          </a:p>
        </p:txBody>
      </p:sp>
      <p:pic>
        <p:nvPicPr>
          <p:cNvPr id="21" name="Picture 5" descr="C:\Users\CS733492\AppData\Local\Microsoft\Windows\Temporary Internet Files\Content.IE5\4XYJ92VS\MC900441739[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815" y="4008785"/>
            <a:ext cx="1556142" cy="14364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Microsoft Office\MEDIA\CAGCAT10\j0205462.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26" y="983491"/>
            <a:ext cx="1182182" cy="1085759"/>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p:cNvSpPr/>
          <p:nvPr/>
        </p:nvSpPr>
        <p:spPr>
          <a:xfrm>
            <a:off x="196905" y="1498385"/>
            <a:ext cx="917423" cy="193733"/>
          </a:xfrm>
          <a:prstGeom prst="rect">
            <a:avLst/>
          </a:prstGeom>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医療保険者</a:t>
            </a:r>
            <a:endParaRPr kumimoji="1" lang="ja-JP" altLang="en-US" sz="1000" dirty="0"/>
          </a:p>
        </p:txBody>
      </p:sp>
      <p:pic>
        <p:nvPicPr>
          <p:cNvPr id="37" name="Picture 2" descr="C:\Users\CS733492\AppData\Local\Microsoft\Windows\Temporary Internet Files\Content.IE5\VPQS6CDX\MC900389182[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8407" y="4326361"/>
            <a:ext cx="991838" cy="115100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CS733492\AppData\Local\Microsoft\Windows\Temporary Internet Files\Content.IE5\VPQS6CDX\MC900390992[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7049" y="4364660"/>
            <a:ext cx="681038" cy="1099566"/>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a:solidFill>
                  <a:schemeClr val="bg1"/>
                </a:solidFill>
              </a:rPr>
              <a:t>番号制度導入によるメリット～導入前～</a:t>
            </a:r>
            <a:endParaRPr kumimoji="1" lang="ja-JP" altLang="en-US" sz="2400" b="1" dirty="0">
              <a:solidFill>
                <a:schemeClr val="bg1"/>
              </a:solidFill>
            </a:endParaRPr>
          </a:p>
        </p:txBody>
      </p:sp>
      <p:sp>
        <p:nvSpPr>
          <p:cNvPr id="48" name="スライド番号プレースホルダー 1"/>
          <p:cNvSpPr>
            <a:spLocks noGrp="1"/>
          </p:cNvSpPr>
          <p:nvPr>
            <p:ph type="sldNum" sz="quarter" idx="12"/>
          </p:nvPr>
        </p:nvSpPr>
        <p:spPr>
          <a:xfrm>
            <a:off x="7605379" y="6475145"/>
            <a:ext cx="2311400" cy="365125"/>
          </a:xfrm>
        </p:spPr>
        <p:txBody>
          <a:bodyPr/>
          <a:lstStyle/>
          <a:p>
            <a:fld id="{835F620C-4303-4974-A330-1081B861927B}" type="slidenum">
              <a:rPr kumimoji="1" lang="ja-JP" altLang="en-US" sz="2800" smtClean="0"/>
              <a:pPr/>
              <a:t>3</a:t>
            </a:fld>
            <a:endParaRPr kumimoji="1" lang="ja-JP" altLang="en-US" sz="2800" dirty="0"/>
          </a:p>
        </p:txBody>
      </p:sp>
    </p:spTree>
    <p:extLst>
      <p:ext uri="{BB962C8B-B14F-4D97-AF65-F5344CB8AC3E}">
        <p14:creationId xmlns:p14="http://schemas.microsoft.com/office/powerpoint/2010/main" val="1519938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4562" y="-718"/>
            <a:ext cx="9144000" cy="1100466"/>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chor="ctr" anchorCtr="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マイナンバーには、</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利用、提供、収集の制限</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があります。</a:t>
            </a:r>
            <a:endPar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a:xfrm>
            <a:off x="6393160" y="1700815"/>
            <a:ext cx="1271170" cy="466937"/>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271" name="正方形/長方形 270"/>
          <p:cNvSpPr/>
          <p:nvPr/>
        </p:nvSpPr>
        <p:spPr>
          <a:xfrm>
            <a:off x="469733" y="4077072"/>
            <a:ext cx="8928000" cy="1996702"/>
          </a:xfrm>
          <a:prstGeom prst="rect">
            <a:avLst/>
          </a:prstGeom>
          <a:noFill/>
          <a:ln w="28575">
            <a:solidFill>
              <a:schemeClr val="accent6"/>
            </a:solidFill>
          </a:ln>
        </p:spPr>
        <p:style>
          <a:lnRef idx="2">
            <a:schemeClr val="accent6"/>
          </a:lnRef>
          <a:fillRef idx="1">
            <a:schemeClr val="lt1"/>
          </a:fillRef>
          <a:effectRef idx="0">
            <a:schemeClr val="accent6"/>
          </a:effectRef>
          <a:fontRef idx="minor">
            <a:schemeClr val="dk1"/>
          </a:fontRef>
        </p:style>
        <p:txBody>
          <a:bodyPr tIns="72000" rtlCol="0" anchor="t"/>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マイナンバーの提供の要求</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6211" indent="-176211"/>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○社会保障及び税に関する手続書類の作成事務を行う必要がある場合に限って、本人などに対してマイナンバーの提供を求めることができます。</a:t>
            </a:r>
          </a:p>
          <a:p>
            <a:pPr>
              <a:spcBef>
                <a:spcPts val="600"/>
              </a:spcBef>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マイナンバーの提供の求めの制限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6211" indent="-176211"/>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法律で限定的に明記された場合を除き、マイナンバーの提供を求めてはなりません。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特定個人情報の提供制限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○法律で限定的に明記された場合を除き、特定個人情報を提供してはなりません。</a:t>
            </a:r>
          </a:p>
        </p:txBody>
      </p:sp>
      <p:sp>
        <p:nvSpPr>
          <p:cNvPr id="274" name="正方形/長方形 273"/>
          <p:cNvSpPr/>
          <p:nvPr/>
        </p:nvSpPr>
        <p:spPr>
          <a:xfrm>
            <a:off x="469733" y="6165306"/>
            <a:ext cx="8928000" cy="576064"/>
          </a:xfrm>
          <a:prstGeom prst="rect">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tIns="72000" rtlCol="0" anchor="t"/>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特定個人情報の収集制限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6211" indent="-176211"/>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法律で限定的に明記された場合を除き、特定個人情報を収集してはなりません。</a:t>
            </a:r>
          </a:p>
        </p:txBody>
      </p:sp>
      <p:sp>
        <p:nvSpPr>
          <p:cNvPr id="286" name="テキスト ボックス 20"/>
          <p:cNvSpPr>
            <a:spLocks noChangeArrowheads="1"/>
          </p:cNvSpPr>
          <p:nvPr/>
        </p:nvSpPr>
        <p:spPr bwMode="auto">
          <a:xfrm>
            <a:off x="4016896" y="1316054"/>
            <a:ext cx="1815792" cy="340519"/>
          </a:xfrm>
          <a:prstGeom prst="roundRect">
            <a:avLst>
              <a:gd name="adj" fmla="val 16667"/>
            </a:avLst>
          </a:prstGeom>
          <a:solidFill>
            <a:srgbClr val="CCECFF"/>
          </a:solidFill>
          <a:ln w="19050">
            <a:solidFill>
              <a:schemeClr val="tx1"/>
            </a:solidFill>
            <a:round/>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民間事業者</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7" name="テキスト ボックス 20"/>
          <p:cNvSpPr>
            <a:spLocks noChangeArrowheads="1"/>
          </p:cNvSpPr>
          <p:nvPr/>
        </p:nvSpPr>
        <p:spPr bwMode="auto">
          <a:xfrm>
            <a:off x="848544" y="1268767"/>
            <a:ext cx="1296000" cy="340519"/>
          </a:xfrm>
          <a:prstGeom prst="roundRect">
            <a:avLst>
              <a:gd name="adj" fmla="val 16667"/>
            </a:avLst>
          </a:prstGeom>
          <a:solidFill>
            <a:srgbClr val="CCECFF"/>
          </a:solidFill>
          <a:ln w="19050">
            <a:solidFill>
              <a:schemeClr val="tx1"/>
            </a:solidFill>
            <a:round/>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本人ほか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1" name="Picture 5" descr="C:\Users\CS784324\AppData\Local\Microsoft\Windows\Temporary Internet Files\Content.IE5\24D82G2Q\MC900029975[1].wm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184890" y="1700815"/>
            <a:ext cx="874225" cy="1030363"/>
          </a:xfrm>
          <a:prstGeom prst="rect">
            <a:avLst/>
          </a:prstGeom>
          <a:noFill/>
          <a:extLst>
            <a:ext uri="{909E8E84-426E-40DD-AFC4-6F175D3DCCD1}">
              <a14:hiddenFill xmlns:a14="http://schemas.microsoft.com/office/drawing/2010/main">
                <a:solidFill>
                  <a:srgbClr val="FFFFFF"/>
                </a:solidFill>
              </a14:hiddenFill>
            </a:ext>
          </a:extLst>
        </p:spPr>
      </p:pic>
      <p:sp>
        <p:nvSpPr>
          <p:cNvPr id="292" name="テキスト ボックス 20"/>
          <p:cNvSpPr>
            <a:spLocks noChangeArrowheads="1"/>
          </p:cNvSpPr>
          <p:nvPr/>
        </p:nvSpPr>
        <p:spPr bwMode="auto">
          <a:xfrm>
            <a:off x="7950701" y="1320320"/>
            <a:ext cx="1296000" cy="340519"/>
          </a:xfrm>
          <a:prstGeom prst="roundRect">
            <a:avLst>
              <a:gd name="adj" fmla="val 16667"/>
            </a:avLst>
          </a:prstGeom>
          <a:solidFill>
            <a:srgbClr val="CCECFF"/>
          </a:solidFill>
          <a:ln w="19050">
            <a:solidFill>
              <a:schemeClr val="tx1"/>
            </a:solidFill>
            <a:round/>
            <a:headEnd/>
            <a:tailEnd/>
          </a:ln>
        </p:spPr>
        <p:txBody>
          <a:bodyPr wrap="squar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行政機関</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95" name="Picture 2" descr="C:\Users\CS934105\AppData\Local\Microsoft\Windows\Temporary Internet Files\Content.IE5\QHE53SGX\MC9004460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8911" y="1680827"/>
            <a:ext cx="1711659" cy="1100102"/>
          </a:xfrm>
          <a:prstGeom prst="rect">
            <a:avLst/>
          </a:prstGeom>
          <a:noFill/>
          <a:extLst>
            <a:ext uri="{909E8E84-426E-40DD-AFC4-6F175D3DCCD1}">
              <a14:hiddenFill xmlns:a14="http://schemas.microsoft.com/office/drawing/2010/main">
                <a:solidFill>
                  <a:srgbClr val="FFFFFF"/>
                </a:solidFill>
              </a14:hiddenFill>
            </a:ext>
          </a:extLst>
        </p:spPr>
      </p:pic>
      <p:pic>
        <p:nvPicPr>
          <p:cNvPr id="296" name="Picture 3" descr="C:\Users\CS934105\AppData\Local\Microsoft\Windows\Temporary Internet Files\Content.IE5\Z6E0F8CP\MC90044550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5463" y="1658452"/>
            <a:ext cx="1230118" cy="1095336"/>
          </a:xfrm>
          <a:prstGeom prst="rect">
            <a:avLst/>
          </a:prstGeom>
          <a:noFill/>
          <a:extLst>
            <a:ext uri="{909E8E84-426E-40DD-AFC4-6F175D3DCCD1}">
              <a14:hiddenFill xmlns:a14="http://schemas.microsoft.com/office/drawing/2010/main">
                <a:solidFill>
                  <a:srgbClr val="FFFFFF"/>
                </a:solidFill>
              </a14:hiddenFill>
            </a:ext>
          </a:extLst>
        </p:spPr>
      </p:pic>
      <p:grpSp>
        <p:nvGrpSpPr>
          <p:cNvPr id="300" name="グループ化 299"/>
          <p:cNvGrpSpPr/>
          <p:nvPr/>
        </p:nvGrpSpPr>
        <p:grpSpPr>
          <a:xfrm>
            <a:off x="2648746" y="1340768"/>
            <a:ext cx="815224" cy="497666"/>
            <a:chOff x="1898164" y="4947554"/>
            <a:chExt cx="815224" cy="497666"/>
          </a:xfrm>
        </p:grpSpPr>
        <p:sp>
          <p:nvSpPr>
            <p:cNvPr id="301" name="角丸四角形 300"/>
            <p:cNvSpPr/>
            <p:nvPr/>
          </p:nvSpPr>
          <p:spPr bwMode="auto">
            <a:xfrm>
              <a:off x="2055776" y="5118758"/>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02" name="角丸四角形 301"/>
            <p:cNvSpPr/>
            <p:nvPr/>
          </p:nvSpPr>
          <p:spPr bwMode="auto">
            <a:xfrm>
              <a:off x="1979712" y="5033156"/>
              <a:ext cx="657612" cy="326464"/>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03" name="角丸四角形 302"/>
            <p:cNvSpPr/>
            <p:nvPr/>
          </p:nvSpPr>
          <p:spPr bwMode="auto">
            <a:xfrm>
              <a:off x="1898164" y="4947554"/>
              <a:ext cx="657612" cy="326462"/>
            </a:xfrm>
            <a:prstGeom prst="roundRect">
              <a:avLst>
                <a:gd name="adj" fmla="val 12740"/>
              </a:avLst>
            </a:prstGeom>
            <a:solidFill>
              <a:schemeClr val="accent6">
                <a:lumMod val="20000"/>
                <a:lumOff val="80000"/>
              </a:schemeClr>
            </a:solidFill>
            <a:ln w="12700">
              <a:solidFill>
                <a:schemeClr val="tx1"/>
              </a:solidFill>
              <a:headEnd/>
              <a:tailEnd/>
            </a:ln>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04" name="テキスト ボックス 303"/>
            <p:cNvSpPr txBox="1"/>
            <p:nvPr/>
          </p:nvSpPr>
          <p:spPr>
            <a:xfrm>
              <a:off x="2003147" y="5006755"/>
              <a:ext cx="497385" cy="246221"/>
            </a:xfrm>
            <a:prstGeom prst="rect">
              <a:avLst/>
            </a:prstGeom>
            <a:noFill/>
          </p:spPr>
          <p:txBody>
            <a:bodyPr wrap="square" lIns="0" tIns="0" rIns="0" bIns="0" rtlCol="0">
              <a:spAutoFit/>
            </a:bodyPr>
            <a:lstStyle/>
            <a:p>
              <a:r>
                <a:rPr lang="ja-JP" altLang="en-US" sz="800" b="1" dirty="0"/>
                <a:t>個人番号</a:t>
              </a:r>
              <a:endParaRPr lang="en-US" altLang="ja-JP" sz="800" b="1" dirty="0"/>
            </a:p>
            <a:p>
              <a:r>
                <a:rPr lang="en-US" altLang="ja-JP" sz="800" b="1" dirty="0"/>
                <a:t>1234 </a:t>
              </a:r>
              <a:r>
                <a:rPr lang="ja-JP" altLang="en-US" sz="800" b="1" dirty="0"/>
                <a:t>････</a:t>
              </a:r>
              <a:endParaRPr lang="en-US" altLang="ja-JP" sz="1050" b="1" dirty="0"/>
            </a:p>
          </p:txBody>
        </p:sp>
      </p:grpSp>
      <p:sp>
        <p:nvSpPr>
          <p:cNvPr id="305" name="右矢印 304"/>
          <p:cNvSpPr/>
          <p:nvPr/>
        </p:nvSpPr>
        <p:spPr>
          <a:xfrm>
            <a:off x="2529702" y="1844829"/>
            <a:ext cx="1271170" cy="466937"/>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23" name="正方形/長方形 22"/>
          <p:cNvSpPr/>
          <p:nvPr/>
        </p:nvSpPr>
        <p:spPr>
          <a:xfrm>
            <a:off x="469733" y="2887106"/>
            <a:ext cx="8928000" cy="1117958"/>
          </a:xfrm>
          <a:prstGeom prst="rect">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tIns="72000" rtlCol="0" anchor="t"/>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マイナンバーの利用制限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7798" indent="-177798"/>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○マイナンバーの利用範囲は、法律に規定された社会保障、税及び災害対策に関する事務に限定されています。本人の同意があったとしても、利用目的を超えて利用することはできません。</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例：マイナンバーを社員番号に利用することはできません。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2282423" y="2311768"/>
            <a:ext cx="1670942" cy="276999"/>
          </a:xfrm>
          <a:prstGeom prst="rect">
            <a:avLst/>
          </a:prstGeom>
          <a:noFill/>
          <a:ln w="19050">
            <a:solidFill>
              <a:schemeClr val="accent3">
                <a:lumMod val="75000"/>
              </a:schemeClr>
            </a:solidFill>
          </a:ln>
        </p:spPr>
        <p:txBody>
          <a:bodyPr wrap="square" rtlCol="0">
            <a:spAutoFit/>
          </a:bodyPr>
          <a:lstStyle/>
          <a:p>
            <a:pPr algn="ctr"/>
            <a:r>
              <a:rPr lang="ja-JP" altLang="en-US" sz="1200" b="1" dirty="0"/>
              <a:t>マイナンバーの提示</a:t>
            </a:r>
          </a:p>
        </p:txBody>
      </p:sp>
      <p:sp>
        <p:nvSpPr>
          <p:cNvPr id="29" name="テキスト ボックス 28"/>
          <p:cNvSpPr txBox="1"/>
          <p:nvPr/>
        </p:nvSpPr>
        <p:spPr>
          <a:xfrm>
            <a:off x="6177138" y="2204870"/>
            <a:ext cx="1872208" cy="461665"/>
          </a:xfrm>
          <a:prstGeom prst="rect">
            <a:avLst/>
          </a:prstGeom>
          <a:noFill/>
          <a:ln w="19050">
            <a:solidFill>
              <a:schemeClr val="accent3">
                <a:lumMod val="75000"/>
              </a:schemeClr>
            </a:solidFill>
          </a:ln>
        </p:spPr>
        <p:txBody>
          <a:bodyPr wrap="square" rtlCol="0">
            <a:spAutoFit/>
          </a:bodyPr>
          <a:lstStyle/>
          <a:p>
            <a:pPr algn="ctr"/>
            <a:r>
              <a:rPr lang="ja-JP" altLang="en-US" sz="1200" b="1" dirty="0"/>
              <a:t>源泉徴収票・支払調書等</a:t>
            </a:r>
            <a:endParaRPr lang="en-US" altLang="ja-JP" sz="1200" b="1" dirty="0"/>
          </a:p>
          <a:p>
            <a:pPr algn="ctr"/>
            <a:r>
              <a:rPr lang="ja-JP" altLang="en-US" sz="1200" b="1" dirty="0" err="1"/>
              <a:t>の提</a:t>
            </a:r>
            <a:r>
              <a:rPr lang="ja-JP" altLang="en-US" sz="1200" b="1" dirty="0"/>
              <a:t>出</a:t>
            </a:r>
            <a:endParaRPr lang="en-US" altLang="ja-JP" sz="1200" b="1" dirty="0"/>
          </a:p>
        </p:txBody>
      </p:sp>
      <p:sp>
        <p:nvSpPr>
          <p:cNvPr id="22" name="スライド番号プレースホルダー 3"/>
          <p:cNvSpPr>
            <a:spLocks noGrp="1"/>
          </p:cNvSpPr>
          <p:nvPr>
            <p:ph type="sldNum" sz="quarter" idx="12"/>
          </p:nvPr>
        </p:nvSpPr>
        <p:spPr>
          <a:xfrm>
            <a:off x="7787952" y="6486358"/>
            <a:ext cx="2133600" cy="365125"/>
          </a:xfrm>
        </p:spPr>
        <p:txBody>
          <a:bodyPr/>
          <a:lstStyle/>
          <a:p>
            <a:fld id="{0CBE25CB-ED94-487D-A632-5FD48227E3F5}" type="slidenum">
              <a:rPr lang="ja-JP" altLang="en-US" sz="2800"/>
              <a:t>39</a:t>
            </a:fld>
            <a:endParaRPr lang="ja-JP" altLang="en-US" sz="2800" dirty="0"/>
          </a:p>
        </p:txBody>
      </p:sp>
    </p:spTree>
    <p:extLst>
      <p:ext uri="{BB962C8B-B14F-4D97-AF65-F5344CB8AC3E}">
        <p14:creationId xmlns:p14="http://schemas.microsoft.com/office/powerpoint/2010/main" val="1541748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txBox="1">
            <a:spLocks noGrp="1"/>
          </p:cNvSpPr>
          <p:nvPr>
            <p:ph type="title"/>
          </p:nvPr>
        </p:nvSpPr>
        <p:spPr>
          <a:xfrm>
            <a:off x="381000" y="10835"/>
            <a:ext cx="9144000" cy="1077497"/>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oAutofit/>
          </a:bodyPr>
          <a:lstStyle/>
          <a:p>
            <a:pPr algn="l"/>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マイナンバーを利用する事務の</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委託先・</a:t>
            </a:r>
            <a: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r>
            <a:b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再委託先にも安全管理措置</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が必要です。</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正方形/長方形 37"/>
          <p:cNvSpPr/>
          <p:nvPr/>
        </p:nvSpPr>
        <p:spPr>
          <a:xfrm>
            <a:off x="630891" y="2849638"/>
            <a:ext cx="8672408" cy="1224136"/>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委託先の監督</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7798" indent="-177798"/>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○社会保障及び税に関する手続書類の作成事務</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の全部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又</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は一部の委託をする者は、委託先において、</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基づき</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委託者自らが果たすべき安全管理措置と同等の措置が講じられるよう必要かつ適切な監督を行わなければなりません。</a:t>
            </a:r>
          </a:p>
        </p:txBody>
      </p:sp>
      <p:sp>
        <p:nvSpPr>
          <p:cNvPr id="39" name="正方形/長方形 38"/>
          <p:cNvSpPr/>
          <p:nvPr/>
        </p:nvSpPr>
        <p:spPr>
          <a:xfrm>
            <a:off x="630897" y="5661248"/>
            <a:ext cx="8633001" cy="1081156"/>
          </a:xfrm>
          <a:prstGeom prst="rect">
            <a:avLst/>
          </a:prstGeom>
          <a:no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再委託</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7798" indent="-177798"/>
            <a:r>
              <a:rPr lang="ja-JP" altLang="en-US" dirty="0">
                <a:latin typeface="メイリオ" panose="020B0604030504040204" pitchFamily="50" charset="-128"/>
                <a:ea typeface="メイリオ" panose="020B0604030504040204" pitchFamily="50" charset="-128"/>
                <a:cs typeface="メイリオ" panose="020B0604030504040204" pitchFamily="50" charset="-128"/>
              </a:rPr>
              <a:t>○社会保障及び税に関する手続書類の作成事務</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の全部</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又</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は一部の委託を受けた者は、委託者の許諾を得た場合に限り、再委託を</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する</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ことができます。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0" name="グループ化 39"/>
          <p:cNvGrpSpPr/>
          <p:nvPr/>
        </p:nvGrpSpPr>
        <p:grpSpPr>
          <a:xfrm>
            <a:off x="630891" y="4182110"/>
            <a:ext cx="8590674" cy="1342519"/>
            <a:chOff x="791377" y="4637424"/>
            <a:chExt cx="8590674" cy="1342519"/>
          </a:xfrm>
        </p:grpSpPr>
        <p:pic>
          <p:nvPicPr>
            <p:cNvPr id="41"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6003062" y="5045931"/>
              <a:ext cx="698719" cy="6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20480" y="5051761"/>
              <a:ext cx="692433" cy="64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697672" y="5059232"/>
              <a:ext cx="684379" cy="63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7" name="グループ化 46"/>
            <p:cNvGrpSpPr/>
            <p:nvPr/>
          </p:nvGrpSpPr>
          <p:grpSpPr>
            <a:xfrm>
              <a:off x="1095176" y="5507706"/>
              <a:ext cx="6515772" cy="472237"/>
              <a:chOff x="1095176" y="5380106"/>
              <a:chExt cx="6515772" cy="472237"/>
            </a:xfrm>
          </p:grpSpPr>
          <p:sp>
            <p:nvSpPr>
              <p:cNvPr id="61" name="上カーブ矢印 60"/>
              <p:cNvSpPr/>
              <p:nvPr/>
            </p:nvSpPr>
            <p:spPr>
              <a:xfrm>
                <a:off x="1095176" y="5489809"/>
                <a:ext cx="6515772" cy="362534"/>
              </a:xfrm>
              <a:prstGeom prst="curvedUpArrow">
                <a:avLst>
                  <a:gd name="adj1" fmla="val 44513"/>
                  <a:gd name="adj2" fmla="val 110262"/>
                  <a:gd name="adj3" fmla="val 2831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62" name="上カーブ矢印 61"/>
              <p:cNvSpPr/>
              <p:nvPr/>
            </p:nvSpPr>
            <p:spPr>
              <a:xfrm>
                <a:off x="1095177" y="5380106"/>
                <a:ext cx="3975576" cy="445769"/>
              </a:xfrm>
              <a:prstGeom prst="curvedUpArrow">
                <a:avLst>
                  <a:gd name="adj1" fmla="val 40884"/>
                  <a:gd name="adj2" fmla="val 79621"/>
                  <a:gd name="adj3" fmla="val 2769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grpSp>
        <p:grpSp>
          <p:nvGrpSpPr>
            <p:cNvPr id="48" name="グループ化 47"/>
            <p:cNvGrpSpPr/>
            <p:nvPr/>
          </p:nvGrpSpPr>
          <p:grpSpPr>
            <a:xfrm>
              <a:off x="791377" y="4637424"/>
              <a:ext cx="870727" cy="1161252"/>
              <a:chOff x="1205560" y="1085624"/>
              <a:chExt cx="870727" cy="1161252"/>
            </a:xfrm>
          </p:grpSpPr>
          <p:pic>
            <p:nvPicPr>
              <p:cNvPr id="59" name="Picture 3" descr="C:\Users\CS733492\AppData\Local\Microsoft\Windows\Temporary Internet Files\Content.IE5\5CO7EA8B\MC900434847[1].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5560" y="1085624"/>
                <a:ext cx="870727" cy="114482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9" descr="C:\Users\CS784324\AppData\Local\Microsoft\Windows\Temporary Internet Files\Content.IE5\2V8RJ5ZS\MC90044638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9046" y="1601728"/>
                <a:ext cx="662516" cy="6451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グループ化 48"/>
            <p:cNvGrpSpPr/>
            <p:nvPr/>
          </p:nvGrpSpPr>
          <p:grpSpPr>
            <a:xfrm>
              <a:off x="6866598" y="4851729"/>
              <a:ext cx="1488700" cy="655977"/>
              <a:chOff x="6882559" y="4463522"/>
              <a:chExt cx="1488700" cy="655977"/>
            </a:xfrm>
          </p:grpSpPr>
          <p:sp>
            <p:nvSpPr>
              <p:cNvPr id="57" name="右矢印 56"/>
              <p:cNvSpPr/>
              <p:nvPr/>
            </p:nvSpPr>
            <p:spPr>
              <a:xfrm>
                <a:off x="6882559" y="4788463"/>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58" name="テキスト ボックス 20"/>
              <p:cNvSpPr>
                <a:spLocks noChangeArrowheads="1"/>
              </p:cNvSpPr>
              <p:nvPr/>
            </p:nvSpPr>
            <p:spPr bwMode="auto">
              <a:xfrm>
                <a:off x="7221387" y="4463522"/>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再々委託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50" name="グループ化 49"/>
            <p:cNvGrpSpPr/>
            <p:nvPr/>
          </p:nvGrpSpPr>
          <p:grpSpPr>
            <a:xfrm>
              <a:off x="4245924" y="4851729"/>
              <a:ext cx="1488700" cy="655977"/>
              <a:chOff x="4261885" y="4463522"/>
              <a:chExt cx="1488700" cy="655977"/>
            </a:xfrm>
          </p:grpSpPr>
          <p:sp>
            <p:nvSpPr>
              <p:cNvPr id="55" name="テキスト ボックス 20"/>
              <p:cNvSpPr>
                <a:spLocks noChangeArrowheads="1"/>
              </p:cNvSpPr>
              <p:nvPr/>
            </p:nvSpPr>
            <p:spPr bwMode="auto">
              <a:xfrm>
                <a:off x="4571370" y="4463522"/>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再委託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56" name="右矢印 55"/>
              <p:cNvSpPr/>
              <p:nvPr/>
            </p:nvSpPr>
            <p:spPr>
              <a:xfrm>
                <a:off x="4261885" y="4788463"/>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grpSp>
        <p:grpSp>
          <p:nvGrpSpPr>
            <p:cNvPr id="51" name="グループ化 50"/>
            <p:cNvGrpSpPr/>
            <p:nvPr/>
          </p:nvGrpSpPr>
          <p:grpSpPr>
            <a:xfrm>
              <a:off x="1697321" y="4851729"/>
              <a:ext cx="1488700" cy="655977"/>
              <a:chOff x="1713282" y="4463522"/>
              <a:chExt cx="1488700" cy="655977"/>
            </a:xfrm>
          </p:grpSpPr>
          <p:sp>
            <p:nvSpPr>
              <p:cNvPr id="53" name="テキスト ボックス 20"/>
              <p:cNvSpPr>
                <a:spLocks noChangeArrowheads="1"/>
              </p:cNvSpPr>
              <p:nvPr/>
            </p:nvSpPr>
            <p:spPr bwMode="auto">
              <a:xfrm>
                <a:off x="2019497" y="4463522"/>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54" name="右矢印 53"/>
              <p:cNvSpPr/>
              <p:nvPr/>
            </p:nvSpPr>
            <p:spPr>
              <a:xfrm>
                <a:off x="1713282" y="4788463"/>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grpSp>
        <p:sp>
          <p:nvSpPr>
            <p:cNvPr id="52" name="テキスト ボックス 20"/>
            <p:cNvSpPr>
              <a:spLocks noChangeArrowheads="1"/>
            </p:cNvSpPr>
            <p:nvPr/>
          </p:nvSpPr>
          <p:spPr bwMode="auto">
            <a:xfrm>
              <a:off x="924757" y="4851729"/>
              <a:ext cx="521109" cy="272415"/>
            </a:xfrm>
            <a:prstGeom prst="roundRect">
              <a:avLst>
                <a:gd name="adj" fmla="val 16667"/>
              </a:avLst>
            </a:prstGeom>
            <a:noFill/>
            <a:ln w="9525">
              <a:solidFill>
                <a:schemeClr val="tx1"/>
              </a:solidFill>
              <a:round/>
              <a:headEnd/>
              <a:tailEnd/>
            </a:ln>
          </p:spPr>
          <p:txBody>
            <a:bodyPr wrap="square">
              <a:spAutoFit/>
            </a:bodyPr>
            <a:lstStyle/>
            <a:p>
              <a:pPr algn="ctr"/>
              <a:r>
                <a:rPr lang="ja-JP" altLang="en-US" sz="1000" dirty="0">
                  <a:latin typeface="ＭＳ ゴシック" panose="020B0609070205080204" pitchFamily="49" charset="-128"/>
                  <a:ea typeface="ＭＳ ゴシック" panose="020B0609070205080204" pitchFamily="49" charset="-128"/>
                  <a:cs typeface="ＤＦ平成ゴシック体W5"/>
                </a:rPr>
                <a:t>会社</a:t>
              </a:r>
              <a:endParaRPr lang="en-US" altLang="ja-JP" sz="1000" dirty="0">
                <a:latin typeface="ＭＳ ゴシック" panose="020B0609070205080204" pitchFamily="49" charset="-128"/>
                <a:ea typeface="ＭＳ ゴシック" panose="020B0609070205080204" pitchFamily="49" charset="-128"/>
                <a:cs typeface="ＤＦ平成ゴシック体W5"/>
              </a:endParaRPr>
            </a:p>
          </p:txBody>
        </p:sp>
      </p:grpSp>
      <p:sp>
        <p:nvSpPr>
          <p:cNvPr id="64" name="テキスト ボックス 63"/>
          <p:cNvSpPr txBox="1"/>
          <p:nvPr/>
        </p:nvSpPr>
        <p:spPr>
          <a:xfrm>
            <a:off x="1843052" y="5283297"/>
            <a:ext cx="776964" cy="276999"/>
          </a:xfrm>
          <a:prstGeom prst="rect">
            <a:avLst/>
          </a:prstGeom>
          <a:solidFill>
            <a:schemeClr val="bg1"/>
          </a:solidFill>
          <a:ln w="19050">
            <a:solidFill>
              <a:schemeClr val="accent6"/>
            </a:solidFill>
          </a:ln>
        </p:spPr>
        <p:txBody>
          <a:bodyPr wrap="square" rtlCol="0">
            <a:spAutoFit/>
          </a:bodyPr>
          <a:lstStyle/>
          <a:p>
            <a:pPr algn="ctr"/>
            <a:r>
              <a:rPr lang="ja-JP" altLang="en-US" sz="1200" b="1" dirty="0">
                <a:latin typeface="ＭＳ ゴシック" panose="020B0609070205080204" pitchFamily="49" charset="-128"/>
                <a:ea typeface="ＭＳ ゴシック" panose="020B0609070205080204" pitchFamily="49" charset="-128"/>
                <a:cs typeface="ＤＦ平成ゴシック体W5"/>
              </a:rPr>
              <a:t>許諾</a:t>
            </a:r>
            <a:endParaRPr lang="en-US" altLang="ja-JP" sz="1200" b="1" dirty="0">
              <a:latin typeface="ＭＳ ゴシック" panose="020B0609070205080204" pitchFamily="49" charset="-128"/>
              <a:ea typeface="ＭＳ ゴシック" panose="020B0609070205080204" pitchFamily="49" charset="-128"/>
              <a:cs typeface="ＤＦ平成ゴシック体W5"/>
            </a:endParaRPr>
          </a:p>
        </p:txBody>
      </p:sp>
      <p:sp>
        <p:nvSpPr>
          <p:cNvPr id="67" name="テキスト ボックス 20"/>
          <p:cNvSpPr>
            <a:spLocks noChangeArrowheads="1"/>
          </p:cNvSpPr>
          <p:nvPr/>
        </p:nvSpPr>
        <p:spPr bwMode="auto">
          <a:xfrm>
            <a:off x="3223767" y="4310858"/>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Ｘ社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68" name="テキスト ボックス 20"/>
          <p:cNvSpPr>
            <a:spLocks noChangeArrowheads="1"/>
          </p:cNvSpPr>
          <p:nvPr/>
        </p:nvSpPr>
        <p:spPr bwMode="auto">
          <a:xfrm>
            <a:off x="5887171" y="4322244"/>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Ｙ社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69" name="テキスト ボックス 20"/>
          <p:cNvSpPr>
            <a:spLocks noChangeArrowheads="1"/>
          </p:cNvSpPr>
          <p:nvPr/>
        </p:nvSpPr>
        <p:spPr bwMode="auto">
          <a:xfrm>
            <a:off x="8565175" y="4338673"/>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Ｚ社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nvGrpSpPr>
          <p:cNvPr id="6" name="グループ化 5"/>
          <p:cNvGrpSpPr/>
          <p:nvPr/>
        </p:nvGrpSpPr>
        <p:grpSpPr>
          <a:xfrm>
            <a:off x="642108" y="1295199"/>
            <a:ext cx="8621784" cy="1467720"/>
            <a:chOff x="261108" y="1295198"/>
            <a:chExt cx="8621784" cy="1467719"/>
          </a:xfrm>
        </p:grpSpPr>
        <p:pic>
          <p:nvPicPr>
            <p:cNvPr id="11"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38739" y="1663123"/>
              <a:ext cx="692433" cy="64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5489563" y="1663123"/>
              <a:ext cx="698719" cy="6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13" cstate="print">
              <a:extLst>
                <a:ext uri="{BEBA8EAE-BF5A-486C-A8C5-ECC9F3942E4B}">
                  <a14:imgProps xmlns:a14="http://schemas.microsoft.com/office/drawing/2010/main">
                    <a14:imgLayer r:embed="rId6">
                      <a14:imgEffect>
                        <a14:backgroundRemoval t="0" b="100000" l="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184173" y="1663123"/>
              <a:ext cx="698719" cy="64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グループ化 14"/>
            <p:cNvGrpSpPr/>
            <p:nvPr/>
          </p:nvGrpSpPr>
          <p:grpSpPr>
            <a:xfrm>
              <a:off x="581677" y="2309643"/>
              <a:ext cx="7951152" cy="453274"/>
              <a:chOff x="1111137" y="1904741"/>
              <a:chExt cx="7951152" cy="453274"/>
            </a:xfrm>
          </p:grpSpPr>
          <p:grpSp>
            <p:nvGrpSpPr>
              <p:cNvPr id="29" name="グループ化 28"/>
              <p:cNvGrpSpPr/>
              <p:nvPr/>
            </p:nvGrpSpPr>
            <p:grpSpPr>
              <a:xfrm>
                <a:off x="1111137" y="1904741"/>
                <a:ext cx="7951152" cy="396168"/>
                <a:chOff x="1111137" y="1904741"/>
                <a:chExt cx="7951152" cy="396168"/>
              </a:xfrm>
            </p:grpSpPr>
            <p:sp>
              <p:nvSpPr>
                <p:cNvPr id="31" name="U ターン矢印 30"/>
                <p:cNvSpPr/>
                <p:nvPr/>
              </p:nvSpPr>
              <p:spPr>
                <a:xfrm flipV="1">
                  <a:off x="1111137" y="1908151"/>
                  <a:ext cx="7951152" cy="392758"/>
                </a:xfrm>
                <a:prstGeom prst="uturnArrow">
                  <a:avLst>
                    <a:gd name="adj1" fmla="val 25000"/>
                    <a:gd name="adj2" fmla="val 25000"/>
                    <a:gd name="adj3" fmla="val 34190"/>
                    <a:gd name="adj4" fmla="val 50493"/>
                    <a:gd name="adj5" fmla="val 84683"/>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32" name="U ターン矢印 31"/>
                <p:cNvSpPr/>
                <p:nvPr/>
              </p:nvSpPr>
              <p:spPr>
                <a:xfrm flipV="1">
                  <a:off x="1111840" y="1904741"/>
                  <a:ext cx="5256542" cy="392758"/>
                </a:xfrm>
                <a:prstGeom prst="uturnArrow">
                  <a:avLst>
                    <a:gd name="adj1" fmla="val 25000"/>
                    <a:gd name="adj2" fmla="val 25000"/>
                    <a:gd name="adj3" fmla="val 34190"/>
                    <a:gd name="adj4" fmla="val 50493"/>
                    <a:gd name="adj5" fmla="val 87747"/>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grpSp>
          <p:sp>
            <p:nvSpPr>
              <p:cNvPr id="30" name="テキスト ボックス 20"/>
              <p:cNvSpPr>
                <a:spLocks noChangeArrowheads="1"/>
              </p:cNvSpPr>
              <p:nvPr/>
            </p:nvSpPr>
            <p:spPr bwMode="auto">
              <a:xfrm>
                <a:off x="4166005" y="2051548"/>
                <a:ext cx="1502772" cy="306467"/>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sz="1200" b="1" dirty="0">
                    <a:latin typeface="ＭＳ ゴシック" panose="020B0609070205080204" pitchFamily="49" charset="-128"/>
                    <a:ea typeface="ＭＳ ゴシック" panose="020B0609070205080204" pitchFamily="49" charset="-128"/>
                    <a:cs typeface="ＤＦ平成ゴシック体W5"/>
                  </a:rPr>
                  <a:t>間接的な監督義務</a:t>
                </a:r>
                <a:endParaRPr lang="en-US" altLang="ja-JP" sz="1200" b="1"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16" name="グループ化 15"/>
            <p:cNvGrpSpPr/>
            <p:nvPr/>
          </p:nvGrpSpPr>
          <p:grpSpPr>
            <a:xfrm>
              <a:off x="1202278" y="1780423"/>
              <a:ext cx="1488700" cy="630187"/>
              <a:chOff x="1731738" y="1375521"/>
              <a:chExt cx="1488700" cy="630187"/>
            </a:xfrm>
          </p:grpSpPr>
          <p:sp>
            <p:nvSpPr>
              <p:cNvPr id="27" name="右矢印 26"/>
              <p:cNvSpPr/>
              <p:nvPr/>
            </p:nvSpPr>
            <p:spPr>
              <a:xfrm>
                <a:off x="1731738" y="1375521"/>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28" name="テキスト ボックス 20"/>
              <p:cNvSpPr>
                <a:spLocks noChangeArrowheads="1"/>
              </p:cNvSpPr>
              <p:nvPr/>
            </p:nvSpPr>
            <p:spPr bwMode="auto">
              <a:xfrm>
                <a:off x="2019496" y="1716267"/>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17" name="グループ化 16"/>
            <p:cNvGrpSpPr/>
            <p:nvPr/>
          </p:nvGrpSpPr>
          <p:grpSpPr>
            <a:xfrm>
              <a:off x="3732425" y="1780423"/>
              <a:ext cx="1488700" cy="621039"/>
              <a:chOff x="4261885" y="1375521"/>
              <a:chExt cx="1488700" cy="621039"/>
            </a:xfrm>
          </p:grpSpPr>
          <p:sp>
            <p:nvSpPr>
              <p:cNvPr id="24" name="右矢印 23"/>
              <p:cNvSpPr/>
              <p:nvPr/>
            </p:nvSpPr>
            <p:spPr>
              <a:xfrm>
                <a:off x="4261885" y="1375521"/>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25" name="テキスト ボックス 20"/>
              <p:cNvSpPr>
                <a:spLocks noChangeArrowheads="1"/>
              </p:cNvSpPr>
              <p:nvPr/>
            </p:nvSpPr>
            <p:spPr bwMode="auto">
              <a:xfrm>
                <a:off x="4571368" y="1707119"/>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再委託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18" name="グループ化 17"/>
            <p:cNvGrpSpPr/>
            <p:nvPr/>
          </p:nvGrpSpPr>
          <p:grpSpPr>
            <a:xfrm>
              <a:off x="6371555" y="1780423"/>
              <a:ext cx="1488700" cy="621039"/>
              <a:chOff x="6901015" y="1375521"/>
              <a:chExt cx="1488700" cy="621039"/>
            </a:xfrm>
          </p:grpSpPr>
          <p:sp>
            <p:nvSpPr>
              <p:cNvPr id="21" name="右矢印 20"/>
              <p:cNvSpPr/>
              <p:nvPr/>
            </p:nvSpPr>
            <p:spPr>
              <a:xfrm>
                <a:off x="6901015" y="1375521"/>
                <a:ext cx="1488700"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22" name="テキスト ボックス 20"/>
              <p:cNvSpPr>
                <a:spLocks noChangeArrowheads="1"/>
              </p:cNvSpPr>
              <p:nvPr/>
            </p:nvSpPr>
            <p:spPr bwMode="auto">
              <a:xfrm>
                <a:off x="7210298" y="1707119"/>
                <a:ext cx="811041" cy="289441"/>
              </a:xfrm>
              <a:prstGeom prst="roundRect">
                <a:avLst>
                  <a:gd name="adj" fmla="val 16667"/>
                </a:avLst>
              </a:prstGeom>
              <a:solidFill>
                <a:schemeClr val="bg1"/>
              </a:solidFill>
              <a:ln w="9525">
                <a:solidFill>
                  <a:srgbClr val="002060"/>
                </a:solid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再々委託</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sp>
          <p:nvSpPr>
            <p:cNvPr id="42" name="テキスト ボックス 41"/>
            <p:cNvSpPr txBox="1"/>
            <p:nvPr/>
          </p:nvSpPr>
          <p:spPr>
            <a:xfrm>
              <a:off x="1244241" y="1312845"/>
              <a:ext cx="1343860" cy="461665"/>
            </a:xfrm>
            <a:prstGeom prst="rect">
              <a:avLst/>
            </a:prstGeom>
            <a:noFill/>
            <a:ln w="19050">
              <a:solidFill>
                <a:srgbClr val="FF0000"/>
              </a:solidFill>
            </a:ln>
          </p:spPr>
          <p:txBody>
            <a:bodyPr wrap="square" rtlCol="0">
              <a:spAutoFit/>
            </a:bodyPr>
            <a:lstStyle/>
            <a:p>
              <a:pPr algn="ctr"/>
              <a:r>
                <a:rPr lang="ja-JP" altLang="en-US" sz="1200" b="1" dirty="0">
                  <a:latin typeface="ＭＳ ゴシック" panose="020B0609070205080204" pitchFamily="49" charset="-128"/>
                  <a:ea typeface="ＭＳ ゴシック" panose="020B0609070205080204" pitchFamily="49" charset="-128"/>
                  <a:cs typeface="ＤＦ平成ゴシック体W5"/>
                </a:rPr>
                <a:t>必要かつ適切な監督</a:t>
              </a:r>
              <a:endParaRPr lang="en-US" altLang="ja-JP" sz="1200" b="1" dirty="0">
                <a:latin typeface="ＭＳ ゴシック" panose="020B0609070205080204" pitchFamily="49" charset="-128"/>
                <a:ea typeface="ＭＳ ゴシック" panose="020B0609070205080204" pitchFamily="49" charset="-128"/>
                <a:cs typeface="ＤＦ平成ゴシック体W5"/>
              </a:endParaRPr>
            </a:p>
          </p:txBody>
        </p:sp>
        <p:sp>
          <p:nvSpPr>
            <p:cNvPr id="43" name="テキスト ボックス 42"/>
            <p:cNvSpPr txBox="1"/>
            <p:nvPr/>
          </p:nvSpPr>
          <p:spPr>
            <a:xfrm>
              <a:off x="3741051" y="1296932"/>
              <a:ext cx="1343860" cy="461665"/>
            </a:xfrm>
            <a:prstGeom prst="rect">
              <a:avLst/>
            </a:prstGeom>
            <a:noFill/>
            <a:ln w="19050">
              <a:solidFill>
                <a:srgbClr val="FF0000"/>
              </a:solidFill>
            </a:ln>
          </p:spPr>
          <p:txBody>
            <a:bodyPr wrap="square" rtlCol="0">
              <a:spAutoFit/>
            </a:bodyPr>
            <a:lstStyle/>
            <a:p>
              <a:pPr algn="ctr"/>
              <a:r>
                <a:rPr lang="ja-JP" altLang="en-US" sz="1200" b="1" dirty="0">
                  <a:latin typeface="ＭＳ ゴシック" panose="020B0609070205080204" pitchFamily="49" charset="-128"/>
                  <a:ea typeface="ＭＳ ゴシック" panose="020B0609070205080204" pitchFamily="49" charset="-128"/>
                  <a:cs typeface="ＤＦ平成ゴシック体W5"/>
                </a:rPr>
                <a:t>必要かつ適切な監督</a:t>
              </a:r>
              <a:endParaRPr lang="en-US" altLang="ja-JP" sz="1200" b="1" dirty="0">
                <a:latin typeface="ＭＳ ゴシック" panose="020B0609070205080204" pitchFamily="49" charset="-128"/>
                <a:ea typeface="ＭＳ ゴシック" panose="020B0609070205080204" pitchFamily="49" charset="-128"/>
                <a:cs typeface="ＤＦ平成ゴシック体W5"/>
              </a:endParaRPr>
            </a:p>
          </p:txBody>
        </p:sp>
        <p:sp>
          <p:nvSpPr>
            <p:cNvPr id="45" name="テキスト ボックス 44"/>
            <p:cNvSpPr txBox="1"/>
            <p:nvPr/>
          </p:nvSpPr>
          <p:spPr>
            <a:xfrm>
              <a:off x="6414428" y="1325767"/>
              <a:ext cx="1343860" cy="461665"/>
            </a:xfrm>
            <a:prstGeom prst="rect">
              <a:avLst/>
            </a:prstGeom>
            <a:noFill/>
            <a:ln w="19050">
              <a:solidFill>
                <a:srgbClr val="FF0000"/>
              </a:solidFill>
            </a:ln>
          </p:spPr>
          <p:txBody>
            <a:bodyPr wrap="square" rtlCol="0">
              <a:spAutoFit/>
            </a:bodyPr>
            <a:lstStyle/>
            <a:p>
              <a:pPr algn="ctr"/>
              <a:r>
                <a:rPr lang="ja-JP" altLang="en-US" sz="1200" b="1" dirty="0">
                  <a:latin typeface="ＭＳ ゴシック" panose="020B0609070205080204" pitchFamily="49" charset="-128"/>
                  <a:ea typeface="ＭＳ ゴシック" panose="020B0609070205080204" pitchFamily="49" charset="-128"/>
                  <a:cs typeface="ＤＦ平成ゴシック体W5"/>
                </a:rPr>
                <a:t>必要かつ適切な監督</a:t>
              </a:r>
              <a:endParaRPr lang="en-US" altLang="ja-JP" sz="1200" b="1" dirty="0">
                <a:latin typeface="ＭＳ ゴシック" panose="020B0609070205080204" pitchFamily="49" charset="-128"/>
                <a:ea typeface="ＭＳ ゴシック" panose="020B0609070205080204" pitchFamily="49" charset="-128"/>
                <a:cs typeface="ＤＦ平成ゴシック体W5"/>
              </a:endParaRPr>
            </a:p>
          </p:txBody>
        </p:sp>
        <p:sp>
          <p:nvSpPr>
            <p:cNvPr id="63" name="テキスト ボックス 20"/>
            <p:cNvSpPr>
              <a:spLocks noChangeArrowheads="1"/>
            </p:cNvSpPr>
            <p:nvPr/>
          </p:nvSpPr>
          <p:spPr bwMode="auto">
            <a:xfrm>
              <a:off x="2882680" y="1359456"/>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Ａ社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65" name="テキスト ボックス 20"/>
            <p:cNvSpPr>
              <a:spLocks noChangeArrowheads="1"/>
            </p:cNvSpPr>
            <p:nvPr/>
          </p:nvSpPr>
          <p:spPr bwMode="auto">
            <a:xfrm>
              <a:off x="5547923" y="1372908"/>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Ｂ社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sp>
          <p:nvSpPr>
            <p:cNvPr id="66" name="テキスト ボックス 20"/>
            <p:cNvSpPr>
              <a:spLocks noChangeArrowheads="1"/>
            </p:cNvSpPr>
            <p:nvPr/>
          </p:nvSpPr>
          <p:spPr bwMode="auto">
            <a:xfrm>
              <a:off x="8234959" y="1383043"/>
              <a:ext cx="502288" cy="289441"/>
            </a:xfrm>
            <a:prstGeom prst="roundRect">
              <a:avLst>
                <a:gd name="adj" fmla="val 16667"/>
              </a:avLst>
            </a:prstGeom>
            <a:noFill/>
            <a:ln w="9525">
              <a:noFill/>
              <a:round/>
              <a:headEnd/>
              <a:tailEnd/>
            </a:ln>
          </p:spPr>
          <p:txBody>
            <a:bodyPr wrap="square">
              <a:spAutoFit/>
            </a:bodyPr>
            <a:lstStyle/>
            <a:p>
              <a:pPr algn="ctr"/>
              <a:r>
                <a:rPr lang="ja-JP" altLang="en-US" sz="1100" dirty="0">
                  <a:latin typeface="ＭＳ ゴシック" panose="020B0609070205080204" pitchFamily="49" charset="-128"/>
                  <a:ea typeface="ＭＳ ゴシック" panose="020B0609070205080204" pitchFamily="49" charset="-128"/>
                  <a:cs typeface="ＤＦ平成ゴシック体W5"/>
                </a:rPr>
                <a:t>Ｃ社</a:t>
              </a:r>
              <a:endParaRPr lang="en-US" altLang="ja-JP" sz="1100" dirty="0">
                <a:latin typeface="ＭＳ ゴシック" panose="020B0609070205080204" pitchFamily="49" charset="-128"/>
                <a:ea typeface="ＭＳ ゴシック" panose="020B0609070205080204" pitchFamily="49" charset="-128"/>
                <a:cs typeface="ＤＦ平成ゴシック体W5"/>
              </a:endParaRPr>
            </a:p>
          </p:txBody>
        </p:sp>
        <p:grpSp>
          <p:nvGrpSpPr>
            <p:cNvPr id="3" name="グループ化 2"/>
            <p:cNvGrpSpPr/>
            <p:nvPr/>
          </p:nvGrpSpPr>
          <p:grpSpPr>
            <a:xfrm>
              <a:off x="261108" y="1295198"/>
              <a:ext cx="870727" cy="1200335"/>
              <a:chOff x="261108" y="1295198"/>
              <a:chExt cx="870727" cy="1200335"/>
            </a:xfrm>
          </p:grpSpPr>
          <p:pic>
            <p:nvPicPr>
              <p:cNvPr id="33" name="Picture 3" descr="C:\Users\CS733492\AppData\Local\Microsoft\Windows\Temporary Internet Files\Content.IE5\5CO7EA8B\MC900434847[1].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1108" y="1295198"/>
                <a:ext cx="870727" cy="1144823"/>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20"/>
              <p:cNvSpPr>
                <a:spLocks noChangeArrowheads="1"/>
              </p:cNvSpPr>
              <p:nvPr/>
            </p:nvSpPr>
            <p:spPr bwMode="auto">
              <a:xfrm>
                <a:off x="390405" y="1470316"/>
                <a:ext cx="521109" cy="272415"/>
              </a:xfrm>
              <a:prstGeom prst="roundRect">
                <a:avLst>
                  <a:gd name="adj" fmla="val 16667"/>
                </a:avLst>
              </a:prstGeom>
              <a:noFill/>
              <a:ln w="9525">
                <a:solidFill>
                  <a:schemeClr val="tx1"/>
                </a:solidFill>
                <a:round/>
                <a:headEnd/>
                <a:tailEnd/>
              </a:ln>
            </p:spPr>
            <p:txBody>
              <a:bodyPr wrap="square">
                <a:spAutoFit/>
              </a:bodyPr>
              <a:lstStyle/>
              <a:p>
                <a:pPr algn="ctr"/>
                <a:r>
                  <a:rPr lang="ja-JP" altLang="en-US" sz="1000" dirty="0">
                    <a:latin typeface="ＭＳ ゴシック" panose="020B0609070205080204" pitchFamily="49" charset="-128"/>
                    <a:ea typeface="ＭＳ ゴシック" panose="020B0609070205080204" pitchFamily="49" charset="-128"/>
                    <a:cs typeface="ＤＦ平成ゴシック体W5"/>
                  </a:rPr>
                  <a:t>会社</a:t>
                </a:r>
                <a:endParaRPr lang="en-US" altLang="ja-JP" sz="1000" dirty="0">
                  <a:latin typeface="ＭＳ ゴシック" panose="020B0609070205080204" pitchFamily="49" charset="-128"/>
                  <a:ea typeface="ＭＳ ゴシック" panose="020B0609070205080204" pitchFamily="49" charset="-128"/>
                  <a:cs typeface="ＤＦ平成ゴシック体W5"/>
                </a:endParaRPr>
              </a:p>
            </p:txBody>
          </p:sp>
          <p:pic>
            <p:nvPicPr>
              <p:cNvPr id="34" name="Picture 9" descr="C:\Users\CS784324\AppData\Local\Microsoft\Windows\Temporary Internet Files\Content.IE5\2V8RJ5ZS\MC900446380[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2567" y="1850385"/>
                <a:ext cx="662516" cy="64514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スライド番号プレースホルダー 3"/>
          <p:cNvSpPr>
            <a:spLocks noGrp="1"/>
          </p:cNvSpPr>
          <p:nvPr>
            <p:ph type="sldNum" sz="quarter" idx="12"/>
          </p:nvPr>
        </p:nvSpPr>
        <p:spPr>
          <a:xfrm>
            <a:off x="7774919" y="6484159"/>
            <a:ext cx="2133600" cy="365125"/>
          </a:xfrm>
        </p:spPr>
        <p:txBody>
          <a:bodyPr/>
          <a:lstStyle/>
          <a:p>
            <a:fld id="{0CBE25CB-ED94-487D-A632-5FD48227E3F5}" type="slidenum">
              <a:rPr lang="ja-JP" altLang="en-US" sz="2800"/>
              <a:t>40</a:t>
            </a:fld>
            <a:endParaRPr lang="ja-JP" altLang="en-US" sz="2800" dirty="0"/>
          </a:p>
        </p:txBody>
      </p:sp>
    </p:spTree>
    <p:extLst>
      <p:ext uri="{BB962C8B-B14F-4D97-AF65-F5344CB8AC3E}">
        <p14:creationId xmlns:p14="http://schemas.microsoft.com/office/powerpoint/2010/main" val="32808549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1000" y="0"/>
            <a:ext cx="9144000" cy="1099056"/>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chor="ctr" anchorCtr="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マイナンバーの</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適切な安全管理措置</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組織としての対応</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が必要です。</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633977" y="1202012"/>
            <a:ext cx="8640960" cy="1722932"/>
          </a:xfrm>
          <a:prstGeom prst="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安全管理措置</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6211" indent="-176211"/>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○事業者は、マイナンバー及び特定個人情報の漏えい、滅失又は毀損の防止その他の適切な管理のために、必要かつ適切な安全管理措置を講じなければなり　　ません。また、従業者に対する必要かつ適切な監督を行わなければなりません。</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76211" indent="-176211"/>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○中小規模事業者に対する特例を設けることにより、実務への影響に配慮して　います。</a:t>
            </a:r>
          </a:p>
        </p:txBody>
      </p:sp>
      <p:grpSp>
        <p:nvGrpSpPr>
          <p:cNvPr id="77" name="グループ化 76"/>
          <p:cNvGrpSpPr/>
          <p:nvPr/>
        </p:nvGrpSpPr>
        <p:grpSpPr>
          <a:xfrm>
            <a:off x="3059838" y="4492322"/>
            <a:ext cx="1533122" cy="1937825"/>
            <a:chOff x="2756224" y="4210685"/>
            <a:chExt cx="1533122" cy="1937824"/>
          </a:xfrm>
        </p:grpSpPr>
        <p:pic>
          <p:nvPicPr>
            <p:cNvPr id="39" name="Picture 29" descr="C:\Users\CS860673\AppData\Local\Microsoft\Windows\Temporary Internet Files\Content.IE5\VPQS6CDX\MC9004460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224" y="4210685"/>
              <a:ext cx="1533122" cy="1044439"/>
            </a:xfrm>
            <a:prstGeom prst="rect">
              <a:avLst/>
            </a:prstGeom>
            <a:noFill/>
            <a:extLst>
              <a:ext uri="{909E8E84-426E-40DD-AFC4-6F175D3DCCD1}">
                <a14:hiddenFill xmlns:a14="http://schemas.microsoft.com/office/drawing/2010/main">
                  <a:solidFill>
                    <a:srgbClr val="FFFFFF"/>
                  </a:solidFill>
                </a14:hiddenFill>
              </a:ext>
            </a:extLst>
          </p:spPr>
        </p:pic>
        <p:sp>
          <p:nvSpPr>
            <p:cNvPr id="37" name="テキスト ボックス 20"/>
            <p:cNvSpPr>
              <a:spLocks noChangeArrowheads="1"/>
            </p:cNvSpPr>
            <p:nvPr/>
          </p:nvSpPr>
          <p:spPr bwMode="auto">
            <a:xfrm>
              <a:off x="2844017" y="5433420"/>
              <a:ext cx="1357535" cy="71508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ＤＦ平成ゴシック体W5"/>
                </a:rPr>
                <a:t>人的安全管理措置</a:t>
              </a:r>
              <a:endParaRPr lang="en-US" altLang="ja-JP"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25" name="グループ化 24"/>
          <p:cNvGrpSpPr/>
          <p:nvPr/>
        </p:nvGrpSpPr>
        <p:grpSpPr>
          <a:xfrm>
            <a:off x="6849526" y="4475160"/>
            <a:ext cx="1559858" cy="1956470"/>
            <a:chOff x="7764928" y="967134"/>
            <a:chExt cx="1559858" cy="1898827"/>
          </a:xfrm>
        </p:grpSpPr>
        <p:grpSp>
          <p:nvGrpSpPr>
            <p:cNvPr id="31" name="グループ化 30"/>
            <p:cNvGrpSpPr/>
            <p:nvPr/>
          </p:nvGrpSpPr>
          <p:grpSpPr>
            <a:xfrm>
              <a:off x="7864905" y="967134"/>
              <a:ext cx="1308926" cy="1040345"/>
              <a:chOff x="5643680" y="719491"/>
              <a:chExt cx="1579084" cy="1262199"/>
            </a:xfrm>
          </p:grpSpPr>
          <p:pic>
            <p:nvPicPr>
              <p:cNvPr id="33" name="Picture 2" descr="C:\Users\CS733492\AppData\Local\Microsoft\Windows\Temporary Internet Files\Content.IE5\C0X2IR3E\MC900432647[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6424" y="719491"/>
                <a:ext cx="1315099" cy="12621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oots\97_DLソース\_クリップアート\ネタ\ウィルス.e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905818">
                <a:off x="5629673" y="1096710"/>
                <a:ext cx="326901" cy="2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 descr="\\roots\97_DLソース\_クリップアート\ネタ\ウィルス.e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9704844">
                <a:off x="6904541" y="1237556"/>
                <a:ext cx="318223" cy="29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テキスト ボックス 20"/>
            <p:cNvSpPr>
              <a:spLocks noChangeArrowheads="1"/>
            </p:cNvSpPr>
            <p:nvPr/>
          </p:nvSpPr>
          <p:spPr bwMode="auto">
            <a:xfrm>
              <a:off x="7764928" y="2171940"/>
              <a:ext cx="1559858" cy="694021"/>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ＤＦ平成ゴシック体W5"/>
                </a:rPr>
                <a:t>技術的安全管理措置</a:t>
              </a:r>
              <a:endParaRPr lang="en-US" altLang="ja-JP"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26" name="グループ化 25"/>
          <p:cNvGrpSpPr/>
          <p:nvPr/>
        </p:nvGrpSpPr>
        <p:grpSpPr>
          <a:xfrm>
            <a:off x="4953000" y="4492320"/>
            <a:ext cx="1512168" cy="1915519"/>
            <a:chOff x="5814775" y="888745"/>
            <a:chExt cx="1512168" cy="1800920"/>
          </a:xfrm>
        </p:grpSpPr>
        <p:pic>
          <p:nvPicPr>
            <p:cNvPr id="29" name="Picture 5" descr="C:\Users\CS860673\AppData\Local\Microsoft\Windows\Temporary Internet Files\Content.IE5\IEW4V34L\MC900070907[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5989" y="888745"/>
              <a:ext cx="1149731" cy="109729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0"/>
            <p:cNvSpPr>
              <a:spLocks noChangeArrowheads="1"/>
            </p:cNvSpPr>
            <p:nvPr/>
          </p:nvSpPr>
          <p:spPr bwMode="auto">
            <a:xfrm>
              <a:off x="5814775" y="2017357"/>
              <a:ext cx="1512168" cy="672308"/>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ＤＦ平成ゴシック体W5"/>
                </a:rPr>
                <a:t>物理的安全管理措置</a:t>
              </a:r>
              <a:endParaRPr lang="en-US" altLang="ja-JP" dirty="0">
                <a:latin typeface="ＭＳ ゴシック" panose="020B0609070205080204" pitchFamily="49" charset="-128"/>
                <a:ea typeface="ＭＳ ゴシック" panose="020B0609070205080204" pitchFamily="49" charset="-128"/>
                <a:cs typeface="ＤＦ平成ゴシック体W5"/>
              </a:endParaRPr>
            </a:p>
          </p:txBody>
        </p:sp>
      </p:grpSp>
      <p:sp>
        <p:nvSpPr>
          <p:cNvPr id="27" name="角丸四角形 26"/>
          <p:cNvSpPr/>
          <p:nvPr/>
        </p:nvSpPr>
        <p:spPr>
          <a:xfrm>
            <a:off x="3358297" y="3257323"/>
            <a:ext cx="3165764" cy="319241"/>
          </a:xfrm>
          <a:prstGeom prst="roundRect">
            <a:avLst/>
          </a:prstGeom>
          <a:solidFill>
            <a:srgbClr val="FFEBFF"/>
          </a:solidFill>
          <a:ln>
            <a:prstDash val="lgDash"/>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基本方針の策定</a:t>
            </a:r>
          </a:p>
        </p:txBody>
      </p:sp>
      <p:sp>
        <p:nvSpPr>
          <p:cNvPr id="28" name="角丸四角形 27"/>
          <p:cNvSpPr/>
          <p:nvPr/>
        </p:nvSpPr>
        <p:spPr>
          <a:xfrm>
            <a:off x="3358297" y="3624403"/>
            <a:ext cx="3144218" cy="29610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solidFill>
                  <a:schemeClr val="tx1"/>
                </a:solidFill>
                <a:latin typeface="ＭＳ ゴシック" panose="020B0609070205080204" pitchFamily="49" charset="-128"/>
                <a:ea typeface="ＭＳ ゴシック" panose="020B0609070205080204" pitchFamily="49" charset="-128"/>
              </a:rPr>
              <a:t>取扱規程等の策定</a:t>
            </a:r>
          </a:p>
        </p:txBody>
      </p:sp>
      <p:grpSp>
        <p:nvGrpSpPr>
          <p:cNvPr id="17" name="グループ化 16"/>
          <p:cNvGrpSpPr/>
          <p:nvPr/>
        </p:nvGrpSpPr>
        <p:grpSpPr>
          <a:xfrm>
            <a:off x="8049344" y="2972974"/>
            <a:ext cx="1276772" cy="1735018"/>
            <a:chOff x="4646736" y="894708"/>
            <a:chExt cx="916325" cy="1245203"/>
          </a:xfrm>
        </p:grpSpPr>
        <p:pic>
          <p:nvPicPr>
            <p:cNvPr id="40" name="Picture 3" descr="C:\Users\CS733492\AppData\Local\Microsoft\Windows\Temporary Internet Files\Content.IE5\5CO7EA8B\MC900434847[1].png"/>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736" y="894708"/>
              <a:ext cx="916325" cy="12047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9" descr="C:\Users\CS784324\AppData\Local\Microsoft\Windows\Temporary Internet Files\Content.IE5\2V8RJ5ZS\MC900446380[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7284" y="1354519"/>
              <a:ext cx="806536" cy="785392"/>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20"/>
            <p:cNvSpPr>
              <a:spLocks noChangeArrowheads="1"/>
            </p:cNvSpPr>
            <p:nvPr/>
          </p:nvSpPr>
          <p:spPr bwMode="auto">
            <a:xfrm>
              <a:off x="4765334" y="1061903"/>
              <a:ext cx="521109" cy="293264"/>
            </a:xfrm>
            <a:prstGeom prst="roundRect">
              <a:avLst>
                <a:gd name="adj" fmla="val 16667"/>
              </a:avLst>
            </a:prstGeom>
            <a:noFill/>
            <a:ln w="9525">
              <a:solidFill>
                <a:schemeClr val="tx1"/>
              </a:solidFill>
              <a:round/>
              <a:headEnd/>
              <a:tailEnd/>
            </a:ln>
          </p:spPr>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ＤＦ平成ゴシック体W5"/>
                </a:rPr>
                <a:t>会社</a:t>
              </a:r>
              <a:endParaRPr lang="en-US" altLang="ja-JP"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2" name="グループ化 1"/>
          <p:cNvGrpSpPr/>
          <p:nvPr/>
        </p:nvGrpSpPr>
        <p:grpSpPr>
          <a:xfrm>
            <a:off x="801033" y="4056118"/>
            <a:ext cx="2127546" cy="2397227"/>
            <a:chOff x="420033" y="3795736"/>
            <a:chExt cx="2127546" cy="2397227"/>
          </a:xfrm>
        </p:grpSpPr>
        <p:sp>
          <p:nvSpPr>
            <p:cNvPr id="14" name="テキスト ボックス 13"/>
            <p:cNvSpPr txBox="1"/>
            <p:nvPr/>
          </p:nvSpPr>
          <p:spPr>
            <a:xfrm>
              <a:off x="517275" y="5016209"/>
              <a:ext cx="962719" cy="461665"/>
            </a:xfrm>
            <a:prstGeom prst="rect">
              <a:avLst/>
            </a:prstGeom>
            <a:noFill/>
          </p:spPr>
          <p:txBody>
            <a:bodyPr wrap="square" rtlCol="0">
              <a:spAutoFit/>
            </a:bodyPr>
            <a:lstStyle/>
            <a:p>
              <a:r>
                <a:rPr lang="ja-JP" altLang="en-US" sz="1200" dirty="0"/>
                <a:t>事務取扱</a:t>
              </a:r>
              <a:endParaRPr lang="en-US" altLang="ja-JP" sz="1200" dirty="0"/>
            </a:p>
            <a:p>
              <a:r>
                <a:rPr lang="ja-JP" altLang="en-US" sz="1200" dirty="0"/>
                <a:t>担当□□係</a:t>
              </a:r>
            </a:p>
          </p:txBody>
        </p:sp>
        <p:sp>
          <p:nvSpPr>
            <p:cNvPr id="38" name="テキスト ボックス 20"/>
            <p:cNvSpPr>
              <a:spLocks noChangeArrowheads="1"/>
            </p:cNvSpPr>
            <p:nvPr/>
          </p:nvSpPr>
          <p:spPr bwMode="auto">
            <a:xfrm>
              <a:off x="702391" y="5477874"/>
              <a:ext cx="1505017" cy="71508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dirty="0">
                  <a:latin typeface="ＭＳ ゴシック" panose="020B0609070205080204" pitchFamily="49" charset="-128"/>
                  <a:ea typeface="ＭＳ ゴシック" panose="020B0609070205080204" pitchFamily="49" charset="-128"/>
                  <a:cs typeface="ＤＦ平成ゴシック体W5"/>
                </a:rPr>
                <a:t>組織的安全管理措置</a:t>
              </a:r>
              <a:endParaRPr lang="en-US" altLang="ja-JP" dirty="0">
                <a:latin typeface="ＭＳ ゴシック" panose="020B0609070205080204" pitchFamily="49" charset="-128"/>
                <a:ea typeface="ＭＳ ゴシック" panose="020B0609070205080204" pitchFamily="49" charset="-128"/>
                <a:cs typeface="ＤＦ平成ゴシック体W5"/>
              </a:endParaRPr>
            </a:p>
          </p:txBody>
        </p:sp>
        <p:cxnSp>
          <p:nvCxnSpPr>
            <p:cNvPr id="6" name="カギ線コネクタ 5"/>
            <p:cNvCxnSpPr/>
            <p:nvPr/>
          </p:nvCxnSpPr>
          <p:spPr>
            <a:xfrm rot="16200000" flipH="1">
              <a:off x="1394639" y="4358366"/>
              <a:ext cx="742216" cy="58018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 name="カギ線コネクタ 8"/>
            <p:cNvCxnSpPr/>
            <p:nvPr/>
          </p:nvCxnSpPr>
          <p:spPr>
            <a:xfrm rot="5400000">
              <a:off x="789895" y="4326488"/>
              <a:ext cx="742221" cy="64393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578729" y="5014130"/>
              <a:ext cx="968850" cy="461665"/>
            </a:xfrm>
            <a:prstGeom prst="rect">
              <a:avLst/>
            </a:prstGeom>
            <a:noFill/>
          </p:spPr>
          <p:txBody>
            <a:bodyPr wrap="square" rtlCol="0">
              <a:spAutoFit/>
            </a:bodyPr>
            <a:lstStyle/>
            <a:p>
              <a:r>
                <a:rPr lang="ja-JP" altLang="en-US" sz="1200" dirty="0"/>
                <a:t>事務取扱</a:t>
              </a:r>
              <a:endParaRPr lang="en-US" altLang="ja-JP" sz="1200" dirty="0"/>
            </a:p>
            <a:p>
              <a:r>
                <a:rPr lang="ja-JP" altLang="en-US" sz="1200" dirty="0"/>
                <a:t>担当者▲▲</a:t>
              </a:r>
            </a:p>
          </p:txBody>
        </p:sp>
        <p:sp>
          <p:nvSpPr>
            <p:cNvPr id="64" name="テキスト ボックス 63"/>
            <p:cNvSpPr txBox="1"/>
            <p:nvPr/>
          </p:nvSpPr>
          <p:spPr>
            <a:xfrm>
              <a:off x="648969" y="3981374"/>
              <a:ext cx="1693181" cy="276999"/>
            </a:xfrm>
            <a:prstGeom prst="rect">
              <a:avLst/>
            </a:prstGeom>
            <a:noFill/>
          </p:spPr>
          <p:txBody>
            <a:bodyPr wrap="square" rtlCol="0">
              <a:spAutoFit/>
            </a:bodyPr>
            <a:lstStyle/>
            <a:p>
              <a:pPr algn="ctr"/>
              <a:r>
                <a:rPr lang="ja-JP" altLang="en-US" sz="1200" dirty="0"/>
                <a:t>責任者○○課長</a:t>
              </a:r>
            </a:p>
          </p:txBody>
        </p:sp>
        <p:sp>
          <p:nvSpPr>
            <p:cNvPr id="46" name="テキスト ボックス 45"/>
            <p:cNvSpPr txBox="1"/>
            <p:nvPr/>
          </p:nvSpPr>
          <p:spPr>
            <a:xfrm>
              <a:off x="420033" y="3795736"/>
              <a:ext cx="1481944" cy="276999"/>
            </a:xfrm>
            <a:prstGeom prst="rect">
              <a:avLst/>
            </a:prstGeom>
            <a:noFill/>
          </p:spPr>
          <p:txBody>
            <a:bodyPr wrap="square" rtlCol="0">
              <a:spAutoFit/>
            </a:bodyPr>
            <a:lstStyle/>
            <a:p>
              <a:pPr algn="ctr"/>
              <a:r>
                <a:rPr lang="ja-JP" altLang="en-US" sz="1200" dirty="0"/>
                <a:t>＜組織体制例＞</a:t>
              </a:r>
            </a:p>
          </p:txBody>
        </p:sp>
      </p:grpSp>
      <p:sp>
        <p:nvSpPr>
          <p:cNvPr id="23" name="スライド番号プレースホルダー 3"/>
          <p:cNvSpPr>
            <a:spLocks noGrp="1"/>
          </p:cNvSpPr>
          <p:nvPr>
            <p:ph type="sldNum" sz="quarter" idx="12"/>
          </p:nvPr>
        </p:nvSpPr>
        <p:spPr>
          <a:xfrm>
            <a:off x="7787952" y="6486358"/>
            <a:ext cx="2133600" cy="365125"/>
          </a:xfrm>
        </p:spPr>
        <p:txBody>
          <a:bodyPr/>
          <a:lstStyle/>
          <a:p>
            <a:fld id="{0CBE25CB-ED94-487D-A632-5FD48227E3F5}" type="slidenum">
              <a:rPr lang="ja-JP" altLang="en-US" sz="2800"/>
              <a:t>41</a:t>
            </a:fld>
            <a:endParaRPr lang="ja-JP" altLang="en-US" sz="2800" dirty="0"/>
          </a:p>
        </p:txBody>
      </p:sp>
      <p:sp>
        <p:nvSpPr>
          <p:cNvPr id="43" name="テキスト ボックス 42"/>
          <p:cNvSpPr txBox="1"/>
          <p:nvPr/>
        </p:nvSpPr>
        <p:spPr>
          <a:xfrm>
            <a:off x="3110836" y="3192817"/>
            <a:ext cx="3619867" cy="801789"/>
          </a:xfrm>
          <a:prstGeom prst="rect">
            <a:avLst/>
          </a:prstGeom>
          <a:noFill/>
          <a:ln w="28575">
            <a:solidFill>
              <a:srgbClr val="0070C0"/>
            </a:solidFill>
          </a:ln>
        </p:spPr>
        <p:txBody>
          <a:bodyPr wrap="square" rtlCol="0">
            <a:spAutoFit/>
          </a:bodyPr>
          <a:lstStyle/>
          <a:p>
            <a:endParaRPr kumimoji="1" lang="ja-JP" altLang="en-US" dirty="0"/>
          </a:p>
        </p:txBody>
      </p:sp>
      <p:cxnSp>
        <p:nvCxnSpPr>
          <p:cNvPr id="44" name="直線コネクタ 43"/>
          <p:cNvCxnSpPr>
            <a:endCxn id="43" idx="1"/>
          </p:cNvCxnSpPr>
          <p:nvPr/>
        </p:nvCxnSpPr>
        <p:spPr>
          <a:xfrm flipV="1">
            <a:off x="591881" y="3593712"/>
            <a:ext cx="2518955" cy="41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線コネクタ 44"/>
          <p:cNvCxnSpPr>
            <a:stCxn id="43" idx="3"/>
          </p:cNvCxnSpPr>
          <p:nvPr/>
        </p:nvCxnSpPr>
        <p:spPr>
          <a:xfrm>
            <a:off x="6730703" y="3593712"/>
            <a:ext cx="2534598" cy="159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591881" y="3576558"/>
            <a:ext cx="16358" cy="3003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12275" y="6580198"/>
            <a:ext cx="86530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9257122" y="3593712"/>
            <a:ext cx="16358" cy="300364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85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81000" y="-1"/>
            <a:ext cx="9144000" cy="1100979"/>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chor="ctr" anchorCtr="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マイナンバーの</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保管（廃棄）にも制限</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があります。</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6"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537297" y="3753120"/>
            <a:ext cx="8831410" cy="792000"/>
          </a:xfrm>
          <a:prstGeom prst="rect">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tIns="180000" rtlCol="0" anchor="t"/>
          <a:lstStyle/>
          <a:p>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特定個人情報の保管制限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p>
          <a:p>
            <a:pPr marL="176211" indent="-176211"/>
            <a:r>
              <a:rPr lang="ja-JP" altLang="en-US" dirty="0">
                <a:latin typeface="メイリオ" panose="020B0604030504040204" pitchFamily="50" charset="-128"/>
                <a:ea typeface="メイリオ" panose="020B0604030504040204" pitchFamily="50" charset="-128"/>
                <a:cs typeface="メイリオ" panose="020B0604030504040204" pitchFamily="50" charset="-128"/>
              </a:rPr>
              <a:t>○法律で限定的に明記された場合を除き、特定個人情報を保管</a:t>
            </a:r>
            <a:r>
              <a:rPr lang="ja-JP" altLang="en-US">
                <a:latin typeface="メイリオ" panose="020B0604030504040204" pitchFamily="50" charset="-128"/>
                <a:ea typeface="メイリオ" panose="020B0604030504040204" pitchFamily="50" charset="-128"/>
                <a:cs typeface="メイリオ" panose="020B0604030504040204" pitchFamily="50" charset="-128"/>
              </a:rPr>
              <a:t>してはなりません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33" name="コンテンツ プレースホルダー 2"/>
          <p:cNvSpPr txBox="1">
            <a:spLocks/>
          </p:cNvSpPr>
          <p:nvPr/>
        </p:nvSpPr>
        <p:spPr bwMode="auto">
          <a:xfrm>
            <a:off x="537301" y="4725144"/>
            <a:ext cx="8831409" cy="1656184"/>
          </a:xfrm>
          <a:prstGeom prst="rect">
            <a:avLst/>
          </a:prstGeom>
          <a:noFill/>
          <a:ln w="28575">
            <a:solidFill>
              <a:srgbClr val="FFA2A1"/>
            </a:solidFill>
            <a:miter lim="800000"/>
            <a:headEnd/>
            <a:tailEnd/>
          </a:ln>
        </p:spPr>
        <p:txBody>
          <a:bodyPr vert="horz" wrap="square" lIns="36000" tIns="180000" rIns="36000" bIns="3600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spcBef>
                <a:spcPts val="0"/>
              </a:spcBef>
              <a:buNone/>
            </a:pP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特定個人情報の収集・保管制限（廃棄）</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6211" indent="-176211">
              <a:lnSpc>
                <a:spcPts val="2100"/>
              </a:lnSpc>
              <a:buNone/>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○法律で限定的に明記された場合を除き、特定個人情報を収集又は保管することは　できないため、社会保障及び税に関する手続書類の作成事務を処理する必要がなくなった場合で、所管法令において定められている保存期間を経過した場合には、マイナンバーをできるだけ速やかに廃棄又は削除しなければなりません。</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スライド番号プレースホルダー 3"/>
          <p:cNvSpPr>
            <a:spLocks noGrp="1"/>
          </p:cNvSpPr>
          <p:nvPr>
            <p:ph type="sldNum" sz="quarter" idx="12"/>
          </p:nvPr>
        </p:nvSpPr>
        <p:spPr>
          <a:xfrm>
            <a:off x="7772400" y="6492875"/>
            <a:ext cx="2133600" cy="365125"/>
          </a:xfrm>
        </p:spPr>
        <p:txBody>
          <a:bodyPr/>
          <a:lstStyle/>
          <a:p>
            <a:fld id="{0CBE25CB-ED94-487D-A632-5FD48227E3F5}" type="slidenum">
              <a:rPr lang="ja-JP" altLang="en-US" sz="2800"/>
              <a:t>42</a:t>
            </a:fld>
            <a:endParaRPr lang="ja-JP" altLang="en-US" sz="2800" dirty="0"/>
          </a:p>
        </p:txBody>
      </p:sp>
      <p:grpSp>
        <p:nvGrpSpPr>
          <p:cNvPr id="15" name="グループ化 14"/>
          <p:cNvGrpSpPr/>
          <p:nvPr/>
        </p:nvGrpSpPr>
        <p:grpSpPr>
          <a:xfrm>
            <a:off x="487694" y="1669338"/>
            <a:ext cx="5865965" cy="1654810"/>
            <a:chOff x="1928664" y="977716"/>
            <a:chExt cx="5865965" cy="1654810"/>
          </a:xfrm>
        </p:grpSpPr>
        <p:sp>
          <p:nvSpPr>
            <p:cNvPr id="16" name="円/楕円 15"/>
            <p:cNvSpPr/>
            <p:nvPr/>
          </p:nvSpPr>
          <p:spPr>
            <a:xfrm>
              <a:off x="1928664" y="1830223"/>
              <a:ext cx="5779008" cy="802303"/>
            </a:xfrm>
            <a:prstGeom prst="ellipse">
              <a:avLst/>
            </a:prstGeom>
            <a:gradFill>
              <a:gsLst>
                <a:gs pos="0">
                  <a:schemeClr val="accent6"/>
                </a:gs>
                <a:gs pos="0">
                  <a:schemeClr val="bg1">
                    <a:lumMod val="95000"/>
                  </a:schemeClr>
                </a:gs>
                <a:gs pos="0">
                  <a:srgbClr val="3E665A"/>
                </a:gs>
                <a:gs pos="0">
                  <a:srgbClr val="FFC000"/>
                </a:gs>
                <a:gs pos="100000">
                  <a:srgbClr val="FCFEE6"/>
                </a:gs>
              </a:gsLst>
            </a:gradFill>
            <a:ln>
              <a:solidFill>
                <a:schemeClr val="accent6"/>
              </a:solidFill>
            </a:ln>
          </p:spPr>
          <p:style>
            <a:lnRef idx="1">
              <a:schemeClr val="accent2"/>
            </a:lnRef>
            <a:fillRef idx="2">
              <a:schemeClr val="accent2"/>
            </a:fillRef>
            <a:effectRef idx="1">
              <a:schemeClr val="accent2"/>
            </a:effectRef>
            <a:fontRef idx="minor">
              <a:schemeClr val="dk1"/>
            </a:fontRef>
          </p:style>
          <p:txBody>
            <a:bodyPr bIns="0" rtlCol="0" anchor="b" anchorCtr="0"/>
            <a:lstStyle/>
            <a:p>
              <a:pPr algn="ctr"/>
              <a:r>
                <a:rPr lang="ja-JP" altLang="en-US" sz="1200" dirty="0"/>
                <a:t>保　管</a:t>
              </a:r>
            </a:p>
          </p:txBody>
        </p:sp>
        <p:grpSp>
          <p:nvGrpSpPr>
            <p:cNvPr id="17" name="グループ化 16"/>
            <p:cNvGrpSpPr/>
            <p:nvPr/>
          </p:nvGrpSpPr>
          <p:grpSpPr>
            <a:xfrm>
              <a:off x="2460996" y="1249648"/>
              <a:ext cx="1317843" cy="1069315"/>
              <a:chOff x="2987085" y="1521520"/>
              <a:chExt cx="1317843" cy="1069315"/>
            </a:xfrm>
          </p:grpSpPr>
          <p:sp>
            <p:nvSpPr>
              <p:cNvPr id="43" name="角丸四角形 42"/>
              <p:cNvSpPr/>
              <p:nvPr/>
            </p:nvSpPr>
            <p:spPr>
              <a:xfrm>
                <a:off x="2987085" y="2365412"/>
                <a:ext cx="1317843" cy="22542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100" dirty="0">
                    <a:solidFill>
                      <a:schemeClr val="tx1"/>
                    </a:solidFill>
                    <a:latin typeface="ＭＳ ゴシック" panose="020B0609070205080204" pitchFamily="49" charset="-128"/>
                    <a:ea typeface="ＭＳ ゴシック" panose="020B0609070205080204" pitchFamily="49" charset="-128"/>
                  </a:rPr>
                  <a:t>特定個人情報</a:t>
                </a:r>
              </a:p>
            </p:txBody>
          </p:sp>
          <p:grpSp>
            <p:nvGrpSpPr>
              <p:cNvPr id="44" name="グループ化 43"/>
              <p:cNvGrpSpPr/>
              <p:nvPr/>
            </p:nvGrpSpPr>
            <p:grpSpPr>
              <a:xfrm>
                <a:off x="3154596" y="1521520"/>
                <a:ext cx="941632" cy="809107"/>
                <a:chOff x="7565258" y="1616568"/>
                <a:chExt cx="1229664" cy="988039"/>
              </a:xfrm>
            </p:grpSpPr>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336" y="1985728"/>
                  <a:ext cx="817586" cy="61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3320" y="1860198"/>
                  <a:ext cx="817586" cy="61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9304" y="1745103"/>
                  <a:ext cx="817586" cy="61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5258" y="1616568"/>
                  <a:ext cx="817586" cy="61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8" name="グループ化 17"/>
            <p:cNvGrpSpPr/>
            <p:nvPr/>
          </p:nvGrpSpPr>
          <p:grpSpPr>
            <a:xfrm>
              <a:off x="5687545" y="1062466"/>
              <a:ext cx="2107084" cy="1306450"/>
              <a:chOff x="5335812" y="1433406"/>
              <a:chExt cx="2107084" cy="1306450"/>
            </a:xfrm>
          </p:grpSpPr>
          <p:pic>
            <p:nvPicPr>
              <p:cNvPr id="40" name="Picture 3" descr="C:\Users\CS832991\Desktop\素材\SV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5812" y="1891222"/>
                <a:ext cx="943557" cy="848634"/>
              </a:xfrm>
              <a:prstGeom prst="rect">
                <a:avLst/>
              </a:prstGeom>
              <a:noFill/>
              <a:extLst>
                <a:ext uri="{909E8E84-426E-40DD-AFC4-6F175D3DCCD1}">
                  <a14:hiddenFill xmlns:a14="http://schemas.microsoft.com/office/drawing/2010/main">
                    <a:solidFill>
                      <a:srgbClr val="FFFFFF"/>
                    </a:solidFill>
                  </a14:hiddenFill>
                </a:ext>
              </a:extLst>
            </p:spPr>
          </p:pic>
          <p:sp>
            <p:nvSpPr>
              <p:cNvPr id="41" name="雲形吹き出し 40"/>
              <p:cNvSpPr/>
              <p:nvPr/>
            </p:nvSpPr>
            <p:spPr>
              <a:xfrm>
                <a:off x="6013349" y="1433406"/>
                <a:ext cx="1429547" cy="779421"/>
              </a:xfrm>
              <a:prstGeom prst="cloudCallout">
                <a:avLst>
                  <a:gd name="adj1" fmla="val -55823"/>
                  <a:gd name="adj2" fmla="val 5004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フローチャート : 磁気ディスク 41"/>
              <p:cNvSpPr/>
              <p:nvPr/>
            </p:nvSpPr>
            <p:spPr>
              <a:xfrm>
                <a:off x="6212666" y="1629831"/>
                <a:ext cx="1030913" cy="369491"/>
              </a:xfrm>
              <a:prstGeom prst="flowChartMagneticDisk">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dirty="0">
                    <a:solidFill>
                      <a:schemeClr val="tx1"/>
                    </a:solidFill>
                    <a:latin typeface="ＭＳ ゴシック" panose="020B0609070205080204" pitchFamily="49" charset="-128"/>
                    <a:ea typeface="ＭＳ ゴシック" panose="020B0609070205080204" pitchFamily="49" charset="-128"/>
                  </a:rPr>
                  <a:t>特定個人情報</a:t>
                </a:r>
              </a:p>
            </p:txBody>
          </p:sp>
        </p:grpSp>
        <p:grpSp>
          <p:nvGrpSpPr>
            <p:cNvPr id="23" name="グループ化 22"/>
            <p:cNvGrpSpPr/>
            <p:nvPr/>
          </p:nvGrpSpPr>
          <p:grpSpPr>
            <a:xfrm>
              <a:off x="4576155" y="977716"/>
              <a:ext cx="916325" cy="1245203"/>
              <a:chOff x="4646736" y="894708"/>
              <a:chExt cx="916325" cy="1245203"/>
            </a:xfrm>
          </p:grpSpPr>
          <p:pic>
            <p:nvPicPr>
              <p:cNvPr id="37" name="Picture 3" descr="C:\Users\CS733492\AppData\Local\Microsoft\Windows\Temporary Internet Files\Content.IE5\5CO7EA8B\MC900434847[1].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6736" y="894708"/>
                <a:ext cx="916325" cy="120477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C:\Users\CS784324\AppData\Local\Microsoft\Windows\Temporary Internet Files\Content.IE5\2V8RJ5ZS\MC90044638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7284" y="1354519"/>
                <a:ext cx="806536" cy="785392"/>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20"/>
              <p:cNvSpPr>
                <a:spLocks noChangeArrowheads="1"/>
              </p:cNvSpPr>
              <p:nvPr/>
            </p:nvSpPr>
            <p:spPr bwMode="auto">
              <a:xfrm>
                <a:off x="4765334" y="1061903"/>
                <a:ext cx="521109" cy="272415"/>
              </a:xfrm>
              <a:prstGeom prst="roundRect">
                <a:avLst>
                  <a:gd name="adj" fmla="val 16667"/>
                </a:avLst>
              </a:prstGeom>
              <a:noFill/>
              <a:ln w="9525">
                <a:solidFill>
                  <a:schemeClr val="tx1"/>
                </a:solidFill>
                <a:round/>
                <a:headEnd/>
                <a:tailEnd/>
              </a:ln>
            </p:spPr>
            <p:txBody>
              <a:bodyPr wrap="square">
                <a:spAutoFit/>
              </a:bodyPr>
              <a:lstStyle/>
              <a:p>
                <a:pPr algn="ctr"/>
                <a:r>
                  <a:rPr lang="ja-JP" altLang="en-US" sz="1000" dirty="0">
                    <a:latin typeface="ＭＳ ゴシック" panose="020B0609070205080204" pitchFamily="49" charset="-128"/>
                    <a:ea typeface="ＭＳ ゴシック" panose="020B0609070205080204" pitchFamily="49" charset="-128"/>
                    <a:cs typeface="ＤＦ平成ゴシック体W5"/>
                  </a:rPr>
                  <a:t>会社</a:t>
                </a:r>
                <a:endParaRPr lang="en-US" altLang="ja-JP" sz="1000" dirty="0">
                  <a:latin typeface="ＭＳ ゴシック" panose="020B0609070205080204" pitchFamily="49" charset="-128"/>
                  <a:ea typeface="ＭＳ ゴシック" panose="020B0609070205080204" pitchFamily="49" charset="-128"/>
                  <a:cs typeface="ＤＦ平成ゴシック体W5"/>
                </a:endParaRPr>
              </a:p>
            </p:txBody>
          </p:sp>
        </p:grpSp>
        <p:grpSp>
          <p:nvGrpSpPr>
            <p:cNvPr id="24" name="グループ化 23"/>
            <p:cNvGrpSpPr/>
            <p:nvPr/>
          </p:nvGrpSpPr>
          <p:grpSpPr>
            <a:xfrm>
              <a:off x="3449127" y="1065746"/>
              <a:ext cx="912060" cy="781483"/>
              <a:chOff x="1439526" y="2599383"/>
              <a:chExt cx="912060" cy="781483"/>
            </a:xfrm>
          </p:grpSpPr>
          <p:grpSp>
            <p:nvGrpSpPr>
              <p:cNvPr id="25" name="グループ化 24"/>
              <p:cNvGrpSpPr/>
              <p:nvPr/>
            </p:nvGrpSpPr>
            <p:grpSpPr>
              <a:xfrm>
                <a:off x="1690320" y="3000901"/>
                <a:ext cx="661266" cy="379965"/>
                <a:chOff x="1668417" y="3000901"/>
                <a:chExt cx="661266" cy="379965"/>
              </a:xfrm>
            </p:grpSpPr>
            <p:sp>
              <p:nvSpPr>
                <p:cNvPr id="35" name="角丸四角形 34"/>
                <p:cNvSpPr/>
                <p:nvPr/>
              </p:nvSpPr>
              <p:spPr bwMode="auto">
                <a:xfrm>
                  <a:off x="1668417" y="3000901"/>
                  <a:ext cx="661266" cy="379965"/>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6" name="テキスト ボックス 35"/>
                <p:cNvSpPr txBox="1"/>
                <p:nvPr/>
              </p:nvSpPr>
              <p:spPr>
                <a:xfrm>
                  <a:off x="1748976" y="3045877"/>
                  <a:ext cx="500148" cy="284693"/>
                </a:xfrm>
                <a:prstGeom prst="rect">
                  <a:avLst/>
                </a:prstGeom>
                <a:noFill/>
              </p:spPr>
              <p:txBody>
                <a:bodyPr wrap="square" lIns="0" tIns="0" rIns="0" bIns="0" rtlCol="0">
                  <a:spAutoFit/>
                </a:bodyPr>
                <a:lstStyle/>
                <a:p>
                  <a:endParaRPr lang="en-US" altLang="ja-JP" sz="800" b="1" dirty="0"/>
                </a:p>
                <a:p>
                  <a:r>
                    <a:rPr lang="en-US" altLang="ja-JP" sz="1050" b="1" dirty="0"/>
                    <a:t> </a:t>
                  </a:r>
                  <a:r>
                    <a:rPr lang="ja-JP" altLang="en-US" sz="1050" b="1" dirty="0"/>
                    <a:t>･･････</a:t>
                  </a:r>
                  <a:endParaRPr lang="en-US" altLang="ja-JP" sz="1050" b="1" dirty="0"/>
                </a:p>
              </p:txBody>
            </p:sp>
          </p:grpSp>
          <p:grpSp>
            <p:nvGrpSpPr>
              <p:cNvPr id="26" name="グループ化 25"/>
              <p:cNvGrpSpPr/>
              <p:nvPr/>
            </p:nvGrpSpPr>
            <p:grpSpPr>
              <a:xfrm>
                <a:off x="1609761" y="2858881"/>
                <a:ext cx="661266" cy="379965"/>
                <a:chOff x="1541188" y="2853640"/>
                <a:chExt cx="661266" cy="379965"/>
              </a:xfrm>
            </p:grpSpPr>
            <p:sp>
              <p:nvSpPr>
                <p:cNvPr id="33" name="角丸四角形 32"/>
                <p:cNvSpPr/>
                <p:nvPr/>
              </p:nvSpPr>
              <p:spPr bwMode="auto">
                <a:xfrm>
                  <a:off x="1541188" y="2853640"/>
                  <a:ext cx="661266" cy="379965"/>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4" name="テキスト ボックス 33"/>
                <p:cNvSpPr txBox="1"/>
                <p:nvPr/>
              </p:nvSpPr>
              <p:spPr>
                <a:xfrm>
                  <a:off x="1621747" y="2900662"/>
                  <a:ext cx="500148" cy="284693"/>
                </a:xfrm>
                <a:prstGeom prst="rect">
                  <a:avLst/>
                </a:prstGeom>
                <a:noFill/>
              </p:spPr>
              <p:txBody>
                <a:bodyPr wrap="square" lIns="0" tIns="0" rIns="0" bIns="0" rtlCol="0">
                  <a:spAutoFit/>
                </a:bodyPr>
                <a:lstStyle/>
                <a:p>
                  <a:endParaRPr lang="en-US" altLang="ja-JP" sz="800" b="1" dirty="0"/>
                </a:p>
                <a:p>
                  <a:r>
                    <a:rPr lang="en-US" altLang="ja-JP" sz="1050" b="1" dirty="0"/>
                    <a:t> </a:t>
                  </a:r>
                  <a:r>
                    <a:rPr lang="ja-JP" altLang="en-US" sz="1050" b="1" dirty="0"/>
                    <a:t>･･････</a:t>
                  </a:r>
                  <a:endParaRPr lang="en-US" altLang="ja-JP" sz="1050" b="1" dirty="0"/>
                </a:p>
              </p:txBody>
            </p:sp>
          </p:grpSp>
          <p:grpSp>
            <p:nvGrpSpPr>
              <p:cNvPr id="27" name="グループ化 26"/>
              <p:cNvGrpSpPr/>
              <p:nvPr/>
            </p:nvGrpSpPr>
            <p:grpSpPr>
              <a:xfrm>
                <a:off x="1529202" y="2715921"/>
                <a:ext cx="661266" cy="379964"/>
                <a:chOff x="1413958" y="2706378"/>
                <a:chExt cx="661266" cy="379964"/>
              </a:xfrm>
            </p:grpSpPr>
            <p:sp>
              <p:nvSpPr>
                <p:cNvPr id="31" name="角丸四角形 30"/>
                <p:cNvSpPr/>
                <p:nvPr/>
              </p:nvSpPr>
              <p:spPr bwMode="auto">
                <a:xfrm>
                  <a:off x="1413958" y="2706378"/>
                  <a:ext cx="661266" cy="37996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2" name="テキスト ボックス 31"/>
                <p:cNvSpPr txBox="1"/>
                <p:nvPr/>
              </p:nvSpPr>
              <p:spPr>
                <a:xfrm>
                  <a:off x="1474072" y="2771148"/>
                  <a:ext cx="500148" cy="284693"/>
                </a:xfrm>
                <a:prstGeom prst="rect">
                  <a:avLst/>
                </a:prstGeom>
                <a:noFill/>
              </p:spPr>
              <p:txBody>
                <a:bodyPr wrap="square" lIns="0" tIns="0" rIns="0" bIns="0" rtlCol="0">
                  <a:spAutoFit/>
                </a:bodyPr>
                <a:lstStyle/>
                <a:p>
                  <a:r>
                    <a:rPr lang="ja-JP" altLang="en-US" sz="800" b="1" dirty="0"/>
                    <a:t>個人番号</a:t>
                  </a:r>
                  <a:endParaRPr lang="en-US" altLang="ja-JP" sz="800" b="1" dirty="0"/>
                </a:p>
                <a:p>
                  <a:r>
                    <a:rPr lang="en-US" altLang="ja-JP" sz="1050" b="1" dirty="0"/>
                    <a:t>5678 </a:t>
                  </a:r>
                  <a:r>
                    <a:rPr lang="ja-JP" altLang="en-US" sz="1050" b="1" dirty="0"/>
                    <a:t>･･･</a:t>
                  </a:r>
                  <a:endParaRPr lang="en-US" altLang="ja-JP" sz="1050" b="1" dirty="0"/>
                </a:p>
              </p:txBody>
            </p:sp>
          </p:grpSp>
          <p:grpSp>
            <p:nvGrpSpPr>
              <p:cNvPr id="28" name="グループ化 27"/>
              <p:cNvGrpSpPr/>
              <p:nvPr/>
            </p:nvGrpSpPr>
            <p:grpSpPr>
              <a:xfrm>
                <a:off x="1439526" y="2599383"/>
                <a:ext cx="661266" cy="379964"/>
                <a:chOff x="581917" y="2564679"/>
                <a:chExt cx="661266" cy="379964"/>
              </a:xfrm>
            </p:grpSpPr>
            <p:sp>
              <p:nvSpPr>
                <p:cNvPr id="29" name="角丸四角形 28"/>
                <p:cNvSpPr/>
                <p:nvPr/>
              </p:nvSpPr>
              <p:spPr bwMode="auto">
                <a:xfrm>
                  <a:off x="581917" y="2564679"/>
                  <a:ext cx="661266" cy="37996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30" name="テキスト ボックス 29"/>
                <p:cNvSpPr txBox="1"/>
                <p:nvPr/>
              </p:nvSpPr>
              <p:spPr>
                <a:xfrm>
                  <a:off x="662475" y="2605141"/>
                  <a:ext cx="500149" cy="284693"/>
                </a:xfrm>
                <a:prstGeom prst="rect">
                  <a:avLst/>
                </a:prstGeom>
                <a:noFill/>
              </p:spPr>
              <p:txBody>
                <a:bodyPr wrap="square" lIns="0" tIns="0" rIns="0" bIns="0" rtlCol="0">
                  <a:spAutoFit/>
                </a:bodyPr>
                <a:lstStyle/>
                <a:p>
                  <a:r>
                    <a:rPr lang="ja-JP" altLang="en-US" sz="800" b="1" dirty="0"/>
                    <a:t>個人番号</a:t>
                  </a:r>
                  <a:endParaRPr lang="en-US" altLang="ja-JP" sz="800" b="1" dirty="0"/>
                </a:p>
                <a:p>
                  <a:r>
                    <a:rPr lang="en-US" altLang="ja-JP" sz="1050" b="1" dirty="0"/>
                    <a:t>1234 </a:t>
                  </a:r>
                  <a:r>
                    <a:rPr lang="ja-JP" altLang="en-US" sz="1050" b="1" dirty="0"/>
                    <a:t>･･･</a:t>
                  </a:r>
                  <a:endParaRPr lang="en-US" altLang="ja-JP" sz="1050" b="1" dirty="0"/>
                </a:p>
              </p:txBody>
            </p:sp>
          </p:grpSp>
        </p:grpSp>
      </p:grpSp>
      <p:sp>
        <p:nvSpPr>
          <p:cNvPr id="50" name="円/楕円 49"/>
          <p:cNvSpPr/>
          <p:nvPr/>
        </p:nvSpPr>
        <p:spPr>
          <a:xfrm>
            <a:off x="6450760" y="2601572"/>
            <a:ext cx="3013636" cy="722583"/>
          </a:xfrm>
          <a:prstGeom prst="ellipse">
            <a:avLst/>
          </a:prstGeom>
          <a:ln/>
        </p:spPr>
        <p:style>
          <a:lnRef idx="1">
            <a:schemeClr val="accent2"/>
          </a:lnRef>
          <a:fillRef idx="2">
            <a:schemeClr val="accent2"/>
          </a:fillRef>
          <a:effectRef idx="1">
            <a:schemeClr val="accent2"/>
          </a:effectRef>
          <a:fontRef idx="minor">
            <a:schemeClr val="dk1"/>
          </a:fontRef>
        </p:style>
        <p:txBody>
          <a:bodyPr bIns="0" rtlCol="0" anchor="b" anchorCtr="0"/>
          <a:lstStyle/>
          <a:p>
            <a:pPr algn="ctr"/>
            <a:r>
              <a:rPr lang="ja-JP" altLang="en-US" sz="1200" dirty="0"/>
              <a:t>削除又は廃棄</a:t>
            </a:r>
          </a:p>
        </p:txBody>
      </p:sp>
      <p:sp>
        <p:nvSpPr>
          <p:cNvPr id="49" name="曲折矢印 48"/>
          <p:cNvSpPr/>
          <p:nvPr/>
        </p:nvSpPr>
        <p:spPr>
          <a:xfrm rot="5400000">
            <a:off x="6800111" y="1679359"/>
            <a:ext cx="770289" cy="1584176"/>
          </a:xfrm>
          <a:prstGeom prst="bentArrow">
            <a:avLst/>
          </a:prstGeom>
          <a:ln w="12700">
            <a:solidFill>
              <a:schemeClr val="accent2">
                <a:shade val="95000"/>
                <a:satMod val="105000"/>
              </a:schemeClr>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52" name="正方形/長方形 51"/>
          <p:cNvSpPr/>
          <p:nvPr/>
        </p:nvSpPr>
        <p:spPr>
          <a:xfrm rot="5400000">
            <a:off x="1302074" y="1537470"/>
            <a:ext cx="461131" cy="216000"/>
          </a:xfrm>
          <a:prstGeom prst="rect">
            <a:avLst/>
          </a:prstGeom>
          <a:gradFill>
            <a:gsLst>
              <a:gs pos="0">
                <a:schemeClr val="accent2">
                  <a:tint val="50000"/>
                  <a:satMod val="300000"/>
                </a:schemeClr>
              </a:gs>
              <a:gs pos="100000">
                <a:schemeClr val="accent2">
                  <a:tint val="37000"/>
                  <a:satMod val="300000"/>
                </a:schemeClr>
              </a:gs>
              <a:gs pos="100000">
                <a:schemeClr val="accent2">
                  <a:tint val="15000"/>
                  <a:satMod val="350000"/>
                </a:schemeClr>
              </a:gs>
            </a:gsLst>
            <a:lin ang="16200000" scaled="1"/>
          </a:gradFill>
          <a:ln w="12700">
            <a:solidFill>
              <a:srgbClr val="C34B48"/>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51" name="曲折矢印 50"/>
          <p:cNvSpPr/>
          <p:nvPr/>
        </p:nvSpPr>
        <p:spPr>
          <a:xfrm rot="5400000">
            <a:off x="4242392" y="-1386224"/>
            <a:ext cx="1440000" cy="7038000"/>
          </a:xfrm>
          <a:prstGeom prst="bentArrow">
            <a:avLst>
              <a:gd name="adj1" fmla="val 13689"/>
              <a:gd name="adj2" fmla="val 13763"/>
              <a:gd name="adj3" fmla="val 12587"/>
              <a:gd name="adj4" fmla="val 31108"/>
            </a:avLst>
          </a:prstGeom>
          <a:gradFill>
            <a:gsLst>
              <a:gs pos="0">
                <a:schemeClr val="accent2">
                  <a:tint val="50000"/>
                  <a:satMod val="300000"/>
                </a:schemeClr>
              </a:gs>
              <a:gs pos="0">
                <a:schemeClr val="accent2">
                  <a:tint val="37000"/>
                  <a:satMod val="300000"/>
                </a:schemeClr>
              </a:gs>
              <a:gs pos="100000">
                <a:schemeClr val="accent2">
                  <a:tint val="15000"/>
                  <a:satMod val="350000"/>
                </a:schemeClr>
              </a:gs>
            </a:gsLst>
            <a:lin ang="16200000" scaled="1"/>
          </a:gradFill>
          <a:ln w="12700">
            <a:solidFill>
              <a:srgbClr val="C34B48"/>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
        <p:nvSpPr>
          <p:cNvPr id="53" name="正方形/長方形 52"/>
          <p:cNvSpPr/>
          <p:nvPr/>
        </p:nvSpPr>
        <p:spPr>
          <a:xfrm rot="5400000">
            <a:off x="1315200" y="1542870"/>
            <a:ext cx="442800" cy="201600"/>
          </a:xfrm>
          <a:prstGeom prst="rect">
            <a:avLst/>
          </a:prstGeom>
          <a:gradFill>
            <a:gsLst>
              <a:gs pos="0">
                <a:schemeClr val="accent2">
                  <a:tint val="50000"/>
                  <a:satMod val="300000"/>
                  <a:lumMod val="74000"/>
                  <a:lumOff val="26000"/>
                </a:schemeClr>
              </a:gs>
              <a:gs pos="100000">
                <a:schemeClr val="accent2">
                  <a:tint val="37000"/>
                  <a:satMod val="300000"/>
                </a:schemeClr>
              </a:gs>
              <a:gs pos="100000">
                <a:schemeClr val="accent2">
                  <a:tint val="15000"/>
                  <a:satMod val="350000"/>
                </a:schemeClr>
              </a:gs>
            </a:gsLst>
            <a:lin ang="16200000" scaled="1"/>
          </a:gradFill>
          <a:ln>
            <a:no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100" dirty="0">
              <a:solidFill>
                <a:schemeClr val="tx1"/>
              </a:solidFill>
            </a:endParaRPr>
          </a:p>
        </p:txBody>
      </p:sp>
    </p:spTree>
    <p:extLst>
      <p:ext uri="{BB962C8B-B14F-4D97-AF65-F5344CB8AC3E}">
        <p14:creationId xmlns:p14="http://schemas.microsoft.com/office/powerpoint/2010/main" val="4079988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81000" y="0"/>
            <a:ext cx="9130748" cy="6858000"/>
          </a:xfrm>
          <a:prstGeom prst="roundRect">
            <a:avLst>
              <a:gd name="adj" fmla="val 2200"/>
            </a:avLst>
          </a:prstGeom>
          <a:gradFill>
            <a:gsLst>
              <a:gs pos="0">
                <a:schemeClr val="bg1">
                  <a:lumMod val="95000"/>
                </a:schemeClr>
              </a:gs>
              <a:gs pos="842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180000" rtlCol="0" anchor="b"/>
          <a:lstStyle/>
          <a:p>
            <a:pPr algn="ctr"/>
            <a:endParaRPr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7121081" y="3357136"/>
            <a:ext cx="2378525" cy="1296000"/>
          </a:xfrm>
          <a:prstGeom prst="roundRect">
            <a:avLst>
              <a:gd name="adj" fmla="val 9799"/>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w="63500"/>
          </a:sp3d>
        </p:spPr>
        <p:style>
          <a:lnRef idx="2">
            <a:schemeClr val="accent1"/>
          </a:lnRef>
          <a:fillRef idx="1">
            <a:schemeClr val="lt1"/>
          </a:fillRef>
          <a:effectRef idx="0">
            <a:schemeClr val="accent1"/>
          </a:effectRef>
          <a:fontRef idx="minor">
            <a:schemeClr val="dk1"/>
          </a:fontRef>
        </p:style>
        <p:txBody>
          <a:bodyPr lIns="180000" tIns="180000" bIns="46800" rtlCol="0" anchor="t"/>
          <a:lstStyle/>
          <a:p>
            <a:pPr marL="354009" lvl="1" indent="-257173">
              <a:lnSpc>
                <a:spcPts val="1800"/>
              </a:lnSpc>
            </a:pPr>
            <a:r>
              <a:rPr lang="ja-JP" altLang="en-US" sz="2400" b="1" i="1" dirty="0">
                <a:solidFill>
                  <a:schemeClr val="tx1">
                    <a:lumMod val="95000"/>
                    <a:lumOff val="5000"/>
                  </a:schemeClr>
                </a:solidFill>
                <a:latin typeface="HG丸ｺﾞｼｯｸM-PRO" pitchFamily="50" charset="-128"/>
                <a:ea typeface="HG丸ｺﾞｼｯｸM-PRO" pitchFamily="50" charset="-128"/>
              </a:rPr>
              <a:t>ポイント！</a:t>
            </a:r>
            <a:endParaRPr lang="en-US" altLang="ja-JP" sz="2400" b="1" i="1" dirty="0">
              <a:solidFill>
                <a:schemeClr val="tx1">
                  <a:lumMod val="95000"/>
                  <a:lumOff val="5000"/>
                </a:schemeClr>
              </a:solidFill>
              <a:latin typeface="HG丸ｺﾞｼｯｸM-PRO" pitchFamily="50" charset="-128"/>
              <a:ea typeface="HG丸ｺﾞｼｯｸM-PRO" pitchFamily="50" charset="-128"/>
            </a:endParaRPr>
          </a:p>
          <a:p>
            <a:pPr marL="354009" lvl="1" indent="-257173">
              <a:lnSpc>
                <a:spcPts val="1800"/>
              </a:lnSpc>
            </a:pPr>
            <a:endParaRPr lang="en-US" altLang="ja-JP" sz="2400" b="1" i="1" dirty="0">
              <a:solidFill>
                <a:schemeClr val="bg1"/>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800"/>
              </a:lnSpc>
            </a:pPr>
            <a:r>
              <a:rPr lang="ja-JP" altLang="en-US" sz="1700" dirty="0">
                <a:solidFill>
                  <a:schemeClr val="tx1"/>
                </a:solidFill>
                <a:latin typeface="HG丸ｺﾞｼｯｸM-PRO" pitchFamily="50" charset="-128"/>
                <a:ea typeface="HG丸ｺﾞｼｯｸM-PRO" pitchFamily="50" charset="-128"/>
                <a:cs typeface="Meiryo UI" panose="020B0604030504040204" pitchFamily="50" charset="-128"/>
              </a:rPr>
              <a:t>登記上の所在地に</a:t>
            </a:r>
            <a:endParaRPr lang="en-US" altLang="ja-JP" sz="1700" dirty="0">
              <a:solidFill>
                <a:schemeClr val="tx1"/>
              </a:solidFill>
              <a:latin typeface="HG丸ｺﾞｼｯｸM-PRO" pitchFamily="50" charset="-128"/>
              <a:ea typeface="HG丸ｺﾞｼｯｸM-PRO" pitchFamily="50" charset="-128"/>
              <a:cs typeface="Meiryo UI" panose="020B0604030504040204" pitchFamily="50" charset="-128"/>
            </a:endParaRPr>
          </a:p>
          <a:p>
            <a:pPr marL="354009" lvl="1" indent="-257173" algn="ctr">
              <a:lnSpc>
                <a:spcPts val="1800"/>
              </a:lnSpc>
            </a:pPr>
            <a:r>
              <a:rPr lang="ja-JP" altLang="en-US" sz="1700" dirty="0">
                <a:solidFill>
                  <a:schemeClr val="tx1"/>
                </a:solidFill>
                <a:latin typeface="HG丸ｺﾞｼｯｸM-PRO" pitchFamily="50" charset="-128"/>
                <a:ea typeface="HG丸ｺﾞｼｯｸM-PRO" pitchFamily="50" charset="-128"/>
                <a:cs typeface="Meiryo UI" panose="020B0604030504040204" pitchFamily="50" charset="-128"/>
              </a:rPr>
              <a:t>　通知書をお届け</a:t>
            </a:r>
            <a:endParaRPr lang="en-US" altLang="ja-JP" sz="1700" dirty="0">
              <a:solidFill>
                <a:schemeClr val="tx1"/>
              </a:solidFill>
              <a:latin typeface="HG丸ｺﾞｼｯｸM-PRO" pitchFamily="50" charset="-128"/>
              <a:ea typeface="HG丸ｺﾞｼｯｸM-PRO" pitchFamily="50" charset="-128"/>
              <a:cs typeface="Meiryo UI" panose="020B0604030504040204" pitchFamily="50" charset="-128"/>
            </a:endParaRPr>
          </a:p>
        </p:txBody>
      </p:sp>
      <p:sp>
        <p:nvSpPr>
          <p:cNvPr id="50" name="角丸四角形 49"/>
          <p:cNvSpPr/>
          <p:nvPr/>
        </p:nvSpPr>
        <p:spPr>
          <a:xfrm>
            <a:off x="7120097" y="1628944"/>
            <a:ext cx="2364519" cy="1296000"/>
          </a:xfrm>
          <a:prstGeom prst="roundRect">
            <a:avLst>
              <a:gd name="adj" fmla="val 9799"/>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w="63500"/>
          </a:sp3d>
        </p:spPr>
        <p:style>
          <a:lnRef idx="2">
            <a:schemeClr val="accent1"/>
          </a:lnRef>
          <a:fillRef idx="1">
            <a:schemeClr val="lt1"/>
          </a:fillRef>
          <a:effectRef idx="0">
            <a:schemeClr val="accent1"/>
          </a:effectRef>
          <a:fontRef idx="minor">
            <a:schemeClr val="dk1"/>
          </a:fontRef>
        </p:style>
        <p:txBody>
          <a:bodyPr lIns="180000" tIns="180000" bIns="46800" rtlCol="0" anchor="t"/>
          <a:lstStyle/>
          <a:p>
            <a:pPr marL="354009" lvl="1" indent="-257173">
              <a:lnSpc>
                <a:spcPts val="1800"/>
              </a:lnSpc>
            </a:pPr>
            <a:r>
              <a:rPr lang="ja-JP" altLang="en-US" sz="2400" b="1" i="1" dirty="0">
                <a:solidFill>
                  <a:schemeClr val="tx1">
                    <a:lumMod val="95000"/>
                    <a:lumOff val="5000"/>
                  </a:schemeClr>
                </a:solidFill>
                <a:latin typeface="HG丸ｺﾞｼｯｸM-PRO" pitchFamily="50" charset="-128"/>
                <a:ea typeface="HG丸ｺﾞｼｯｸM-PRO" pitchFamily="50" charset="-128"/>
              </a:rPr>
              <a:t>ポイント！</a:t>
            </a:r>
            <a:endParaRPr lang="en-US" altLang="ja-JP" sz="2400" b="1" i="1" dirty="0">
              <a:solidFill>
                <a:schemeClr val="tx1">
                  <a:lumMod val="95000"/>
                  <a:lumOff val="5000"/>
                </a:schemeClr>
              </a:solidFill>
              <a:latin typeface="HG丸ｺﾞｼｯｸM-PRO" pitchFamily="50" charset="-128"/>
              <a:ea typeface="HG丸ｺﾞｼｯｸM-PRO" pitchFamily="50" charset="-128"/>
            </a:endParaRPr>
          </a:p>
          <a:p>
            <a:pPr marL="354009" lvl="1" indent="-257173">
              <a:lnSpc>
                <a:spcPts val="1800"/>
              </a:lnSpc>
            </a:pPr>
            <a:endParaRPr lang="en-US" altLang="ja-JP" sz="1600" b="1" dirty="0">
              <a:solidFill>
                <a:schemeClr val="bg1"/>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800"/>
              </a:lnSpc>
            </a:pPr>
            <a:r>
              <a:rPr lang="ja-JP" altLang="en-US" sz="2000" dirty="0">
                <a:solidFill>
                  <a:schemeClr val="tx1"/>
                </a:solidFill>
                <a:latin typeface="HG丸ｺﾞｼｯｸM-PRO" pitchFamily="50" charset="-128"/>
                <a:ea typeface="HG丸ｺﾞｼｯｸM-PRO" pitchFamily="50" charset="-128"/>
                <a:cs typeface="Meiryo UI" panose="020B0604030504040204" pitchFamily="50" charset="-128"/>
              </a:rPr>
              <a:t>１法人に</a:t>
            </a:r>
            <a:endParaRPr lang="en-US" altLang="ja-JP" sz="2000" dirty="0">
              <a:solidFill>
                <a:schemeClr val="tx1"/>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800"/>
              </a:lnSpc>
            </a:pPr>
            <a:r>
              <a:rPr lang="ja-JP" altLang="en-US" sz="2000" dirty="0">
                <a:solidFill>
                  <a:schemeClr val="tx1"/>
                </a:solidFill>
                <a:latin typeface="HG丸ｺﾞｼｯｸM-PRO" pitchFamily="50" charset="-128"/>
                <a:ea typeface="HG丸ｺﾞｼｯｸM-PRO" pitchFamily="50" charset="-128"/>
                <a:cs typeface="Meiryo UI" panose="020B0604030504040204" pitchFamily="50" charset="-128"/>
              </a:rPr>
              <a:t>　１番号のみ</a:t>
            </a:r>
            <a:endParaRPr lang="en-US" altLang="ja-JP" sz="2000" dirty="0">
              <a:solidFill>
                <a:schemeClr val="tx1"/>
              </a:solidFill>
              <a:latin typeface="HG丸ｺﾞｼｯｸM-PRO" pitchFamily="50" charset="-128"/>
              <a:ea typeface="HG丸ｺﾞｼｯｸM-PRO" pitchFamily="50" charset="-128"/>
              <a:cs typeface="Meiryo UI" panose="020B0604030504040204" pitchFamily="50" charset="-128"/>
            </a:endParaRPr>
          </a:p>
        </p:txBody>
      </p:sp>
      <p:graphicFrame>
        <p:nvGraphicFramePr>
          <p:cNvPr id="32" name="図表 31"/>
          <p:cNvGraphicFramePr/>
          <p:nvPr/>
        </p:nvGraphicFramePr>
        <p:xfrm>
          <a:off x="532046" y="1594892"/>
          <a:ext cx="650918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Picture 76"/>
          <p:cNvPicPr>
            <a:picLocks noChangeAspect="1" noChangeArrowheads="1"/>
          </p:cNvPicPr>
          <p:nvPr/>
        </p:nvPicPr>
        <p:blipFill>
          <a:blip r:embed="rId8" cstate="print"/>
          <a:srcRect/>
          <a:stretch>
            <a:fillRect/>
          </a:stretch>
        </p:blipFill>
        <p:spPr bwMode="auto">
          <a:xfrm>
            <a:off x="5313040" y="4149080"/>
            <a:ext cx="1732082" cy="864096"/>
          </a:xfrm>
          <a:prstGeom prst="rect">
            <a:avLst/>
          </a:prstGeom>
          <a:solidFill>
            <a:schemeClr val="bg1"/>
          </a:solidFill>
          <a:ln w="9525">
            <a:noFill/>
            <a:miter lim="800000"/>
            <a:headEnd/>
            <a:tailEnd/>
          </a:ln>
          <a:effectLst/>
        </p:spPr>
      </p:pic>
      <p:sp>
        <p:nvSpPr>
          <p:cNvPr id="52" name="角丸四角形 51"/>
          <p:cNvSpPr/>
          <p:nvPr/>
        </p:nvSpPr>
        <p:spPr>
          <a:xfrm>
            <a:off x="7121081" y="5157336"/>
            <a:ext cx="2378525" cy="1296000"/>
          </a:xfrm>
          <a:prstGeom prst="roundRect">
            <a:avLst>
              <a:gd name="adj" fmla="val 9799"/>
            </a:avLst>
          </a:prstGeom>
          <a:gradFill flip="none" rotWithShape="1">
            <a:gsLst>
              <a:gs pos="0">
                <a:srgbClr val="66FF33">
                  <a:tint val="66000"/>
                  <a:satMod val="160000"/>
                </a:srgbClr>
              </a:gs>
              <a:gs pos="50000">
                <a:srgbClr val="66FF33">
                  <a:tint val="44500"/>
                  <a:satMod val="160000"/>
                </a:srgbClr>
              </a:gs>
              <a:gs pos="100000">
                <a:srgbClr val="66FF33">
                  <a:tint val="23500"/>
                  <a:satMod val="160000"/>
                </a:srgbClr>
              </a:gs>
            </a:gsLst>
            <a:lin ang="54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w="63500"/>
          </a:sp3d>
        </p:spPr>
        <p:style>
          <a:lnRef idx="2">
            <a:schemeClr val="accent1"/>
          </a:lnRef>
          <a:fillRef idx="1">
            <a:schemeClr val="lt1"/>
          </a:fillRef>
          <a:effectRef idx="0">
            <a:schemeClr val="accent1"/>
          </a:effectRef>
          <a:fontRef idx="minor">
            <a:schemeClr val="dk1"/>
          </a:fontRef>
        </p:style>
        <p:txBody>
          <a:bodyPr lIns="180000" tIns="180000" bIns="46800" rtlCol="0" anchor="t"/>
          <a:lstStyle/>
          <a:p>
            <a:pPr marL="354009" lvl="1" indent="-257173">
              <a:lnSpc>
                <a:spcPts val="1800"/>
              </a:lnSpc>
            </a:pPr>
            <a:r>
              <a:rPr lang="ja-JP" altLang="en-US" sz="2400" b="1" i="1" dirty="0">
                <a:solidFill>
                  <a:schemeClr val="tx1">
                    <a:lumMod val="95000"/>
                    <a:lumOff val="5000"/>
                  </a:schemeClr>
                </a:solidFill>
                <a:latin typeface="HG丸ｺﾞｼｯｸM-PRO" pitchFamily="50" charset="-128"/>
                <a:ea typeface="HG丸ｺﾞｼｯｸM-PRO" pitchFamily="50" charset="-128"/>
              </a:rPr>
              <a:t>ポイント！</a:t>
            </a:r>
            <a:endParaRPr lang="en-US" altLang="ja-JP" sz="2400" b="1" i="1" dirty="0">
              <a:solidFill>
                <a:schemeClr val="tx1">
                  <a:lumMod val="95000"/>
                  <a:lumOff val="5000"/>
                </a:schemeClr>
              </a:solidFill>
              <a:latin typeface="HG丸ｺﾞｼｯｸM-PRO" pitchFamily="50" charset="-128"/>
              <a:ea typeface="HG丸ｺﾞｼｯｸM-PRO" pitchFamily="50" charset="-128"/>
            </a:endParaRPr>
          </a:p>
          <a:p>
            <a:pPr marL="354009" lvl="1" indent="-257173">
              <a:lnSpc>
                <a:spcPts val="1800"/>
              </a:lnSpc>
            </a:pPr>
            <a:endParaRPr lang="en-US" altLang="ja-JP" sz="1600" b="1" dirty="0">
              <a:solidFill>
                <a:schemeClr val="bg1"/>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800"/>
              </a:lnSpc>
            </a:pPr>
            <a:r>
              <a:rPr lang="ja-JP" altLang="en-US" sz="1300" dirty="0">
                <a:solidFill>
                  <a:schemeClr val="tx1"/>
                </a:solidFill>
                <a:latin typeface="HG丸ｺﾞｼｯｸM-PRO" pitchFamily="50" charset="-128"/>
                <a:ea typeface="HG丸ｺﾞｼｯｸM-PRO" pitchFamily="50" charset="-128"/>
                <a:cs typeface="Meiryo UI" panose="020B0604030504040204" pitchFamily="50" charset="-128"/>
              </a:rPr>
              <a:t>法人番号はどなたでも</a:t>
            </a:r>
            <a:endParaRPr lang="en-US" altLang="ja-JP" sz="1300" dirty="0">
              <a:solidFill>
                <a:schemeClr val="tx1"/>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800"/>
              </a:lnSpc>
            </a:pPr>
            <a:r>
              <a:rPr lang="ja-JP" altLang="en-US" sz="1300" dirty="0">
                <a:solidFill>
                  <a:schemeClr val="tx1"/>
                </a:solidFill>
                <a:latin typeface="HG丸ｺﾞｼｯｸM-PRO" pitchFamily="50" charset="-128"/>
                <a:ea typeface="HG丸ｺﾞｼｯｸM-PRO" pitchFamily="50" charset="-128"/>
                <a:cs typeface="Meiryo UI" panose="020B0604030504040204" pitchFamily="50" charset="-128"/>
              </a:rPr>
              <a:t>　　　　自由に利用可能</a:t>
            </a:r>
            <a:endParaRPr lang="en-US" altLang="ja-JP" sz="1300" dirty="0">
              <a:solidFill>
                <a:schemeClr val="tx1"/>
              </a:solidFill>
              <a:latin typeface="HG丸ｺﾞｼｯｸM-PRO" pitchFamily="50" charset="-128"/>
              <a:ea typeface="HG丸ｺﾞｼｯｸM-PRO" pitchFamily="50" charset="-128"/>
              <a:cs typeface="Meiryo UI" panose="020B0604030504040204" pitchFamily="50" charset="-128"/>
            </a:endParaRPr>
          </a:p>
        </p:txBody>
      </p:sp>
      <p:grpSp>
        <p:nvGrpSpPr>
          <p:cNvPr id="2" name="グループ化 76"/>
          <p:cNvGrpSpPr/>
          <p:nvPr/>
        </p:nvGrpSpPr>
        <p:grpSpPr>
          <a:xfrm>
            <a:off x="5988408" y="5805264"/>
            <a:ext cx="1002323" cy="1195386"/>
            <a:chOff x="0" y="0"/>
            <a:chExt cx="1085850" cy="1195386"/>
          </a:xfrm>
        </p:grpSpPr>
        <p:sp>
          <p:nvSpPr>
            <p:cNvPr id="78" name="円/楕円 77"/>
            <p:cNvSpPr/>
            <p:nvPr/>
          </p:nvSpPr>
          <p:spPr>
            <a:xfrm>
              <a:off x="104776" y="171451"/>
              <a:ext cx="895350" cy="809625"/>
            </a:xfrm>
            <a:prstGeom prst="ellipse">
              <a:avLst/>
            </a:prstGeom>
            <a:solidFill>
              <a:schemeClr val="bg1"/>
            </a:solidFill>
            <a:ln w="60325">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sp>
          <p:nvSpPr>
            <p:cNvPr id="79" name="円弧 78"/>
            <p:cNvSpPr/>
            <p:nvPr/>
          </p:nvSpPr>
          <p:spPr>
            <a:xfrm>
              <a:off x="209549" y="171450"/>
              <a:ext cx="685801" cy="809626"/>
            </a:xfrm>
            <a:prstGeom prst="arc">
              <a:avLst>
                <a:gd name="adj1" fmla="val 16200000"/>
                <a:gd name="adj2" fmla="val 5431251"/>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0" name="円弧 79"/>
            <p:cNvSpPr/>
            <p:nvPr/>
          </p:nvSpPr>
          <p:spPr>
            <a:xfrm>
              <a:off x="342900" y="190500"/>
              <a:ext cx="409575" cy="792000"/>
            </a:xfrm>
            <a:prstGeom prst="arc">
              <a:avLst>
                <a:gd name="adj1" fmla="val 16200000"/>
                <a:gd name="adj2" fmla="val 5431251"/>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1" name="円弧 80"/>
            <p:cNvSpPr/>
            <p:nvPr/>
          </p:nvSpPr>
          <p:spPr>
            <a:xfrm rot="5400000">
              <a:off x="361950" y="-71438"/>
              <a:ext cx="376237" cy="519113"/>
            </a:xfrm>
            <a:prstGeom prst="arc">
              <a:avLst>
                <a:gd name="adj1" fmla="val 17064407"/>
                <a:gd name="adj2" fmla="val 459338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2" name="円弧 81"/>
            <p:cNvSpPr/>
            <p:nvPr/>
          </p:nvSpPr>
          <p:spPr>
            <a:xfrm rot="16200000">
              <a:off x="354394" y="755268"/>
              <a:ext cx="376237" cy="504000"/>
            </a:xfrm>
            <a:prstGeom prst="arc">
              <a:avLst>
                <a:gd name="adj1" fmla="val 17064407"/>
                <a:gd name="adj2" fmla="val 4593389"/>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3" name="円弧 82"/>
            <p:cNvSpPr/>
            <p:nvPr/>
          </p:nvSpPr>
          <p:spPr>
            <a:xfrm rot="10800000">
              <a:off x="200024" y="180975"/>
              <a:ext cx="685801" cy="809626"/>
            </a:xfrm>
            <a:prstGeom prst="arc">
              <a:avLst>
                <a:gd name="adj1" fmla="val 16200000"/>
                <a:gd name="adj2" fmla="val 5431251"/>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4" name="円弧 83"/>
            <p:cNvSpPr/>
            <p:nvPr/>
          </p:nvSpPr>
          <p:spPr>
            <a:xfrm rot="10800000">
              <a:off x="342900" y="188400"/>
              <a:ext cx="409575" cy="792000"/>
            </a:xfrm>
            <a:prstGeom prst="arc">
              <a:avLst>
                <a:gd name="adj1" fmla="val 16200000"/>
                <a:gd name="adj2" fmla="val 5431251"/>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ja-JP" altLang="en-US"/>
            </a:p>
          </p:txBody>
        </p:sp>
        <p:sp>
          <p:nvSpPr>
            <p:cNvPr id="85" name="テキスト ボックス 41"/>
            <p:cNvSpPr txBox="1"/>
            <p:nvPr/>
          </p:nvSpPr>
          <p:spPr>
            <a:xfrm>
              <a:off x="0" y="457201"/>
              <a:ext cx="1085850" cy="244793"/>
            </a:xfrm>
            <a:prstGeom prst="rect">
              <a:avLst/>
            </a:prstGeom>
            <a:solidFill>
              <a:schemeClr val="bg1"/>
            </a:solidFill>
            <a:ln w="25400">
              <a:solidFill>
                <a:schemeClr val="tx1">
                  <a:lumMod val="65000"/>
                  <a:lumOff val="35000"/>
                </a:schemeClr>
              </a:solidFill>
            </a:ln>
            <a:effectLst>
              <a:outerShdw blurRad="50800" dist="38100" dir="2700000" algn="tl" rotWithShape="0">
                <a:prstClr val="black">
                  <a:alpha val="40000"/>
                </a:prstClr>
              </a:outerShdw>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400" b="1" dirty="0">
                  <a:solidFill>
                    <a:sysClr val="windowText" lastClr="000000"/>
                  </a:solidFill>
                  <a:latin typeface="HG丸ｺﾞｼｯｸM-PRO" pitchFamily="50" charset="-128"/>
                  <a:ea typeface="HG丸ｺﾞｼｯｸM-PRO" pitchFamily="50" charset="-128"/>
                </a:rPr>
                <a:t>WWW</a:t>
              </a:r>
              <a:endParaRPr lang="ja-JP" altLang="en-US" sz="1400" b="1" dirty="0">
                <a:solidFill>
                  <a:sysClr val="windowText" lastClr="000000"/>
                </a:solidFill>
                <a:latin typeface="HG丸ｺﾞｼｯｸM-PRO" pitchFamily="50" charset="-128"/>
                <a:ea typeface="HG丸ｺﾞｼｯｸM-PRO" pitchFamily="50" charset="-128"/>
              </a:endParaRPr>
            </a:p>
          </p:txBody>
        </p:sp>
        <p:sp>
          <p:nvSpPr>
            <p:cNvPr id="86" name="下矢印 85"/>
            <p:cNvSpPr/>
            <p:nvPr/>
          </p:nvSpPr>
          <p:spPr>
            <a:xfrm rot="8622600">
              <a:off x="912806" y="555742"/>
              <a:ext cx="149879" cy="268450"/>
            </a:xfrm>
            <a:prstGeom prst="downArrow">
              <a:avLst>
                <a:gd name="adj1" fmla="val 18240"/>
                <a:gd name="adj2" fmla="val 82128"/>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ja-JP" altLang="en-US"/>
            </a:p>
          </p:txBody>
        </p:sp>
      </p:grpSp>
      <p:sp useBgFill="1">
        <p:nvSpPr>
          <p:cNvPr id="26" name="テキスト ボックス 25"/>
          <p:cNvSpPr txBox="1"/>
          <p:nvPr/>
        </p:nvSpPr>
        <p:spPr>
          <a:xfrm>
            <a:off x="5463406" y="4337596"/>
            <a:ext cx="648072" cy="230832"/>
          </a:xfrm>
          <a:prstGeom prst="rect">
            <a:avLst/>
          </a:prstGeom>
          <a:ln>
            <a:noFill/>
          </a:ln>
          <a:effectLst/>
        </p:spPr>
        <p:txBody>
          <a:bodyPr wrap="square" rtlCol="0">
            <a:spAutoFit/>
          </a:bodyPr>
          <a:lstStyle/>
          <a:p>
            <a:r>
              <a:rPr lang="ja-JP" altLang="en-US" sz="300" dirty="0"/>
              <a:t>〒 </a:t>
            </a:r>
            <a:r>
              <a:rPr lang="en-US" altLang="ja-JP" sz="300" dirty="0"/>
              <a:t>XXX</a:t>
            </a:r>
            <a:r>
              <a:rPr lang="ja-JP" altLang="en-US" sz="300" dirty="0"/>
              <a:t>－</a:t>
            </a:r>
            <a:r>
              <a:rPr lang="en-US" altLang="ja-JP" sz="300" dirty="0"/>
              <a:t>XXXX</a:t>
            </a:r>
          </a:p>
          <a:p>
            <a:r>
              <a:rPr lang="ja-JP" altLang="en-US" sz="300" dirty="0"/>
              <a:t>東京都千代田区霞が関</a:t>
            </a:r>
            <a:r>
              <a:rPr lang="en-US" altLang="ja-JP" sz="300" dirty="0"/>
              <a:t>1-1-1</a:t>
            </a:r>
          </a:p>
          <a:p>
            <a:r>
              <a:rPr lang="ja-JP" altLang="en-US" sz="300" dirty="0"/>
              <a:t>株式会社  ○○○　  御中</a:t>
            </a:r>
            <a:endParaRPr lang="en-US" altLang="ja-JP" sz="300" dirty="0"/>
          </a:p>
        </p:txBody>
      </p:sp>
      <p:sp>
        <p:nvSpPr>
          <p:cNvPr id="30" name="角丸四角形吹き出し 29"/>
          <p:cNvSpPr/>
          <p:nvPr/>
        </p:nvSpPr>
        <p:spPr>
          <a:xfrm>
            <a:off x="2634230" y="2708922"/>
            <a:ext cx="3633634" cy="576064"/>
          </a:xfrm>
          <a:prstGeom prst="wedgeRoundRectCallout">
            <a:avLst>
              <a:gd name="adj1" fmla="val 57292"/>
              <a:gd name="adj2" fmla="val -1446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丸ｺﾞｼｯｸM-PRO" pitchFamily="50" charset="-128"/>
                <a:ea typeface="HG丸ｺﾞｼｯｸM-PRO" pitchFamily="50" charset="-128"/>
              </a:rPr>
              <a:t>会社や国の機関等については、特段の手続を要することなく、法人番号が指定されます。</a:t>
            </a:r>
          </a:p>
        </p:txBody>
      </p:sp>
      <p:pic>
        <p:nvPicPr>
          <p:cNvPr id="27" name="図 2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6467121" y="2492896"/>
            <a:ext cx="576419" cy="809092"/>
          </a:xfrm>
          <a:prstGeom prst="rect">
            <a:avLst/>
          </a:prstGeom>
        </p:spPr>
      </p:pic>
      <p:sp>
        <p:nvSpPr>
          <p:cNvPr id="23" name="テキスト ボックス 22"/>
          <p:cNvSpPr txBox="1"/>
          <p:nvPr/>
        </p:nvSpPr>
        <p:spPr>
          <a:xfrm>
            <a:off x="381000" y="0"/>
            <a:ext cx="9144000" cy="1124744"/>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chor="ctr" anchorCtr="0">
            <a:noAutofit/>
          </a:bodyPr>
          <a:lstStyle/>
          <a:p>
            <a:pPr>
              <a:lnSpc>
                <a:spcPts val="3500"/>
              </a:lnSpc>
            </a:pPr>
            <a:r>
              <a:rPr lang="ja-JP" altLang="en-US"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法人にも</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法人番号（</a:t>
            </a:r>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13</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桁）が指定され</a:t>
            </a:r>
            <a:r>
              <a:rPr lang="ja-JP" altLang="en-US"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en-US" altLang="ja-JP"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500"/>
              </a:lnSpc>
            </a:pPr>
            <a:r>
              <a:rPr lang="ja-JP" altLang="en-US"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個人番号と異なり、</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どなたでも自由に利用可能</a:t>
            </a:r>
            <a:r>
              <a:rPr lang="ja-JP" altLang="en-US"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です。</a:t>
            </a:r>
            <a:endParaRPr lang="en-US" altLang="ja-JP"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スライド番号プレースホルダー 3"/>
          <p:cNvSpPr>
            <a:spLocks noGrp="1"/>
          </p:cNvSpPr>
          <p:nvPr>
            <p:ph type="sldNum" sz="quarter" idx="12"/>
          </p:nvPr>
        </p:nvSpPr>
        <p:spPr>
          <a:xfrm>
            <a:off x="7787952" y="6486358"/>
            <a:ext cx="2133600" cy="365125"/>
          </a:xfrm>
        </p:spPr>
        <p:txBody>
          <a:bodyPr/>
          <a:lstStyle/>
          <a:p>
            <a:fld id="{0CBE25CB-ED94-487D-A632-5FD48227E3F5}" type="slidenum">
              <a:rPr lang="ja-JP" altLang="en-US" sz="2800"/>
              <a:pPr/>
              <a:t>43</a:t>
            </a:fld>
            <a:endParaRPr lang="ja-JP" altLang="en-US" sz="2800" dirty="0"/>
          </a:p>
        </p:txBody>
      </p:sp>
    </p:spTree>
    <p:extLst>
      <p:ext uri="{BB962C8B-B14F-4D97-AF65-F5344CB8AC3E}">
        <p14:creationId xmlns:p14="http://schemas.microsoft.com/office/powerpoint/2010/main" val="2046978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角丸四角形 106"/>
          <p:cNvSpPr/>
          <p:nvPr/>
        </p:nvSpPr>
        <p:spPr>
          <a:xfrm>
            <a:off x="381000" y="0"/>
            <a:ext cx="9144000" cy="4365104"/>
          </a:xfrm>
          <a:prstGeom prst="roundRect">
            <a:avLst>
              <a:gd name="adj" fmla="val 2200"/>
            </a:avLst>
          </a:prstGeom>
          <a:gradFill>
            <a:gsLst>
              <a:gs pos="0">
                <a:schemeClr val="bg1">
                  <a:lumMod val="95000"/>
                </a:schemeClr>
              </a:gs>
              <a:gs pos="84200">
                <a:schemeClr val="bg1">
                  <a:lumMod val="85000"/>
                </a:schemeClr>
              </a:gs>
              <a:gs pos="100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ja-JP" altLang="en-US" sz="3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ドーナツ 56"/>
          <p:cNvSpPr/>
          <p:nvPr/>
        </p:nvSpPr>
        <p:spPr bwMode="gray">
          <a:xfrm>
            <a:off x="1696023" y="54504"/>
            <a:ext cx="6281314" cy="4742648"/>
          </a:xfrm>
          <a:prstGeom prst="donut">
            <a:avLst>
              <a:gd name="adj" fmla="val 11495"/>
            </a:avLst>
          </a:prstGeom>
          <a:solidFill>
            <a:srgbClr val="00B0F0"/>
          </a:solidFill>
          <a:ln w="34925">
            <a:solidFill>
              <a:srgbClr val="105D9C"/>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00" dirty="0">
              <a:solidFill>
                <a:srgbClr val="000000"/>
              </a:solidFill>
            </a:endParaRPr>
          </a:p>
        </p:txBody>
      </p:sp>
      <p:sp>
        <p:nvSpPr>
          <p:cNvPr id="59" name="角丸四角形 58"/>
          <p:cNvSpPr/>
          <p:nvPr/>
        </p:nvSpPr>
        <p:spPr>
          <a:xfrm>
            <a:off x="3728866" y="2708920"/>
            <a:ext cx="2520280" cy="986998"/>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b"/>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法人等</a:t>
            </a:r>
          </a:p>
        </p:txBody>
      </p:sp>
      <p:cxnSp>
        <p:nvCxnSpPr>
          <p:cNvPr id="65" name="直線矢印コネクタ 64"/>
          <p:cNvCxnSpPr>
            <a:stCxn id="91" idx="4"/>
          </p:cNvCxnSpPr>
          <p:nvPr/>
        </p:nvCxnSpPr>
        <p:spPr>
          <a:xfrm flipH="1">
            <a:off x="4834391" y="1861840"/>
            <a:ext cx="46609" cy="1025004"/>
          </a:xfrm>
          <a:prstGeom prst="straightConnector1">
            <a:avLst/>
          </a:prstGeom>
          <a:ln w="57150" cap="rnd">
            <a:solidFill>
              <a:srgbClr val="0070C0"/>
            </a:solidFill>
            <a:prstDash val="sysDot"/>
            <a:round/>
            <a:headEnd type="none" w="lg" len="med"/>
            <a:tailEnd type="triangle" w="med"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66" name="角丸四角形 65"/>
          <p:cNvSpPr/>
          <p:nvPr/>
        </p:nvSpPr>
        <p:spPr>
          <a:xfrm>
            <a:off x="1064568" y="2708034"/>
            <a:ext cx="2304256" cy="1081013"/>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b"/>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行政機関</a:t>
            </a:r>
          </a:p>
        </p:txBody>
      </p:sp>
      <p:cxnSp>
        <p:nvCxnSpPr>
          <p:cNvPr id="67" name="直線矢印コネクタ 66"/>
          <p:cNvCxnSpPr/>
          <p:nvPr/>
        </p:nvCxnSpPr>
        <p:spPr>
          <a:xfrm>
            <a:off x="1909202" y="3060700"/>
            <a:ext cx="659300" cy="0"/>
          </a:xfrm>
          <a:prstGeom prst="straightConnector1">
            <a:avLst/>
          </a:prstGeom>
          <a:ln w="44450" cap="sq">
            <a:solidFill>
              <a:srgbClr val="00823B"/>
            </a:solidFill>
            <a:prstDash val="sysDash"/>
            <a:beve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3136188" y="3056384"/>
            <a:ext cx="990395" cy="0"/>
          </a:xfrm>
          <a:prstGeom prst="straightConnector1">
            <a:avLst/>
          </a:prstGeom>
          <a:ln w="44450" cmpd="sng">
            <a:solidFill>
              <a:srgbClr val="FF2525"/>
            </a:solidFill>
            <a:headEnd type="triangle" w="lg" len="med"/>
            <a:tailEnd type="triangle" w="lg"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1" name="角丸四角形 70"/>
          <p:cNvSpPr/>
          <p:nvPr/>
        </p:nvSpPr>
        <p:spPr>
          <a:xfrm>
            <a:off x="6524476" y="2686086"/>
            <a:ext cx="2016224" cy="958945"/>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b"/>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国民</a:t>
            </a:r>
          </a:p>
        </p:txBody>
      </p:sp>
      <p:cxnSp>
        <p:nvCxnSpPr>
          <p:cNvPr id="72" name="直線矢印コネクタ 71"/>
          <p:cNvCxnSpPr/>
          <p:nvPr/>
        </p:nvCxnSpPr>
        <p:spPr>
          <a:xfrm flipV="1">
            <a:off x="6020208" y="3041946"/>
            <a:ext cx="1237055" cy="1738"/>
          </a:xfrm>
          <a:prstGeom prst="straightConnector1">
            <a:avLst/>
          </a:prstGeom>
          <a:ln w="44450" cmpd="sng">
            <a:solidFill>
              <a:srgbClr val="FF2525"/>
            </a:solidFill>
            <a:headEnd type="triangle" w="lg" len="med"/>
            <a:tailEnd type="triangle" w="lg"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4575585" y="3145284"/>
            <a:ext cx="889987" cy="261610"/>
          </a:xfrm>
          <a:prstGeom prst="rect">
            <a:avLst/>
          </a:prstGeom>
          <a:noFill/>
        </p:spPr>
        <p:txBody>
          <a:bodyPr wrap="none" rtlCol="0">
            <a:spAutoFit/>
          </a:bodyPr>
          <a:lstStyle/>
          <a:p>
            <a:r>
              <a:rPr lang="ja-JP" altLang="en-US"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企業間連携</a:t>
            </a:r>
          </a:p>
        </p:txBody>
      </p:sp>
      <p:sp>
        <p:nvSpPr>
          <p:cNvPr id="75" name="テキスト ボックス 74"/>
          <p:cNvSpPr txBox="1"/>
          <p:nvPr/>
        </p:nvSpPr>
        <p:spPr>
          <a:xfrm>
            <a:off x="1843958" y="3115694"/>
            <a:ext cx="723276" cy="415498"/>
          </a:xfrm>
          <a:prstGeom prst="rect">
            <a:avLst/>
          </a:prstGeom>
          <a:noFill/>
        </p:spPr>
        <p:txBody>
          <a:bodyPr wrap="none" rtlCol="0">
            <a:spAutoFit/>
          </a:bodyPr>
          <a:lstStyle/>
          <a:p>
            <a:pPr algn="ctr"/>
            <a:r>
              <a:rPr lang="ja-JP" altLang="en-US" sz="105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行政機関</a:t>
            </a:r>
            <a:endParaRPr lang="en-US" altLang="ja-JP" sz="105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間の連携</a:t>
            </a:r>
          </a:p>
        </p:txBody>
      </p:sp>
      <p:sp>
        <p:nvSpPr>
          <p:cNvPr id="76" name="テキスト ボックス 75"/>
          <p:cNvSpPr txBox="1"/>
          <p:nvPr/>
        </p:nvSpPr>
        <p:spPr>
          <a:xfrm>
            <a:off x="3021484" y="3141221"/>
            <a:ext cx="1217000" cy="430887"/>
          </a:xfrm>
          <a:prstGeom prst="rect">
            <a:avLst/>
          </a:prstGeom>
          <a:noFill/>
        </p:spPr>
        <p:txBody>
          <a:bodyPr wrap="none" rtlCol="0">
            <a:spAutoFit/>
          </a:bodyPr>
          <a:lstStyle/>
          <a:p>
            <a:pPr algn="ctr"/>
            <a:r>
              <a:rPr lang="ja-JP" altLang="en-US"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届出・申請業務の</a:t>
            </a:r>
            <a:endParaRPr lang="en-US" altLang="ja-JP"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ワンストップ化</a:t>
            </a:r>
          </a:p>
        </p:txBody>
      </p:sp>
      <p:sp>
        <p:nvSpPr>
          <p:cNvPr id="79" name="円/楕円 78"/>
          <p:cNvSpPr/>
          <p:nvPr/>
        </p:nvSpPr>
        <p:spPr>
          <a:xfrm>
            <a:off x="4126578" y="2802262"/>
            <a:ext cx="567680" cy="567680"/>
          </a:xfrm>
          <a:prstGeom prst="ellipse">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80" name="円/楕円 79"/>
          <p:cNvSpPr/>
          <p:nvPr/>
        </p:nvSpPr>
        <p:spPr>
          <a:xfrm>
            <a:off x="5452523" y="2781052"/>
            <a:ext cx="567680" cy="567680"/>
          </a:xfrm>
          <a:prstGeom prst="ellipse">
            <a:avLst/>
          </a:prstGeom>
          <a:solidFill>
            <a:schemeClr val="accent6">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企業</a:t>
            </a:r>
          </a:p>
        </p:txBody>
      </p:sp>
      <p:sp>
        <p:nvSpPr>
          <p:cNvPr id="83" name="円/楕円 82"/>
          <p:cNvSpPr/>
          <p:nvPr/>
        </p:nvSpPr>
        <p:spPr>
          <a:xfrm>
            <a:off x="1341522" y="2802386"/>
            <a:ext cx="567680" cy="567680"/>
          </a:xfrm>
          <a:prstGeom prst="ellipse">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a:t>
            </a:r>
          </a:p>
        </p:txBody>
      </p:sp>
      <p:sp>
        <p:nvSpPr>
          <p:cNvPr id="84" name="円/楕円 83"/>
          <p:cNvSpPr/>
          <p:nvPr/>
        </p:nvSpPr>
        <p:spPr>
          <a:xfrm>
            <a:off x="7219156" y="2776984"/>
            <a:ext cx="567680" cy="567680"/>
          </a:xfrm>
          <a:prstGeom prst="ellipse">
            <a:avLst/>
          </a:prstGeom>
          <a:solidFill>
            <a:schemeClr val="accent5">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国民</a:t>
            </a:r>
          </a:p>
        </p:txBody>
      </p:sp>
      <p:sp>
        <p:nvSpPr>
          <p:cNvPr id="95" name="二等辺三角形 94"/>
          <p:cNvSpPr/>
          <p:nvPr/>
        </p:nvSpPr>
        <p:spPr>
          <a:xfrm rot="10800000">
            <a:off x="1595541" y="3799706"/>
            <a:ext cx="1129971" cy="110108"/>
          </a:xfrm>
          <a:prstGeom prst="triangle">
            <a:avLst/>
          </a:prstGeom>
          <a:solidFill>
            <a:srgbClr val="FFFFFF"/>
          </a:solidFill>
          <a:ln>
            <a:noFill/>
          </a:ln>
          <a:effectLst>
            <a:outerShdw blurRad="76200" dist="127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98" name="直線矢印コネクタ 97"/>
          <p:cNvCxnSpPr>
            <a:stCxn id="103" idx="3"/>
          </p:cNvCxnSpPr>
          <p:nvPr/>
        </p:nvCxnSpPr>
        <p:spPr>
          <a:xfrm flipH="1">
            <a:off x="3394231" y="1798570"/>
            <a:ext cx="826697" cy="1016268"/>
          </a:xfrm>
          <a:prstGeom prst="straightConnector1">
            <a:avLst/>
          </a:prstGeom>
          <a:ln w="57150" cap="rnd">
            <a:solidFill>
              <a:srgbClr val="0070C0"/>
            </a:solidFill>
            <a:prstDash val="sysDot"/>
            <a:round/>
            <a:headEnd type="none" w="lg" len="med"/>
            <a:tailEnd type="triangle" w="med"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104" idx="5"/>
          </p:cNvCxnSpPr>
          <p:nvPr/>
        </p:nvCxnSpPr>
        <p:spPr>
          <a:xfrm flipH="1">
            <a:off x="5291832" y="1792392"/>
            <a:ext cx="264542" cy="1081752"/>
          </a:xfrm>
          <a:prstGeom prst="straightConnector1">
            <a:avLst/>
          </a:prstGeom>
          <a:ln w="57150" cap="rnd">
            <a:solidFill>
              <a:srgbClr val="0070C0"/>
            </a:solidFill>
            <a:prstDash val="sysDot"/>
            <a:round/>
            <a:headEnd type="none" w="lg" len="med"/>
            <a:tailEnd type="triangle" w="med"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00" name="直線矢印コネクタ 99"/>
          <p:cNvCxnSpPr>
            <a:stCxn id="104" idx="5"/>
          </p:cNvCxnSpPr>
          <p:nvPr/>
        </p:nvCxnSpPr>
        <p:spPr>
          <a:xfrm>
            <a:off x="5556374" y="1792392"/>
            <a:ext cx="1463650" cy="1081752"/>
          </a:xfrm>
          <a:prstGeom prst="straightConnector1">
            <a:avLst/>
          </a:prstGeom>
          <a:ln w="57150" cap="rnd">
            <a:solidFill>
              <a:srgbClr val="0070C0"/>
            </a:solidFill>
            <a:prstDash val="sysDot"/>
            <a:round/>
            <a:headEnd type="none" w="lg" len="med"/>
            <a:tailEnd type="triangle" w="med" len="med"/>
          </a:ln>
          <a:effectLst>
            <a:glow rad="63500">
              <a:schemeClr val="bg1">
                <a:alpha val="60000"/>
              </a:schemeClr>
            </a:glow>
          </a:effectLst>
        </p:spPr>
        <p:style>
          <a:lnRef idx="1">
            <a:schemeClr val="accent1"/>
          </a:lnRef>
          <a:fillRef idx="0">
            <a:schemeClr val="accent1"/>
          </a:fillRef>
          <a:effectRef idx="0">
            <a:schemeClr val="accent1"/>
          </a:effectRef>
          <a:fontRef idx="minor">
            <a:schemeClr val="tx1"/>
          </a:fontRef>
        </p:style>
      </p:cxnSp>
      <p:sp>
        <p:nvSpPr>
          <p:cNvPr id="101" name="円/楕円 100"/>
          <p:cNvSpPr/>
          <p:nvPr/>
        </p:nvSpPr>
        <p:spPr>
          <a:xfrm>
            <a:off x="2568505" y="2776862"/>
            <a:ext cx="567680" cy="567680"/>
          </a:xfrm>
          <a:prstGeom prst="ellipse">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行政</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機関</a:t>
            </a:r>
          </a:p>
        </p:txBody>
      </p:sp>
      <p:sp>
        <p:nvSpPr>
          <p:cNvPr id="105" name="テキスト ボックス 104"/>
          <p:cNvSpPr txBox="1"/>
          <p:nvPr/>
        </p:nvSpPr>
        <p:spPr>
          <a:xfrm>
            <a:off x="5230640" y="2039890"/>
            <a:ext cx="1424595" cy="576064"/>
          </a:xfrm>
          <a:prstGeom prst="roundRect">
            <a:avLst/>
          </a:prstGeom>
          <a:solidFill>
            <a:srgbClr val="FFFFFF"/>
          </a:solidFill>
          <a:effectLst/>
        </p:spPr>
        <p:txBody>
          <a:bodyPr wrap="none" rtlCol="0" anchor="ctr">
            <a:no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法人情報の検索・</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ダウンロード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Web-API</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の提供</a:t>
            </a:r>
          </a:p>
        </p:txBody>
      </p:sp>
      <p:sp>
        <p:nvSpPr>
          <p:cNvPr id="108" name="テキスト ボックス 107"/>
          <p:cNvSpPr txBox="1"/>
          <p:nvPr/>
        </p:nvSpPr>
        <p:spPr>
          <a:xfrm>
            <a:off x="2524005" y="2052466"/>
            <a:ext cx="1424595" cy="576064"/>
          </a:xfrm>
          <a:prstGeom prst="roundRect">
            <a:avLst/>
          </a:prstGeom>
          <a:solidFill>
            <a:srgbClr val="FFFFFF"/>
          </a:solidFill>
          <a:effectLst/>
        </p:spPr>
        <p:txBody>
          <a:bodyPr wrap="none" rtlCol="0" anchor="ctr">
            <a:no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法人情報の検索・</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ダウンロード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100" dirty="0">
                <a:latin typeface="Meiryo UI" panose="020B0604030504040204" pitchFamily="50" charset="-128"/>
                <a:ea typeface="Meiryo UI" panose="020B0604030504040204" pitchFamily="50" charset="-128"/>
                <a:cs typeface="Meiryo UI" panose="020B0604030504040204" pitchFamily="50" charset="-128"/>
              </a:rPr>
              <a:t>Web-API</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の提供</a:t>
            </a:r>
          </a:p>
        </p:txBody>
      </p:sp>
      <p:sp>
        <p:nvSpPr>
          <p:cNvPr id="109" name="テキスト ボックス 108"/>
          <p:cNvSpPr txBox="1"/>
          <p:nvPr/>
        </p:nvSpPr>
        <p:spPr>
          <a:xfrm>
            <a:off x="504825" y="87021"/>
            <a:ext cx="3584080" cy="461665"/>
          </a:xfrm>
          <a:prstGeom prst="rect">
            <a:avLst/>
          </a:prstGeom>
          <a:noFill/>
        </p:spPr>
        <p:txBody>
          <a:bodyPr wrap="square" rtlCol="0">
            <a:spAutoFit/>
          </a:bodyPr>
          <a:lstStyle/>
          <a:p>
            <a:r>
              <a:rPr lang="ja-JP" altLang="en-US" sz="2400" b="1" dirty="0">
                <a:latin typeface="HG丸ｺﾞｼｯｸM-PRO" pitchFamily="50" charset="-128"/>
                <a:ea typeface="HG丸ｺﾞｼｯｸM-PRO" pitchFamily="50" charset="-128"/>
              </a:rPr>
              <a:t>○法人番号導入イメージ</a:t>
            </a:r>
          </a:p>
        </p:txBody>
      </p:sp>
      <p:sp>
        <p:nvSpPr>
          <p:cNvPr id="54" name="テキスト ボックス 36"/>
          <p:cNvSpPr txBox="1">
            <a:spLocks noChangeArrowheads="1"/>
          </p:cNvSpPr>
          <p:nvPr/>
        </p:nvSpPr>
        <p:spPr bwMode="auto">
          <a:xfrm>
            <a:off x="499582" y="1044746"/>
            <a:ext cx="2941250" cy="615553"/>
          </a:xfrm>
          <a:prstGeom prst="rect">
            <a:avLst/>
          </a:prstGeom>
          <a:noFill/>
          <a:ln w="9525">
            <a:noFill/>
            <a:miter lim="800000"/>
            <a:headEnd/>
            <a:tailEnd/>
          </a:ln>
        </p:spPr>
        <p:txBody>
          <a:bodyPr wrap="square">
            <a:spAutoFit/>
          </a:bodyPr>
          <a:lstStyle/>
          <a:p>
            <a:r>
              <a:rPr lang="ja-JP" altLang="en-US" sz="1700" dirty="0">
                <a:solidFill>
                  <a:srgbClr val="0070C0"/>
                </a:solidFill>
                <a:latin typeface="HG丸ｺﾞｼｯｸM-PRO" pitchFamily="50" charset="-128"/>
                <a:ea typeface="HG丸ｺﾞｼｯｸM-PRO" pitchFamily="50" charset="-128"/>
              </a:rPr>
              <a:t>平成</a:t>
            </a:r>
            <a:r>
              <a:rPr lang="en-US" altLang="ja-JP" sz="1700" dirty="0">
                <a:solidFill>
                  <a:srgbClr val="0070C0"/>
                </a:solidFill>
                <a:latin typeface="HG丸ｺﾞｼｯｸM-PRO" pitchFamily="50" charset="-128"/>
                <a:ea typeface="HG丸ｺﾞｼｯｸM-PRO" pitchFamily="50" charset="-128"/>
              </a:rPr>
              <a:t>27</a:t>
            </a:r>
            <a:r>
              <a:rPr lang="ja-JP" altLang="en-US" sz="1700" dirty="0">
                <a:solidFill>
                  <a:srgbClr val="0070C0"/>
                </a:solidFill>
                <a:latin typeface="HG丸ｺﾞｼｯｸM-PRO" pitchFamily="50" charset="-128"/>
                <a:ea typeface="HG丸ｺﾞｼｯｸM-PRO" pitchFamily="50" charset="-128"/>
              </a:rPr>
              <a:t>年</a:t>
            </a:r>
            <a:r>
              <a:rPr lang="en-US" altLang="ja-JP" sz="1700" dirty="0">
                <a:solidFill>
                  <a:srgbClr val="0070C0"/>
                </a:solidFill>
                <a:latin typeface="HG丸ｺﾞｼｯｸM-PRO" pitchFamily="50" charset="-128"/>
                <a:ea typeface="HG丸ｺﾞｼｯｸM-PRO" pitchFamily="50" charset="-128"/>
              </a:rPr>
              <a:t>10</a:t>
            </a:r>
            <a:r>
              <a:rPr lang="ja-JP" altLang="en-US" sz="1700" dirty="0">
                <a:solidFill>
                  <a:srgbClr val="0070C0"/>
                </a:solidFill>
                <a:latin typeface="HG丸ｺﾞｼｯｸM-PRO" pitchFamily="50" charset="-128"/>
                <a:ea typeface="HG丸ｺﾞｼｯｸM-PRO" pitchFamily="50" charset="-128"/>
              </a:rPr>
              <a:t>月～</a:t>
            </a:r>
            <a:endParaRPr lang="en-US" altLang="ja-JP" sz="1700" dirty="0">
              <a:solidFill>
                <a:srgbClr val="0070C0"/>
              </a:solidFill>
              <a:latin typeface="HG丸ｺﾞｼｯｸM-PRO" pitchFamily="50" charset="-128"/>
              <a:ea typeface="HG丸ｺﾞｼｯｸM-PRO" pitchFamily="50" charset="-128"/>
            </a:endParaRPr>
          </a:p>
          <a:p>
            <a:r>
              <a:rPr lang="ja-JP" altLang="en-US" sz="1700" dirty="0">
                <a:solidFill>
                  <a:srgbClr val="0070C0"/>
                </a:solidFill>
                <a:latin typeface="HG丸ｺﾞｼｯｸM-PRO" pitchFamily="50" charset="-128"/>
                <a:ea typeface="HG丸ｺﾞｼｯｸM-PRO" pitchFamily="50" charset="-128"/>
              </a:rPr>
              <a:t>法人番号の通知を開始予定</a:t>
            </a:r>
            <a:endParaRPr lang="en-US" altLang="ja-JP" sz="1700" dirty="0">
              <a:solidFill>
                <a:srgbClr val="0070C0"/>
              </a:solidFill>
              <a:latin typeface="HG丸ｺﾞｼｯｸM-PRO" pitchFamily="50" charset="-128"/>
              <a:ea typeface="HG丸ｺﾞｼｯｸM-PRO" pitchFamily="50" charset="-128"/>
            </a:endParaRPr>
          </a:p>
        </p:txBody>
      </p:sp>
      <p:sp>
        <p:nvSpPr>
          <p:cNvPr id="78" name="テキスト ボックス 77"/>
          <p:cNvSpPr txBox="1"/>
          <p:nvPr/>
        </p:nvSpPr>
        <p:spPr>
          <a:xfrm>
            <a:off x="4199110" y="2046466"/>
            <a:ext cx="930564" cy="510061"/>
          </a:xfrm>
          <a:prstGeom prst="roundRect">
            <a:avLst/>
          </a:prstGeom>
          <a:solidFill>
            <a:srgbClr val="FFFFFF"/>
          </a:solidFill>
          <a:effectLst/>
        </p:spPr>
        <p:txBody>
          <a:bodyPr wrap="none" rtlCol="0" anchor="ctr">
            <a:noAutofit/>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法人番号の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通知</a:t>
            </a:r>
          </a:p>
        </p:txBody>
      </p:sp>
      <p:sp>
        <p:nvSpPr>
          <p:cNvPr id="129" name="角丸四角形 128"/>
          <p:cNvSpPr/>
          <p:nvPr/>
        </p:nvSpPr>
        <p:spPr>
          <a:xfrm>
            <a:off x="1136578" y="3914012"/>
            <a:ext cx="2232248" cy="426569"/>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b"/>
          <a:lstStyle/>
          <a:p>
            <a:pPr algn="ct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行政の効率化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公平性・公正性の向上</a:t>
            </a:r>
          </a:p>
        </p:txBody>
      </p:sp>
      <p:sp>
        <p:nvSpPr>
          <p:cNvPr id="130" name="角丸四角形 129"/>
          <p:cNvSpPr/>
          <p:nvPr/>
        </p:nvSpPr>
        <p:spPr>
          <a:xfrm>
            <a:off x="3728866" y="3896099"/>
            <a:ext cx="2520280" cy="446436"/>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企業の事務負担軽減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a:xfrm>
            <a:off x="6537178" y="3880222"/>
            <a:ext cx="2016224" cy="448940"/>
          </a:xfrm>
          <a:prstGeom prst="roundRect">
            <a:avLst>
              <a:gd name="adj" fmla="val 13311"/>
            </a:avLst>
          </a:prstGeom>
          <a:solidFill>
            <a:schemeClr val="lt1">
              <a:alpha val="80000"/>
            </a:schemeClr>
          </a:solidFill>
          <a:ln>
            <a:noFill/>
          </a:ln>
        </p:spPr>
        <p:style>
          <a:lnRef idx="2">
            <a:schemeClr val="accent1"/>
          </a:lnRef>
          <a:fillRef idx="1">
            <a:schemeClr val="lt1"/>
          </a:fillRef>
          <a:effectRef idx="0">
            <a:schemeClr val="accent1"/>
          </a:effectRef>
          <a:fontRef idx="minor">
            <a:schemeClr val="dk1"/>
          </a:fontRef>
        </p:style>
        <p:txBody>
          <a:bodyPr bIns="0"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新たな価値の創出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6171587" y="3108352"/>
            <a:ext cx="979756" cy="430887"/>
          </a:xfrm>
          <a:prstGeom prst="rect">
            <a:avLst/>
          </a:prstGeom>
          <a:noFill/>
        </p:spPr>
        <p:txBody>
          <a:bodyPr wrap="none" rtlCol="0">
            <a:spAutoFit/>
          </a:bodyPr>
          <a:lstStyle/>
          <a:p>
            <a:pPr algn="ctr"/>
            <a:r>
              <a:rPr lang="ja-JP" altLang="en-US"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新たな利活用</a:t>
            </a:r>
            <a:endParaRPr lang="en-US" altLang="ja-JP"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dirty="0">
                <a:effectLst>
                  <a:glow rad="127000">
                    <a:schemeClr val="bg1">
                      <a:alpha val="75000"/>
                    </a:schemeClr>
                  </a:glow>
                </a:effectLst>
                <a:latin typeface="Meiryo UI" panose="020B0604030504040204" pitchFamily="50" charset="-128"/>
                <a:ea typeface="Meiryo UI" panose="020B0604030504040204" pitchFamily="50" charset="-128"/>
                <a:cs typeface="Meiryo UI" panose="020B0604030504040204" pitchFamily="50" charset="-128"/>
              </a:rPr>
              <a:t>サービス</a:t>
            </a:r>
          </a:p>
        </p:txBody>
      </p:sp>
      <p:sp>
        <p:nvSpPr>
          <p:cNvPr id="93" name="テキスト ボックス 92"/>
          <p:cNvSpPr txBox="1"/>
          <p:nvPr/>
        </p:nvSpPr>
        <p:spPr>
          <a:xfrm>
            <a:off x="381000" y="0"/>
            <a:ext cx="9144000" cy="836712"/>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chor="ctr">
            <a:noAutofit/>
          </a:bodyPr>
          <a:lstStyle/>
          <a:p>
            <a:pPr>
              <a:lnSpc>
                <a:spcPts val="3200"/>
              </a:lnSpc>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法人番号で、</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わかる。つながる。ひろがる。</a:t>
            </a:r>
            <a:endPar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81" name="二等辺三角形 80"/>
          <p:cNvSpPr/>
          <p:nvPr/>
        </p:nvSpPr>
        <p:spPr>
          <a:xfrm rot="10800000">
            <a:off x="4323117" y="3721348"/>
            <a:ext cx="1129971" cy="141552"/>
          </a:xfrm>
          <a:prstGeom prst="triangle">
            <a:avLst/>
          </a:prstGeom>
          <a:solidFill>
            <a:srgbClr val="FFFFFF"/>
          </a:solidFill>
          <a:ln>
            <a:noFill/>
          </a:ln>
          <a:effectLst>
            <a:outerShdw blurRad="76200" dist="127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2" name="二等辺三角形 81"/>
          <p:cNvSpPr/>
          <p:nvPr/>
        </p:nvSpPr>
        <p:spPr>
          <a:xfrm rot="10800000">
            <a:off x="6994070" y="3686425"/>
            <a:ext cx="1129971" cy="118616"/>
          </a:xfrm>
          <a:prstGeom prst="triangle">
            <a:avLst/>
          </a:prstGeom>
          <a:solidFill>
            <a:srgbClr val="FFFFFF"/>
          </a:solidFill>
          <a:ln>
            <a:noFill/>
          </a:ln>
          <a:effectLst>
            <a:outerShdw blurRad="76200" dist="127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角丸四角形 68"/>
          <p:cNvSpPr/>
          <p:nvPr/>
        </p:nvSpPr>
        <p:spPr>
          <a:xfrm>
            <a:off x="422466" y="4437112"/>
            <a:ext cx="9051736" cy="2344688"/>
          </a:xfrm>
          <a:prstGeom prst="roundRect">
            <a:avLst>
              <a:gd name="adj" fmla="val 16870"/>
            </a:avLst>
          </a:prstGeom>
          <a:solidFill>
            <a:schemeClr val="lt1">
              <a:alpha val="80000"/>
            </a:schemeClr>
          </a:solidFill>
          <a:ln w="57150" cmpd="thickThin">
            <a:solidFill>
              <a:schemeClr val="accent1"/>
            </a:solidFill>
          </a:ln>
        </p:spPr>
        <p:style>
          <a:lnRef idx="2">
            <a:schemeClr val="accent1"/>
          </a:lnRef>
          <a:fillRef idx="1">
            <a:schemeClr val="lt1"/>
          </a:fillRef>
          <a:effectRef idx="0">
            <a:schemeClr val="accent1"/>
          </a:effectRef>
          <a:fontRef idx="minor">
            <a:schemeClr val="dk1"/>
          </a:fontRef>
        </p:style>
        <p:txBody>
          <a:bodyPr bIns="0" rtlCol="0" anchor="b"/>
          <a:lstStyle/>
          <a:p>
            <a:pPr algn="ct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9" name="直線矢印コネクタ 118"/>
          <p:cNvCxnSpPr/>
          <p:nvPr/>
        </p:nvCxnSpPr>
        <p:spPr>
          <a:xfrm>
            <a:off x="521650" y="5534255"/>
            <a:ext cx="576064" cy="1"/>
          </a:xfrm>
          <a:prstGeom prst="straightConnector1">
            <a:avLst/>
          </a:prstGeom>
          <a:ln w="44450">
            <a:solidFill>
              <a:srgbClr val="00823B"/>
            </a:solidFill>
            <a:prstDash val="sys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6" name="二等辺三角形 85"/>
          <p:cNvSpPr/>
          <p:nvPr/>
        </p:nvSpPr>
        <p:spPr>
          <a:xfrm rot="10800000">
            <a:off x="1351584" y="5114902"/>
            <a:ext cx="504056" cy="144016"/>
          </a:xfrm>
          <a:prstGeom prst="triangle">
            <a:avLst/>
          </a:prstGeom>
          <a:solidFill>
            <a:schemeClr val="accent1"/>
          </a:solidFill>
          <a:ln>
            <a:noFill/>
          </a:ln>
          <a:effectLst>
            <a:outerShdw blurRad="76200" dist="127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0" name="直線矢印コネクタ 59"/>
          <p:cNvCxnSpPr/>
          <p:nvPr/>
        </p:nvCxnSpPr>
        <p:spPr>
          <a:xfrm>
            <a:off x="4690370" y="3056384"/>
            <a:ext cx="720080" cy="0"/>
          </a:xfrm>
          <a:prstGeom prst="straightConnector1">
            <a:avLst/>
          </a:prstGeom>
          <a:ln w="44450" cap="sq">
            <a:solidFill>
              <a:srgbClr val="00823B"/>
            </a:solidFill>
            <a:prstDash val="sysDash"/>
            <a:beve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a:off x="526728" y="6296626"/>
            <a:ext cx="576064" cy="1"/>
          </a:xfrm>
          <a:prstGeom prst="straightConnector1">
            <a:avLst/>
          </a:prstGeom>
          <a:ln w="44450" cap="sq">
            <a:solidFill>
              <a:srgbClr val="FF0000"/>
            </a:solidFill>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a:off x="582228" y="4792967"/>
            <a:ext cx="504056" cy="1"/>
          </a:xfrm>
          <a:prstGeom prst="straightConnector1">
            <a:avLst/>
          </a:prstGeom>
          <a:ln w="60325" cap="rnd">
            <a:solidFill>
              <a:srgbClr val="0070C0"/>
            </a:solidFill>
            <a:prstDash val="sysDot"/>
            <a:headEnd type="none"/>
            <a:tailEnd type="triangle" w="med" len="med"/>
          </a:ln>
        </p:spPr>
        <p:style>
          <a:lnRef idx="1">
            <a:schemeClr val="accent1"/>
          </a:lnRef>
          <a:fillRef idx="0">
            <a:schemeClr val="accent1"/>
          </a:fillRef>
          <a:effectRef idx="0">
            <a:schemeClr val="accent1"/>
          </a:effectRef>
          <a:fontRef idx="minor">
            <a:schemeClr val="tx1"/>
          </a:fontRef>
        </p:style>
      </p:cxnSp>
      <p:sp useBgFill="1">
        <p:nvSpPr>
          <p:cNvPr id="68" name="角丸四角形 67"/>
          <p:cNvSpPr/>
          <p:nvPr/>
        </p:nvSpPr>
        <p:spPr>
          <a:xfrm>
            <a:off x="1877866" y="5879690"/>
            <a:ext cx="7395616" cy="479549"/>
          </a:xfrm>
          <a:prstGeom prst="roundRect">
            <a:avLst>
              <a:gd name="adj" fmla="val 9799"/>
            </a:avLst>
          </a:prstGeom>
          <a:ln>
            <a:noFill/>
          </a:ln>
          <a:effectLst/>
        </p:spPr>
        <p:style>
          <a:lnRef idx="2">
            <a:schemeClr val="accent1"/>
          </a:lnRef>
          <a:fillRef idx="1">
            <a:schemeClr val="lt1"/>
          </a:fillRef>
          <a:effectRef idx="0">
            <a:schemeClr val="accent1"/>
          </a:effectRef>
          <a:fontRef idx="minor">
            <a:schemeClr val="dk1"/>
          </a:fontRef>
        </p:style>
        <p:txBody>
          <a:bodyPr lIns="180000" bIns="46800" rtlCol="0" anchor="t"/>
          <a:lstStyle/>
          <a:p>
            <a:pPr>
              <a:lnSpc>
                <a:spcPct val="150000"/>
              </a:lnSpc>
            </a:pPr>
            <a:r>
              <a:rPr lang="ja-JP" altLang="en-US" sz="1150" b="1" dirty="0">
                <a:latin typeface="HG丸ｺﾞｼｯｸM-PRO" pitchFamily="50" charset="-128"/>
                <a:ea typeface="HG丸ｺﾞｼｯｸM-PRO" pitchFamily="50" charset="-128"/>
                <a:cs typeface="Meiryo UI" panose="020B0604030504040204" pitchFamily="50" charset="-128"/>
              </a:rPr>
              <a:t>法人番号を活用した新たなサービスがひろがる。</a:t>
            </a:r>
            <a:endParaRPr lang="en-US" altLang="ja-JP" sz="1150" b="1" dirty="0">
              <a:latin typeface="HG丸ｺﾞｼｯｸM-PRO" pitchFamily="50" charset="-128"/>
              <a:ea typeface="HG丸ｺﾞｼｯｸM-PRO" pitchFamily="50" charset="-128"/>
              <a:cs typeface="Meiryo UI" panose="020B0604030504040204" pitchFamily="50" charset="-128"/>
            </a:endParaRPr>
          </a:p>
          <a:p>
            <a:pPr marL="355596" lvl="1" indent="-266697">
              <a:lnSpc>
                <a:spcPts val="100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行政機関間での法人番号を活用した情報連携</a:t>
            </a:r>
            <a:r>
              <a:rPr lang="ja-JP" altLang="en-US" sz="1000" spc="-80" dirty="0">
                <a:latin typeface="HG丸ｺﾞｼｯｸM-PRO" pitchFamily="50" charset="-128"/>
                <a:ea typeface="HG丸ｺﾞｼｯｸM-PRO" pitchFamily="50" charset="-128"/>
              </a:rPr>
              <a:t>が</a:t>
            </a:r>
            <a:r>
              <a:rPr lang="ja-JP" altLang="ja-JP" sz="1000" spc="-80" dirty="0">
                <a:latin typeface="HG丸ｺﾞｼｯｸM-PRO" pitchFamily="50" charset="-128"/>
                <a:ea typeface="HG丸ｺﾞｼｯｸM-PRO" pitchFamily="50" charset="-128"/>
              </a:rPr>
              <a:t>図</a:t>
            </a:r>
            <a:r>
              <a:rPr lang="ja-JP" altLang="en-US" sz="1000" spc="-80" dirty="0">
                <a:latin typeface="HG丸ｺﾞｼｯｸM-PRO" pitchFamily="50" charset="-128"/>
                <a:ea typeface="HG丸ｺﾞｼｯｸM-PRO" pitchFamily="50" charset="-128"/>
              </a:rPr>
              <a:t>られ</a:t>
            </a:r>
            <a:r>
              <a:rPr lang="ja-JP" altLang="ja-JP" sz="1000" spc="-80" dirty="0">
                <a:latin typeface="HG丸ｺﾞｼｯｸM-PRO" pitchFamily="50" charset="-128"/>
                <a:ea typeface="HG丸ｺﾞｼｯｸM-PRO" pitchFamily="50" charset="-128"/>
              </a:rPr>
              <a:t>、行政手続における届出・申請等のワンストップ化が実現すれば、</a:t>
            </a:r>
            <a:endParaRPr lang="en-US" altLang="ja-JP" sz="1000" spc="-80" dirty="0">
              <a:latin typeface="HG丸ｺﾞｼｯｸM-PRO" pitchFamily="50" charset="-128"/>
              <a:ea typeface="HG丸ｺﾞｼｯｸM-PRO" pitchFamily="50" charset="-128"/>
            </a:endParaRPr>
          </a:p>
          <a:p>
            <a:pPr marL="355596" lvl="1" indent="-266697">
              <a:lnSpc>
                <a:spcPts val="1000"/>
              </a:lnSpc>
            </a:pPr>
            <a:r>
              <a:rPr lang="ja-JP" altLang="en-US" sz="1000" spc="-80" dirty="0">
                <a:latin typeface="HG丸ｺﾞｼｯｸM-PRO" pitchFamily="50" charset="-128"/>
                <a:ea typeface="HG丸ｺﾞｼｯｸM-PRO" pitchFamily="50" charset="-128"/>
              </a:rPr>
              <a:t>　　法人（企業）側の</a:t>
            </a:r>
            <a:r>
              <a:rPr lang="ja-JP" altLang="ja-JP" sz="1000" spc="-80" dirty="0">
                <a:latin typeface="HG丸ｺﾞｼｯｸM-PRO" pitchFamily="50" charset="-128"/>
                <a:ea typeface="HG丸ｺﾞｼｯｸM-PRO" pitchFamily="50" charset="-128"/>
              </a:rPr>
              <a:t>負担</a:t>
            </a:r>
            <a:r>
              <a:rPr lang="ja-JP" altLang="en-US" sz="1000" spc="-80" dirty="0">
                <a:latin typeface="HG丸ｺﾞｼｯｸM-PRO" pitchFamily="50" charset="-128"/>
                <a:ea typeface="HG丸ｺﾞｼｯｸM-PRO" pitchFamily="50" charset="-128"/>
              </a:rPr>
              <a:t>が</a:t>
            </a:r>
            <a:r>
              <a:rPr lang="ja-JP" altLang="ja-JP" sz="1000" spc="-80" dirty="0">
                <a:latin typeface="HG丸ｺﾞｼｯｸM-PRO" pitchFamily="50" charset="-128"/>
                <a:ea typeface="HG丸ｺﾞｼｯｸM-PRO" pitchFamily="50" charset="-128"/>
              </a:rPr>
              <a:t>軽減</a:t>
            </a:r>
            <a:endParaRPr lang="en-US" altLang="ja-JP" sz="1000" spc="-80" dirty="0">
              <a:latin typeface="HG丸ｺﾞｼｯｸM-PRO" pitchFamily="50" charset="-128"/>
              <a:ea typeface="HG丸ｺﾞｼｯｸM-PRO" pitchFamily="50" charset="-128"/>
            </a:endParaRPr>
          </a:p>
          <a:p>
            <a:pPr marL="355596" lvl="1" indent="-266697">
              <a:lnSpc>
                <a:spcPts val="200"/>
              </a:lnSpc>
            </a:pPr>
            <a:endParaRPr lang="en-US" altLang="ja-JP" sz="1000" spc="-80" dirty="0">
              <a:latin typeface="HG丸ｺﾞｼｯｸM-PRO" pitchFamily="50" charset="-128"/>
              <a:ea typeface="HG丸ｺﾞｼｯｸM-PRO" pitchFamily="50" charset="-128"/>
            </a:endParaRPr>
          </a:p>
          <a:p>
            <a:pPr marL="355596" lvl="1" indent="-266697">
              <a:lnSpc>
                <a:spcPts val="100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民間において</a:t>
            </a:r>
            <a:r>
              <a:rPr lang="ja-JP" altLang="en-US" sz="1000" spc="-80" dirty="0">
                <a:latin typeface="HG丸ｺﾞｼｯｸM-PRO" pitchFamily="50" charset="-128"/>
                <a:ea typeface="HG丸ｺﾞｼｯｸM-PRO" pitchFamily="50" charset="-128"/>
              </a:rPr>
              <a:t>、法人番号を活用して</a:t>
            </a:r>
            <a:r>
              <a:rPr lang="ja-JP" altLang="ja-JP" sz="1000" spc="-80" dirty="0">
                <a:latin typeface="HG丸ｺﾞｼｯｸM-PRO" pitchFamily="50" charset="-128"/>
                <a:ea typeface="HG丸ｺﾞｼｯｸM-PRO" pitchFamily="50" charset="-128"/>
              </a:rPr>
              <a:t>企業情報を共有する基盤が整備されれば、企業間取引</a:t>
            </a:r>
            <a:r>
              <a:rPr lang="ja-JP" altLang="en-US" sz="1000" spc="-80" dirty="0">
                <a:latin typeface="HG丸ｺﾞｼｯｸM-PRO" pitchFamily="50" charset="-128"/>
                <a:ea typeface="HG丸ｺﾞｼｯｸM-PRO" pitchFamily="50" charset="-128"/>
              </a:rPr>
              <a:t>における</a:t>
            </a:r>
            <a:r>
              <a:rPr lang="ja-JP" altLang="ja-JP" sz="1000" spc="-80" dirty="0">
                <a:latin typeface="HG丸ｺﾞｼｯｸM-PRO" pitchFamily="50" charset="-128"/>
                <a:ea typeface="HG丸ｺﾞｼｯｸM-PRO" pitchFamily="50" charset="-128"/>
              </a:rPr>
              <a:t>添付書類の削減</a:t>
            </a:r>
            <a:r>
              <a:rPr lang="ja-JP" altLang="en-US" sz="1000" spc="-80" dirty="0">
                <a:latin typeface="HG丸ｺﾞｼｯｸM-PRO" pitchFamily="50" charset="-128"/>
                <a:ea typeface="HG丸ｺﾞｼｯｸM-PRO" pitchFamily="50" charset="-128"/>
              </a:rPr>
              <a:t>等</a:t>
            </a:r>
            <a:r>
              <a:rPr lang="ja-JP" altLang="ja-JP" sz="1000" spc="-80" dirty="0">
                <a:latin typeface="HG丸ｺﾞｼｯｸM-PRO" pitchFamily="50" charset="-128"/>
                <a:ea typeface="HG丸ｺﾞｼｯｸM-PRO" pitchFamily="50" charset="-128"/>
              </a:rPr>
              <a:t>の</a:t>
            </a:r>
            <a:r>
              <a:rPr lang="ja-JP" altLang="en-US" sz="1000" spc="-80" dirty="0">
                <a:latin typeface="HG丸ｺﾞｼｯｸM-PRO" pitchFamily="50" charset="-128"/>
                <a:ea typeface="HG丸ｺﾞｼｯｸM-PRO" pitchFamily="50" charset="-128"/>
              </a:rPr>
              <a:t>事務効</a:t>
            </a:r>
            <a:endParaRPr lang="en-US" altLang="ja-JP" sz="1000" spc="-80" dirty="0">
              <a:latin typeface="HG丸ｺﾞｼｯｸM-PRO" pitchFamily="50" charset="-128"/>
              <a:ea typeface="HG丸ｺﾞｼｯｸM-PRO" pitchFamily="50" charset="-128"/>
            </a:endParaRPr>
          </a:p>
          <a:p>
            <a:pPr marL="355596" lvl="1" indent="-266697">
              <a:lnSpc>
                <a:spcPts val="1000"/>
              </a:lnSpc>
            </a:pPr>
            <a:r>
              <a:rPr lang="en-US" altLang="ja-JP" sz="1000" spc="-80" dirty="0">
                <a:latin typeface="HG丸ｺﾞｼｯｸM-PRO" pitchFamily="50" charset="-128"/>
                <a:ea typeface="HG丸ｺﾞｼｯｸM-PRO" pitchFamily="50" charset="-128"/>
              </a:rPr>
              <a:t> </a:t>
            </a:r>
            <a:r>
              <a:rPr lang="ja-JP" altLang="en-US" sz="1000" spc="-80" dirty="0">
                <a:latin typeface="HG丸ｺﾞｼｯｸM-PRO" pitchFamily="50" charset="-128"/>
                <a:ea typeface="HG丸ｺﾞｼｯｸM-PRO" pitchFamily="50" charset="-128"/>
              </a:rPr>
              <a:t>      率化が期待される</a:t>
            </a:r>
            <a:r>
              <a:rPr lang="ja-JP" altLang="ja-JP" sz="1000" spc="-80" dirty="0">
                <a:latin typeface="HG丸ｺﾞｼｯｸM-PRO" pitchFamily="50" charset="-128"/>
                <a:ea typeface="HG丸ｺﾞｼｯｸM-PRO" pitchFamily="50" charset="-128"/>
              </a:rPr>
              <a:t>ほか、国民に対して</a:t>
            </a:r>
            <a:r>
              <a:rPr lang="ja-JP" altLang="en-US" sz="1000" spc="-80" dirty="0">
                <a:latin typeface="HG丸ｺﾞｼｯｸM-PRO" pitchFamily="50" charset="-128"/>
                <a:ea typeface="HG丸ｺﾞｼｯｸM-PRO" pitchFamily="50" charset="-128"/>
              </a:rPr>
              <a:t>も</a:t>
            </a:r>
            <a:r>
              <a:rPr lang="ja-JP" altLang="ja-JP" sz="1000" spc="-80" dirty="0">
                <a:latin typeface="HG丸ｺﾞｼｯｸM-PRO" pitchFamily="50" charset="-128"/>
                <a:ea typeface="HG丸ｺﾞｼｯｸM-PRO" pitchFamily="50" charset="-128"/>
              </a:rPr>
              <a:t>有用な</a:t>
            </a:r>
            <a:r>
              <a:rPr lang="ja-JP" altLang="en-US" sz="1000" spc="-80" dirty="0">
                <a:latin typeface="HG丸ｺﾞｼｯｸM-PRO" pitchFamily="50" charset="-128"/>
                <a:ea typeface="HG丸ｺﾞｼｯｸM-PRO" pitchFamily="50" charset="-128"/>
              </a:rPr>
              <a:t>企業</a:t>
            </a:r>
            <a:r>
              <a:rPr lang="ja-JP" altLang="ja-JP" sz="1000" spc="-80" dirty="0">
                <a:latin typeface="HG丸ｺﾞｼｯｸM-PRO" pitchFamily="50" charset="-128"/>
                <a:ea typeface="HG丸ｺﾞｼｯｸM-PRO" pitchFamily="50" charset="-128"/>
              </a:rPr>
              <a:t>情報の提供が可能</a:t>
            </a:r>
            <a:r>
              <a:rPr lang="ja-JP" altLang="en-US" sz="1000" spc="-80" dirty="0">
                <a:latin typeface="HG丸ｺﾞｼｯｸM-PRO" pitchFamily="50" charset="-128"/>
                <a:ea typeface="HG丸ｺﾞｼｯｸM-PRO" pitchFamily="50" charset="-128"/>
              </a:rPr>
              <a:t>　</a:t>
            </a:r>
            <a:endParaRPr lang="en-US" altLang="ja-JP" sz="1000" spc="-80" dirty="0">
              <a:latin typeface="HG丸ｺﾞｼｯｸM-PRO" pitchFamily="50" charset="-128"/>
              <a:ea typeface="HG丸ｺﾞｼｯｸM-PRO" pitchFamily="50" charset="-128"/>
            </a:endParaRPr>
          </a:p>
        </p:txBody>
      </p:sp>
      <p:sp>
        <p:nvSpPr>
          <p:cNvPr id="135" name="角丸四角形 134"/>
          <p:cNvSpPr/>
          <p:nvPr/>
        </p:nvSpPr>
        <p:spPr>
          <a:xfrm>
            <a:off x="1123236" y="6106001"/>
            <a:ext cx="877436" cy="445111"/>
          </a:xfrm>
          <a:prstGeom prst="roundRect">
            <a:avLst>
              <a:gd name="adj" fmla="val 13311"/>
            </a:avLst>
          </a:prstGeom>
          <a:solidFill>
            <a:srgbClr val="FAA8AE">
              <a:alpha val="16000"/>
            </a:srgbClr>
          </a:solidFill>
          <a:ln w="50800">
            <a:solidFill>
              <a:srgbClr val="FF0000"/>
            </a:solidFill>
          </a:ln>
          <a:effectLst>
            <a:outerShdw dist="38100" sx="1000" sy="1000" algn="tl" rotWithShape="0">
              <a:prstClr val="black">
                <a:alpha val="0"/>
              </a:prstClr>
            </a:outerShdw>
          </a:effectLst>
        </p:spPr>
        <p:style>
          <a:lnRef idx="2">
            <a:schemeClr val="accent1"/>
          </a:lnRef>
          <a:fillRef idx="1">
            <a:schemeClr val="lt1"/>
          </a:fillRef>
          <a:effectRef idx="0">
            <a:schemeClr val="accent1"/>
          </a:effectRef>
          <a:fontRef idx="minor">
            <a:schemeClr val="dk1"/>
          </a:fontRef>
        </p:style>
        <p:txBody>
          <a:bodyPr bIns="46800" rtlCol="0" anchor="ctr"/>
          <a:lstStyle/>
          <a:p>
            <a:pPr algn="ctr"/>
            <a:r>
              <a:rPr lang="ja-JP" altLang="en-US" sz="1600" dirty="0">
                <a:ln w="11430"/>
                <a:solidFill>
                  <a:srgbClr val="FF0000"/>
                </a:solidFill>
                <a:latin typeface="Meiryo UI" pitchFamily="50" charset="-128"/>
                <a:ea typeface="Meiryo UI" pitchFamily="50" charset="-128"/>
                <a:cs typeface="Meiryo UI" pitchFamily="50" charset="-128"/>
              </a:rPr>
              <a:t>ひろがる。</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useBgFill="1">
        <p:nvSpPr>
          <p:cNvPr id="63" name="角丸四角形 62"/>
          <p:cNvSpPr/>
          <p:nvPr/>
        </p:nvSpPr>
        <p:spPr>
          <a:xfrm>
            <a:off x="1856658" y="5064102"/>
            <a:ext cx="7488832" cy="792088"/>
          </a:xfrm>
          <a:prstGeom prst="roundRect">
            <a:avLst>
              <a:gd name="adj" fmla="val 9799"/>
            </a:avLst>
          </a:prstGeom>
          <a:ln>
            <a:noFill/>
          </a:ln>
          <a:effectLst/>
        </p:spPr>
        <p:style>
          <a:lnRef idx="2">
            <a:schemeClr val="accent1"/>
          </a:lnRef>
          <a:fillRef idx="1">
            <a:schemeClr val="lt1"/>
          </a:fillRef>
          <a:effectRef idx="0">
            <a:schemeClr val="accent1"/>
          </a:effectRef>
          <a:fontRef idx="minor">
            <a:schemeClr val="dk1"/>
          </a:fontRef>
        </p:style>
        <p:txBody>
          <a:bodyPr lIns="180000" bIns="46800" rtlCol="0" anchor="t"/>
          <a:lstStyle/>
          <a:p>
            <a:pPr>
              <a:lnSpc>
                <a:spcPct val="150000"/>
              </a:lnSpc>
            </a:pPr>
            <a:r>
              <a:rPr lang="ja-JP" altLang="en-US" sz="1150" b="1" dirty="0">
                <a:latin typeface="HG丸ｺﾞｼｯｸM-PRO" pitchFamily="50" charset="-128"/>
                <a:ea typeface="HG丸ｺﾞｼｯｸM-PRO" pitchFamily="50" charset="-128"/>
                <a:cs typeface="Meiryo UI" panose="020B0604030504040204" pitchFamily="50" charset="-128"/>
              </a:rPr>
              <a:t>法人番号を軸に企業等法人がつながる。</a:t>
            </a:r>
            <a:endParaRPr lang="en-US" altLang="ja-JP" sz="1150" b="1" dirty="0">
              <a:latin typeface="HG丸ｺﾞｼｯｸM-PRO" pitchFamily="50" charset="-128"/>
              <a:ea typeface="HG丸ｺﾞｼｯｸM-PRO" pitchFamily="50" charset="-128"/>
              <a:cs typeface="Meiryo UI" panose="020B0604030504040204" pitchFamily="50" charset="-128"/>
            </a:endParaRPr>
          </a:p>
          <a:p>
            <a:pPr>
              <a:lnSpc>
                <a:spcPts val="200"/>
              </a:lnSpc>
            </a:pPr>
            <a:endParaRPr lang="en-US" altLang="ja-JP" sz="950" b="1" dirty="0">
              <a:latin typeface="HG丸ｺﾞｼｯｸM-PRO" pitchFamily="50" charset="-128"/>
              <a:ea typeface="HG丸ｺﾞｼｯｸM-PRO" pitchFamily="50" charset="-128"/>
              <a:cs typeface="Meiryo UI" panose="020B0604030504040204" pitchFamily="50" charset="-128"/>
            </a:endParaRPr>
          </a:p>
          <a:p>
            <a:pPr marL="354009" lvl="1" indent="-257173">
              <a:lnSpc>
                <a:spcPts val="100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複数部署又はグループ各社において異なるコードで管理されている取引先情報</a:t>
            </a:r>
            <a:r>
              <a:rPr lang="ja-JP" altLang="en-US" sz="1000" spc="-80" dirty="0">
                <a:latin typeface="HG丸ｺﾞｼｯｸM-PRO" pitchFamily="50" charset="-128"/>
                <a:ea typeface="HG丸ｺﾞｼｯｸM-PRO" pitchFamily="50" charset="-128"/>
              </a:rPr>
              <a:t>に</a:t>
            </a:r>
            <a:r>
              <a:rPr lang="ja-JP" altLang="ja-JP" sz="1000" spc="-80" dirty="0">
                <a:latin typeface="HG丸ｺﾞｼｯｸM-PRO" pitchFamily="50" charset="-128"/>
                <a:ea typeface="HG丸ｺﾞｼｯｸM-PRO" pitchFamily="50" charset="-128"/>
              </a:rPr>
              <a:t>、法人番号を</a:t>
            </a:r>
            <a:r>
              <a:rPr lang="ja-JP" altLang="en-US" sz="1000" spc="-80" dirty="0">
                <a:latin typeface="HG丸ｺﾞｼｯｸM-PRO" pitchFamily="50" charset="-128"/>
                <a:ea typeface="HG丸ｺﾞｼｯｸM-PRO" pitchFamily="50" charset="-128"/>
              </a:rPr>
              <a:t>追加することにより</a:t>
            </a:r>
            <a:r>
              <a:rPr lang="ja-JP" altLang="ja-JP" sz="1000" spc="-80" dirty="0">
                <a:latin typeface="HG丸ｺﾞｼｯｸM-PRO" pitchFamily="50" charset="-128"/>
                <a:ea typeface="HG丸ｺﾞｼｯｸM-PRO" pitchFamily="50" charset="-128"/>
              </a:rPr>
              <a:t>、取引情報の</a:t>
            </a:r>
            <a:endParaRPr lang="en-US" altLang="ja-JP" sz="1000" spc="-80" dirty="0">
              <a:latin typeface="HG丸ｺﾞｼｯｸM-PRO" pitchFamily="50" charset="-128"/>
              <a:ea typeface="HG丸ｺﾞｼｯｸM-PRO" pitchFamily="50" charset="-128"/>
            </a:endParaRPr>
          </a:p>
          <a:p>
            <a:pPr marL="354009" lvl="1" indent="-257173">
              <a:lnSpc>
                <a:spcPts val="1000"/>
              </a:lnSpc>
            </a:pPr>
            <a:r>
              <a:rPr lang="en-US" altLang="ja-JP" sz="1000" spc="-80" dirty="0">
                <a:latin typeface="HG丸ｺﾞｼｯｸM-PRO" pitchFamily="50" charset="-128"/>
                <a:ea typeface="HG丸ｺﾞｼｯｸM-PRO" pitchFamily="50" charset="-128"/>
              </a:rPr>
              <a:t>       </a:t>
            </a:r>
            <a:r>
              <a:rPr lang="ja-JP" altLang="ja-JP" sz="1000" spc="-80" dirty="0">
                <a:latin typeface="HG丸ｺﾞｼｯｸM-PRO" pitchFamily="50" charset="-128"/>
                <a:ea typeface="HG丸ｺﾞｼｯｸM-PRO" pitchFamily="50" charset="-128"/>
              </a:rPr>
              <a:t>集約や名寄せ</a:t>
            </a:r>
            <a:r>
              <a:rPr lang="ja-JP" altLang="en-US" sz="1000" spc="-80" dirty="0">
                <a:latin typeface="HG丸ｺﾞｼｯｸM-PRO" pitchFamily="50" charset="-128"/>
                <a:ea typeface="HG丸ｺﾞｼｯｸM-PRO" pitchFamily="50" charset="-128"/>
              </a:rPr>
              <a:t>作業が</a:t>
            </a:r>
            <a:r>
              <a:rPr lang="ja-JP" altLang="ja-JP" sz="1000" spc="-80" dirty="0">
                <a:latin typeface="HG丸ｺﾞｼｯｸM-PRO" pitchFamily="50" charset="-128"/>
                <a:ea typeface="HG丸ｺﾞｼｯｸM-PRO" pitchFamily="50" charset="-128"/>
              </a:rPr>
              <a:t>効率化</a:t>
            </a:r>
            <a:endParaRPr lang="en-US" altLang="ja-JP" sz="1000" spc="-80" dirty="0">
              <a:latin typeface="HG丸ｺﾞｼｯｸM-PRO" pitchFamily="50" charset="-128"/>
              <a:ea typeface="HG丸ｺﾞｼｯｸM-PRO" pitchFamily="50" charset="-128"/>
            </a:endParaRPr>
          </a:p>
          <a:p>
            <a:pPr marL="354009" lvl="1" indent="-257173">
              <a:lnSpc>
                <a:spcPts val="400"/>
              </a:lnSpc>
            </a:pPr>
            <a:endParaRPr lang="en-US" altLang="ja-JP" sz="1000" spc="-80" dirty="0">
              <a:latin typeface="HG丸ｺﾞｼｯｸM-PRO" pitchFamily="50" charset="-128"/>
              <a:ea typeface="HG丸ｺﾞｼｯｸM-PRO" pitchFamily="50" charset="-128"/>
            </a:endParaRPr>
          </a:p>
          <a:p>
            <a:pPr marL="354009" lvl="1" indent="-257173">
              <a:lnSpc>
                <a:spcPts val="85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行政機関間</a:t>
            </a:r>
            <a:r>
              <a:rPr lang="ja-JP" altLang="en-US" sz="1000" spc="-80" dirty="0">
                <a:latin typeface="HG丸ｺﾞｼｯｸM-PRO" pitchFamily="50" charset="-128"/>
                <a:ea typeface="HG丸ｺﾞｼｯｸM-PRO" pitchFamily="50" charset="-128"/>
              </a:rPr>
              <a:t>において</a:t>
            </a:r>
            <a:r>
              <a:rPr lang="ja-JP" altLang="ja-JP" sz="1000" spc="-80" dirty="0">
                <a:latin typeface="HG丸ｺﾞｼｯｸM-PRO" pitchFamily="50" charset="-128"/>
                <a:ea typeface="HG丸ｺﾞｼｯｸM-PRO" pitchFamily="50" charset="-128"/>
              </a:rPr>
              <a:t>、法人番号付で個別の法人に関する情報の授受が可能となれば、法人の特定や名寄せ、紐付け作業</a:t>
            </a:r>
            <a:r>
              <a:rPr lang="ja-JP" altLang="en-US" sz="1000" spc="-80" dirty="0">
                <a:latin typeface="HG丸ｺﾞｼｯｸM-PRO" pitchFamily="50" charset="-128"/>
                <a:ea typeface="HG丸ｺﾞｼｯｸM-PRO" pitchFamily="50" charset="-128"/>
              </a:rPr>
              <a:t>が効率化</a:t>
            </a:r>
            <a:endParaRPr lang="en-US" altLang="ja-JP" sz="1000" spc="-80" dirty="0">
              <a:latin typeface="HG丸ｺﾞｼｯｸM-PRO" pitchFamily="50" charset="-128"/>
              <a:ea typeface="HG丸ｺﾞｼｯｸM-PRO" pitchFamily="50" charset="-128"/>
              <a:cs typeface="Meiryo UI" panose="020B0604030504040204" pitchFamily="50" charset="-128"/>
            </a:endParaRPr>
          </a:p>
        </p:txBody>
      </p:sp>
      <p:sp>
        <p:nvSpPr>
          <p:cNvPr id="134" name="角丸四角形 133"/>
          <p:cNvSpPr/>
          <p:nvPr/>
        </p:nvSpPr>
        <p:spPr>
          <a:xfrm>
            <a:off x="1118158" y="5343624"/>
            <a:ext cx="882516" cy="446562"/>
          </a:xfrm>
          <a:prstGeom prst="roundRect">
            <a:avLst>
              <a:gd name="adj" fmla="val 13311"/>
            </a:avLst>
          </a:prstGeom>
          <a:solidFill>
            <a:schemeClr val="accent3">
              <a:lumMod val="40000"/>
              <a:lumOff val="60000"/>
              <a:alpha val="8000"/>
            </a:schemeClr>
          </a:solidFill>
          <a:ln w="50800">
            <a:solidFill>
              <a:srgbClr val="00823B"/>
            </a:solidFill>
          </a:ln>
          <a:effectLst>
            <a:innerShdw blurRad="114300">
              <a:prstClr val="black">
                <a:alpha val="0"/>
              </a:prstClr>
            </a:innerShdw>
          </a:effectLst>
        </p:spPr>
        <p:style>
          <a:lnRef idx="2">
            <a:schemeClr val="accent1"/>
          </a:lnRef>
          <a:fillRef idx="1">
            <a:schemeClr val="lt1"/>
          </a:fillRef>
          <a:effectRef idx="0">
            <a:schemeClr val="accent1"/>
          </a:effectRef>
          <a:fontRef idx="minor">
            <a:schemeClr val="dk1"/>
          </a:fontRef>
        </p:style>
        <p:txBody>
          <a:bodyPr bIns="46800" rtlCol="0" anchor="ctr"/>
          <a:lstStyle/>
          <a:p>
            <a:pPr algn="ctr"/>
            <a:r>
              <a:rPr lang="ja-JP" altLang="en-US" sz="1600" dirty="0">
                <a:solidFill>
                  <a:srgbClr val="00823B"/>
                </a:solidFill>
                <a:latin typeface="Meiryo UI" panose="020B0604030504040204" pitchFamily="50" charset="-128"/>
                <a:ea typeface="Meiryo UI" panose="020B0604030504040204" pitchFamily="50" charset="-128"/>
                <a:cs typeface="Meiryo UI" panose="020B0604030504040204" pitchFamily="50" charset="-128"/>
              </a:rPr>
              <a:t>つながる。</a:t>
            </a:r>
          </a:p>
        </p:txBody>
      </p:sp>
      <p:sp useBgFill="1">
        <p:nvSpPr>
          <p:cNvPr id="61" name="角丸四角形 60"/>
          <p:cNvSpPr/>
          <p:nvPr/>
        </p:nvSpPr>
        <p:spPr>
          <a:xfrm>
            <a:off x="1872918" y="4472672"/>
            <a:ext cx="6871106" cy="567556"/>
          </a:xfrm>
          <a:prstGeom prst="roundRect">
            <a:avLst>
              <a:gd name="adj" fmla="val 9799"/>
            </a:avLst>
          </a:prstGeom>
          <a:ln>
            <a:noFill/>
          </a:ln>
          <a:effectLst/>
        </p:spPr>
        <p:style>
          <a:lnRef idx="2">
            <a:schemeClr val="accent1"/>
          </a:lnRef>
          <a:fillRef idx="1">
            <a:schemeClr val="lt1"/>
          </a:fillRef>
          <a:effectRef idx="0">
            <a:schemeClr val="accent1"/>
          </a:effectRef>
          <a:fontRef idx="minor">
            <a:schemeClr val="dk1"/>
          </a:fontRef>
        </p:style>
        <p:txBody>
          <a:bodyPr lIns="180000" bIns="46800" rtlCol="0" anchor="t"/>
          <a:lstStyle/>
          <a:p>
            <a:pPr>
              <a:lnSpc>
                <a:spcPts val="1400"/>
              </a:lnSpc>
            </a:pPr>
            <a:r>
              <a:rPr lang="ja-JP" altLang="en-US" sz="1150" b="1" dirty="0">
                <a:latin typeface="HG丸ｺﾞｼｯｸM-PRO" pitchFamily="50" charset="-128"/>
                <a:ea typeface="HG丸ｺﾞｼｯｸM-PRO" pitchFamily="50" charset="-128"/>
                <a:cs typeface="Meiryo UI" panose="020B0604030504040204" pitchFamily="50" charset="-128"/>
              </a:rPr>
              <a:t>法人番号により企業等法人の名称・所在地がわかる。</a:t>
            </a:r>
            <a:endParaRPr lang="en-US" altLang="ja-JP" sz="1150" b="1" dirty="0">
              <a:latin typeface="HG丸ｺﾞｼｯｸM-PRO" pitchFamily="50" charset="-128"/>
              <a:ea typeface="HG丸ｺﾞｼｯｸM-PRO" pitchFamily="50" charset="-128"/>
              <a:cs typeface="Meiryo UI" panose="020B0604030504040204" pitchFamily="50" charset="-128"/>
            </a:endParaRPr>
          </a:p>
          <a:p>
            <a:pPr>
              <a:lnSpc>
                <a:spcPts val="200"/>
              </a:lnSpc>
            </a:pPr>
            <a:endParaRPr lang="en-US" altLang="ja-JP" sz="1100" b="1" dirty="0">
              <a:latin typeface="HG丸ｺﾞｼｯｸM-PRO" pitchFamily="50" charset="-128"/>
              <a:ea typeface="HG丸ｺﾞｼｯｸM-PRO" pitchFamily="50" charset="-128"/>
              <a:cs typeface="Meiryo UI" panose="020B0604030504040204" pitchFamily="50" charset="-128"/>
            </a:endParaRPr>
          </a:p>
          <a:p>
            <a:pPr marL="354009" lvl="1" indent="-257173">
              <a:lnSpc>
                <a:spcPts val="120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法人番号をキーに法人</a:t>
            </a:r>
            <a:r>
              <a:rPr lang="ja-JP" altLang="en-US" sz="1000" spc="-80" dirty="0">
                <a:latin typeface="HG丸ｺﾞｼｯｸM-PRO" pitchFamily="50" charset="-128"/>
                <a:ea typeface="HG丸ｺﾞｼｯｸM-PRO" pitchFamily="50" charset="-128"/>
              </a:rPr>
              <a:t>の名称・</a:t>
            </a:r>
            <a:r>
              <a:rPr lang="ja-JP" altLang="ja-JP" sz="1000" spc="-80" dirty="0">
                <a:latin typeface="HG丸ｺﾞｼｯｸM-PRO" pitchFamily="50" charset="-128"/>
                <a:ea typeface="HG丸ｺﾞｼｯｸM-PRO" pitchFamily="50" charset="-128"/>
              </a:rPr>
              <a:t>所在地が</a:t>
            </a:r>
            <a:r>
              <a:rPr lang="ja-JP" altLang="en-US" sz="1000" spc="-80" dirty="0">
                <a:latin typeface="HG丸ｺﾞｼｯｸM-PRO" pitchFamily="50" charset="-128"/>
                <a:ea typeface="HG丸ｺﾞｼｯｸM-PRO" pitchFamily="50" charset="-128"/>
              </a:rPr>
              <a:t>容易に</a:t>
            </a:r>
            <a:r>
              <a:rPr lang="ja-JP" altLang="ja-JP" sz="1000" spc="-80" dirty="0">
                <a:latin typeface="HG丸ｺﾞｼｯｸM-PRO" pitchFamily="50" charset="-128"/>
                <a:ea typeface="HG丸ｺﾞｼｯｸM-PRO" pitchFamily="50" charset="-128"/>
              </a:rPr>
              <a:t>確認可能</a:t>
            </a:r>
            <a:endParaRPr lang="en-US" altLang="ja-JP" sz="1000" spc="-80" dirty="0">
              <a:solidFill>
                <a:schemeClr val="tx1">
                  <a:lumMod val="75000"/>
                  <a:lumOff val="25000"/>
                </a:schemeClr>
              </a:solidFill>
              <a:latin typeface="HG丸ｺﾞｼｯｸM-PRO" pitchFamily="50" charset="-128"/>
              <a:ea typeface="HG丸ｺﾞｼｯｸM-PRO" pitchFamily="50" charset="-128"/>
              <a:cs typeface="Meiryo UI" panose="020B0604030504040204" pitchFamily="50" charset="-128"/>
            </a:endParaRPr>
          </a:p>
          <a:p>
            <a:pPr marL="354009" lvl="1" indent="-257173">
              <a:lnSpc>
                <a:spcPts val="1200"/>
              </a:lnSpc>
            </a:pPr>
            <a:r>
              <a:rPr lang="ja-JP" altLang="en-US" sz="1000" dirty="0">
                <a:latin typeface="ＭＳ Ｐ明朝" pitchFamily="18" charset="-128"/>
                <a:ea typeface="ＭＳ Ｐ明朝" pitchFamily="18" charset="-128"/>
              </a:rPr>
              <a:t>➢　</a:t>
            </a:r>
            <a:r>
              <a:rPr lang="ja-JP" altLang="ja-JP" sz="1000" spc="-80" dirty="0">
                <a:latin typeface="HG丸ｺﾞｼｯｸM-PRO" pitchFamily="50" charset="-128"/>
                <a:ea typeface="HG丸ｺﾞｼｯｸM-PRO" pitchFamily="50" charset="-128"/>
              </a:rPr>
              <a:t>鮮度の高い名称</a:t>
            </a:r>
            <a:r>
              <a:rPr lang="ja-JP" altLang="en-US" sz="1000" spc="-80" dirty="0">
                <a:latin typeface="HG丸ｺﾞｼｯｸM-PRO" pitchFamily="50" charset="-128"/>
                <a:ea typeface="HG丸ｺﾞｼｯｸM-PRO" pitchFamily="50" charset="-128"/>
              </a:rPr>
              <a:t>・</a:t>
            </a:r>
            <a:r>
              <a:rPr lang="ja-JP" altLang="ja-JP" sz="1000" spc="-80" dirty="0">
                <a:latin typeface="HG丸ｺﾞｼｯｸM-PRO" pitchFamily="50" charset="-128"/>
                <a:ea typeface="HG丸ｺﾞｼｯｸM-PRO" pitchFamily="50" charset="-128"/>
              </a:rPr>
              <a:t>所在地情報</a:t>
            </a:r>
            <a:r>
              <a:rPr lang="ja-JP" altLang="en-US" sz="1000" spc="-80" dirty="0">
                <a:latin typeface="HG丸ｺﾞｼｯｸM-PRO" pitchFamily="50" charset="-128"/>
                <a:ea typeface="HG丸ｺﾞｼｯｸM-PRO" pitchFamily="50" charset="-128"/>
              </a:rPr>
              <a:t>が</a:t>
            </a:r>
            <a:r>
              <a:rPr lang="ja-JP" altLang="ja-JP" sz="1000" spc="-80" dirty="0">
                <a:latin typeface="HG丸ｺﾞｼｯｸM-PRO" pitchFamily="50" charset="-128"/>
                <a:ea typeface="HG丸ｺﾞｼｯｸM-PRO" pitchFamily="50" charset="-128"/>
              </a:rPr>
              <a:t>入手可能となり、取引先情報の登録</a:t>
            </a:r>
            <a:r>
              <a:rPr lang="ja-JP" altLang="en-US" sz="1000" spc="-80" dirty="0">
                <a:latin typeface="HG丸ｺﾞｼｯｸM-PRO" pitchFamily="50" charset="-128"/>
                <a:ea typeface="HG丸ｺﾞｼｯｸM-PRO" pitchFamily="50" charset="-128"/>
              </a:rPr>
              <a:t>・</a:t>
            </a:r>
            <a:r>
              <a:rPr lang="ja-JP" altLang="ja-JP" sz="1000" spc="-80" dirty="0">
                <a:latin typeface="HG丸ｺﾞｼｯｸM-PRO" pitchFamily="50" charset="-128"/>
                <a:ea typeface="HG丸ｺﾞｼｯｸM-PRO" pitchFamily="50" charset="-128"/>
              </a:rPr>
              <a:t>更新</a:t>
            </a:r>
            <a:r>
              <a:rPr lang="ja-JP" altLang="en-US" sz="1000" spc="-80" dirty="0">
                <a:latin typeface="HG丸ｺﾞｼｯｸM-PRO" pitchFamily="50" charset="-128"/>
                <a:ea typeface="HG丸ｺﾞｼｯｸM-PRO" pitchFamily="50" charset="-128"/>
              </a:rPr>
              <a:t>作業が</a:t>
            </a:r>
            <a:r>
              <a:rPr lang="ja-JP" altLang="ja-JP" sz="1000" spc="-80" dirty="0">
                <a:latin typeface="HG丸ｺﾞｼｯｸM-PRO" pitchFamily="50" charset="-128"/>
                <a:ea typeface="HG丸ｺﾞｼｯｸM-PRO" pitchFamily="50" charset="-128"/>
              </a:rPr>
              <a:t>効率化</a:t>
            </a:r>
            <a:endParaRPr lang="en-US" altLang="ja-JP" sz="1000" spc="-80" dirty="0">
              <a:solidFill>
                <a:schemeClr val="tx1">
                  <a:lumMod val="75000"/>
                  <a:lumOff val="25000"/>
                </a:schemeClr>
              </a:solidFill>
              <a:latin typeface="HG丸ｺﾞｼｯｸM-PRO" pitchFamily="50" charset="-128"/>
              <a:ea typeface="HG丸ｺﾞｼｯｸM-PRO" pitchFamily="50" charset="-128"/>
              <a:cs typeface="Meiryo UI" panose="020B0604030504040204" pitchFamily="50" charset="-128"/>
            </a:endParaRPr>
          </a:p>
        </p:txBody>
      </p:sp>
      <p:sp>
        <p:nvSpPr>
          <p:cNvPr id="128" name="角丸四角形 127"/>
          <p:cNvSpPr/>
          <p:nvPr/>
        </p:nvSpPr>
        <p:spPr>
          <a:xfrm>
            <a:off x="1110030" y="4568428"/>
            <a:ext cx="890642" cy="461638"/>
          </a:xfrm>
          <a:prstGeom prst="roundRect">
            <a:avLst>
              <a:gd name="adj" fmla="val 13311"/>
            </a:avLst>
          </a:prstGeom>
          <a:solidFill>
            <a:schemeClr val="tx2">
              <a:lumMod val="20000"/>
              <a:lumOff val="80000"/>
              <a:alpha val="16000"/>
            </a:schemeClr>
          </a:solidFill>
          <a:ln w="50800">
            <a:solidFill>
              <a:srgbClr val="0070C0"/>
            </a:solidFill>
          </a:ln>
          <a:effectLst>
            <a:outerShdw blurRad="50800" dist="50800" dir="5400000" algn="ctr" rotWithShape="0">
              <a:srgbClr val="000000">
                <a:alpha val="0"/>
              </a:srgbClr>
            </a:outerShdw>
          </a:effectLst>
        </p:spPr>
        <p:style>
          <a:lnRef idx="2">
            <a:schemeClr val="accent1"/>
          </a:lnRef>
          <a:fillRef idx="1">
            <a:schemeClr val="lt1"/>
          </a:fillRef>
          <a:effectRef idx="0">
            <a:schemeClr val="accent1"/>
          </a:effectRef>
          <a:fontRef idx="minor">
            <a:schemeClr val="dk1"/>
          </a:fontRef>
        </p:style>
        <p:txBody>
          <a:bodyPr bIns="46800" rtlCol="0" anchor="ctr"/>
          <a:lstStyle/>
          <a:p>
            <a:pPr algn="ctr"/>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わかる。</a:t>
            </a:r>
          </a:p>
        </p:txBody>
      </p:sp>
      <p:sp>
        <p:nvSpPr>
          <p:cNvPr id="58" name="スライド番号プレースホルダー 3"/>
          <p:cNvSpPr>
            <a:spLocks noGrp="1"/>
          </p:cNvSpPr>
          <p:nvPr>
            <p:ph type="sldNum" sz="quarter" idx="12"/>
          </p:nvPr>
        </p:nvSpPr>
        <p:spPr>
          <a:xfrm>
            <a:off x="7772400" y="6483180"/>
            <a:ext cx="2133600" cy="365125"/>
          </a:xfrm>
        </p:spPr>
        <p:txBody>
          <a:bodyPr/>
          <a:lstStyle/>
          <a:p>
            <a:fld id="{0CBE25CB-ED94-487D-A632-5FD48227E3F5}" type="slidenum">
              <a:rPr lang="ja-JP" altLang="en-US" sz="2800"/>
              <a:pPr/>
              <a:t>44</a:t>
            </a:fld>
            <a:endParaRPr lang="ja-JP" altLang="en-US" sz="2800" dirty="0"/>
          </a:p>
        </p:txBody>
      </p:sp>
      <p:sp>
        <p:nvSpPr>
          <p:cNvPr id="158" name="二等辺三角形 157"/>
          <p:cNvSpPr/>
          <p:nvPr/>
        </p:nvSpPr>
        <p:spPr>
          <a:xfrm rot="10800000">
            <a:off x="1352602" y="5877274"/>
            <a:ext cx="504056" cy="144016"/>
          </a:xfrm>
          <a:prstGeom prst="triangle">
            <a:avLst/>
          </a:prstGeom>
          <a:solidFill>
            <a:schemeClr val="accent1"/>
          </a:solidFill>
          <a:ln>
            <a:noFill/>
          </a:ln>
          <a:effectLst>
            <a:outerShdw blurRad="76200" dist="127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角丸四角形 111"/>
          <p:cNvSpPr/>
          <p:nvPr/>
        </p:nvSpPr>
        <p:spPr>
          <a:xfrm>
            <a:off x="3610248" y="857920"/>
            <a:ext cx="2520280" cy="1046212"/>
          </a:xfrm>
          <a:prstGeom prst="roundRect">
            <a:avLst>
              <a:gd name="adj" fmla="val 9725"/>
            </a:avLst>
          </a:prstGeom>
          <a:solidFill>
            <a:schemeClr val="accent1">
              <a:lumMod val="75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algn="ctr"/>
            <a:r>
              <a:rPr lang="ja-JP" altLang="en-US" sz="1600" dirty="0">
                <a:solidFill>
                  <a:schemeClr val="bg1"/>
                </a:solidFill>
                <a:latin typeface="Meiryo UI" pitchFamily="50" charset="-128"/>
                <a:ea typeface="Meiryo UI" pitchFamily="50" charset="-128"/>
                <a:cs typeface="Meiryo UI" pitchFamily="50" charset="-128"/>
              </a:rPr>
              <a:t>国税庁</a:t>
            </a:r>
          </a:p>
        </p:txBody>
      </p:sp>
      <p:sp>
        <p:nvSpPr>
          <p:cNvPr id="64" name="角丸四角形 63"/>
          <p:cNvSpPr/>
          <p:nvPr/>
        </p:nvSpPr>
        <p:spPr>
          <a:xfrm>
            <a:off x="3766964" y="1196752"/>
            <a:ext cx="2194148" cy="660772"/>
          </a:xfrm>
          <a:prstGeom prst="roundRect">
            <a:avLst>
              <a:gd name="adj" fmla="val 9725"/>
            </a:avLst>
          </a:prstGeom>
          <a:solidFill>
            <a:srgbClr val="FFFFFF">
              <a:alpha val="96863"/>
            </a:srgb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algn="ct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円/楕円 89"/>
          <p:cNvSpPr/>
          <p:nvPr/>
        </p:nvSpPr>
        <p:spPr>
          <a:xfrm>
            <a:off x="4325172" y="1205260"/>
            <a:ext cx="1148776" cy="275332"/>
          </a:xfrm>
          <a:prstGeom prst="ellipse">
            <a:avLst/>
          </a:prstGeom>
          <a:solidFill>
            <a:schemeClr val="tx2">
              <a:lumMod val="60000"/>
              <a:lumOff val="40000"/>
            </a:schemeClr>
          </a:solidFill>
          <a:ln>
            <a:noFill/>
          </a:ln>
          <a:effectLst>
            <a:glow rad="635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bIns="288000" rtlCol="0" anchor="ctr"/>
          <a:lstStyle/>
          <a:p>
            <a:pPr algn="ct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指定・管理</a:t>
            </a:r>
          </a:p>
        </p:txBody>
      </p:sp>
      <p:sp>
        <p:nvSpPr>
          <p:cNvPr id="104" name="円/楕円 103"/>
          <p:cNvSpPr/>
          <p:nvPr/>
        </p:nvSpPr>
        <p:spPr>
          <a:xfrm>
            <a:off x="5147816" y="1412776"/>
            <a:ext cx="478656" cy="444748"/>
          </a:xfrm>
          <a:prstGeom prst="ellipse">
            <a:avLst/>
          </a:prstGeom>
          <a:solidFill>
            <a:schemeClr val="tx2">
              <a:lumMod val="60000"/>
              <a:lumOff val="40000"/>
            </a:schemeClr>
          </a:solidFill>
          <a:ln>
            <a:noFill/>
          </a:ln>
          <a:effectLst>
            <a:glow rad="635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公 表</a:t>
            </a:r>
          </a:p>
        </p:txBody>
      </p:sp>
      <p:sp>
        <p:nvSpPr>
          <p:cNvPr id="91" name="円/楕円 90"/>
          <p:cNvSpPr/>
          <p:nvPr/>
        </p:nvSpPr>
        <p:spPr>
          <a:xfrm>
            <a:off x="4664976" y="1429792"/>
            <a:ext cx="432047" cy="432048"/>
          </a:xfrm>
          <a:prstGeom prst="ellipse">
            <a:avLst/>
          </a:prstGeom>
          <a:solidFill>
            <a:schemeClr val="tx2">
              <a:lumMod val="60000"/>
              <a:lumOff val="40000"/>
            </a:schemeClr>
          </a:solidFill>
          <a:ln>
            <a:noFill/>
          </a:ln>
          <a:effectLst>
            <a:glow rad="635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通 知</a:t>
            </a:r>
          </a:p>
        </p:txBody>
      </p:sp>
      <p:sp>
        <p:nvSpPr>
          <p:cNvPr id="103" name="円/楕円 102"/>
          <p:cNvSpPr/>
          <p:nvPr/>
        </p:nvSpPr>
        <p:spPr>
          <a:xfrm>
            <a:off x="4148219" y="1429792"/>
            <a:ext cx="496489" cy="432048"/>
          </a:xfrm>
          <a:prstGeom prst="ellipse">
            <a:avLst/>
          </a:prstGeom>
          <a:solidFill>
            <a:schemeClr val="tx2">
              <a:lumMod val="60000"/>
              <a:lumOff val="40000"/>
            </a:schemeClr>
          </a:solidFill>
          <a:ln>
            <a:noFill/>
          </a:ln>
          <a:effectLst>
            <a:glow rad="63500">
              <a:schemeClr val="bg1">
                <a:alpha val="4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p>
        </p:txBody>
      </p:sp>
      <p:pic>
        <p:nvPicPr>
          <p:cNvPr id="5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2"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63200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88504" y="183549"/>
            <a:ext cx="8856984" cy="2016224"/>
          </a:xfrm>
          <a:prstGeom prst="roundRect">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tIns="324000" rtlCol="0" anchor="ctr"/>
          <a:lstStyle/>
          <a:p>
            <a:r>
              <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最新情報は</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ts val="600"/>
              </a:spcBef>
            </a:pPr>
            <a:r>
              <a:rPr lang="ja-JP" altLang="en-US" sz="4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マイナンバーのホームページ</a:t>
            </a:r>
            <a:endParaRPr lang="en-US" altLang="ja-JP" sz="40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http://www.cas.go.jp/jp/seisaku/bangoseido/index.html</a:t>
            </a:r>
          </a:p>
          <a:p>
            <a:pPr algn="r">
              <a:spcBef>
                <a:spcPts val="1200"/>
              </a:spcBef>
            </a:pPr>
            <a:r>
              <a:rPr lang="ja-JP" altLang="en-US"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をご覧ください。</a:t>
            </a: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ja-JP" altLang="en-US" dirty="0"/>
          </a:p>
        </p:txBody>
      </p:sp>
      <p:sp>
        <p:nvSpPr>
          <p:cNvPr id="6" name="角丸四角形 5"/>
          <p:cNvSpPr/>
          <p:nvPr/>
        </p:nvSpPr>
        <p:spPr>
          <a:xfrm>
            <a:off x="488504" y="2343789"/>
            <a:ext cx="4680522" cy="936104"/>
          </a:xfrm>
          <a:prstGeom prst="roundRect">
            <a:avLst>
              <a:gd name="adj" fmla="val 32409"/>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tIns="252000" rtlCol="0" anchor="ctr"/>
          <a:lstStyle/>
          <a:p>
            <a:pPr algn="ct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マイナンバー公式</a:t>
            </a:r>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twitter</a:t>
            </a:r>
          </a:p>
          <a:p>
            <a:pPr algn="ctr"/>
            <a:r>
              <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https://twitter.com/MyNumber_PR</a:t>
            </a:r>
          </a:p>
          <a:p>
            <a:pPr algn="ctr"/>
            <a:endParaRPr lang="ja-JP" altLang="en-US" dirty="0"/>
          </a:p>
        </p:txBody>
      </p:sp>
      <p:sp>
        <p:nvSpPr>
          <p:cNvPr id="8" name="角丸四角形 7"/>
          <p:cNvSpPr/>
          <p:nvPr/>
        </p:nvSpPr>
        <p:spPr>
          <a:xfrm>
            <a:off x="5313042" y="2343790"/>
            <a:ext cx="4032446" cy="4392493"/>
          </a:xfrm>
          <a:prstGeom prst="roundRect">
            <a:avLst>
              <a:gd name="adj" fmla="val 6713"/>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6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ご不明な点は</a:t>
            </a:r>
            <a:endParaRPr lang="en-US" altLang="ja-JP" sz="36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6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マイナンバーの</a:t>
            </a:r>
            <a:endParaRPr lang="en-US" altLang="ja-JP" sz="36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6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コールセンター</a:t>
            </a:r>
            <a:endParaRPr lang="en-US" altLang="ja-JP" sz="36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（全国共通ナビダイヤル）</a:t>
            </a:r>
            <a:endParaRPr lang="en-US" altLang="ja-JP"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0570</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20</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0178</a:t>
            </a: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r"/>
            <a:r>
              <a:rPr lang="ja-JP" altLang="en-US"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まで</a:t>
            </a:r>
            <a:endParaRPr lang="en-US" altLang="ja-JP" sz="28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ナビダイヤルは通話料がかかります。</a:t>
            </a:r>
          </a:p>
          <a:p>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平日</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9</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時</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30</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分～</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17</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時</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30</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分</a:t>
            </a:r>
            <a:endPar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土日祝日・年末年始を除く</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p>
          <a:p>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一部</a:t>
            </a:r>
            <a:r>
              <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IP</a:t>
            </a:r>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電話等で上記ダイヤルに繋がらない場合は、</a:t>
            </a:r>
            <a:endPar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endParaRPr>
          </a:p>
          <a:p>
            <a:r>
              <a:rPr lang="ja-JP" altLang="en-US"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０５０－３８１６－９４０５におかけください。 </a:t>
            </a:r>
            <a:endParaRPr lang="en-US" altLang="ja-JP" sz="12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88506" y="3423911"/>
            <a:ext cx="4680520" cy="3312368"/>
          </a:xfrm>
          <a:prstGeom prst="roundRect">
            <a:avLst>
              <a:gd name="adj" fmla="val 9670"/>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tIns="252000" rtlCol="0" anchor="ctr">
            <a:noAutofit/>
          </a:bodyPr>
          <a:lstStyle/>
          <a:p>
            <a:pPr algn="ct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マイナンバーロゴマーク</a:t>
            </a:r>
            <a:endPar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lnSpc>
                <a:spcPts val="1000"/>
              </a:lnSpc>
            </a:pPr>
            <a:endPar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ja-JP" altLang="en-US" dirty="0"/>
          </a:p>
        </p:txBody>
      </p:sp>
      <p:sp>
        <p:nvSpPr>
          <p:cNvPr id="11" name="テキスト ボックス 10"/>
          <p:cNvSpPr txBox="1"/>
          <p:nvPr/>
        </p:nvSpPr>
        <p:spPr>
          <a:xfrm>
            <a:off x="632522" y="4201483"/>
            <a:ext cx="3096344" cy="2323713"/>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国の行政機関や地方公共団</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体などの番号利用事務実施者</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は、マイナンバーの普及啓発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のため、ロゴマークを御使用</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いただけます。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600"/>
              </a:spcBef>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番号利用事務実施者以外で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マイナンバーの普及啓発に御</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協力いただける方は、内閣府</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の承認を受けて、ロゴマーク</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を御使用いただけます。</a:t>
            </a:r>
          </a:p>
        </p:txBody>
      </p:sp>
      <p:pic>
        <p:nvPicPr>
          <p:cNvPr id="10" name="図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3368824" y="3949409"/>
            <a:ext cx="1728192" cy="2426828"/>
          </a:xfrm>
          <a:prstGeom prst="rect">
            <a:avLst/>
          </a:prstGeom>
        </p:spPr>
      </p:pic>
      <p:grpSp>
        <p:nvGrpSpPr>
          <p:cNvPr id="7" name="グループ化 6"/>
          <p:cNvGrpSpPr/>
          <p:nvPr/>
        </p:nvGrpSpPr>
        <p:grpSpPr>
          <a:xfrm>
            <a:off x="3423698" y="1672081"/>
            <a:ext cx="2606479" cy="468295"/>
            <a:chOff x="804606" y="1749174"/>
            <a:chExt cx="2606479" cy="468295"/>
          </a:xfrm>
        </p:grpSpPr>
        <p:pic>
          <p:nvPicPr>
            <p:cNvPr id="1026" name="Picture 2" descr="D:\Userfile\search_png\search_png\search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606" y="1749174"/>
              <a:ext cx="2606479" cy="46829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804606" y="1749174"/>
              <a:ext cx="1800200" cy="46829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マイナンバー</a:t>
              </a:r>
            </a:p>
          </p:txBody>
        </p:sp>
      </p:grpSp>
      <p:sp>
        <p:nvSpPr>
          <p:cNvPr id="12" name="テキスト ボックス 11"/>
          <p:cNvSpPr txBox="1"/>
          <p:nvPr/>
        </p:nvSpPr>
        <p:spPr>
          <a:xfrm>
            <a:off x="3368824" y="6304234"/>
            <a:ext cx="1836204"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愛称：マイナちゃん</a:t>
            </a:r>
          </a:p>
        </p:txBody>
      </p:sp>
      <p:sp>
        <p:nvSpPr>
          <p:cNvPr id="14" name="テキスト ボックス 13"/>
          <p:cNvSpPr txBox="1"/>
          <p:nvPr/>
        </p:nvSpPr>
        <p:spPr>
          <a:xfrm>
            <a:off x="7905328" y="4509120"/>
            <a:ext cx="1368152" cy="369332"/>
          </a:xfrm>
          <a:prstGeom prst="rect">
            <a:avLst/>
          </a:prstGeom>
          <a:noFill/>
        </p:spPr>
        <p:txBody>
          <a:bodyPr wrap="square" rtlCol="0">
            <a:spAutoFit/>
          </a:bodyPr>
          <a:lstStyle/>
          <a:p>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ﾏ  ｲ</a:t>
            </a:r>
            <a:r>
              <a:rPr lang="ja-JP" altLang="en-US" sz="105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ﾅﾝ</a:t>
            </a:r>
            <a:r>
              <a:rPr lang="ja-JP" altLang="en-US" sz="10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ﾊﾞｰ</a:t>
            </a:r>
          </a:p>
        </p:txBody>
      </p:sp>
      <p:sp>
        <p:nvSpPr>
          <p:cNvPr id="13" name="スライド番号プレースホルダー 11"/>
          <p:cNvSpPr>
            <a:spLocks noGrp="1"/>
          </p:cNvSpPr>
          <p:nvPr>
            <p:ph type="sldNum" sz="quarter" idx="12"/>
          </p:nvPr>
        </p:nvSpPr>
        <p:spPr>
          <a:xfrm>
            <a:off x="7787952" y="6486352"/>
            <a:ext cx="2133600" cy="365125"/>
          </a:xfrm>
        </p:spPr>
        <p:txBody>
          <a:bodyPr/>
          <a:lstStyle/>
          <a:p>
            <a:r>
              <a:rPr lang="en-US" altLang="ja-JP" sz="2800" dirty="0" smtClean="0"/>
              <a:t>45</a:t>
            </a:r>
            <a:endParaRPr lang="ja-JP" altLang="en-US" sz="2800" dirty="0"/>
          </a:p>
        </p:txBody>
      </p:sp>
    </p:spTree>
    <p:extLst>
      <p:ext uri="{BB962C8B-B14F-4D97-AF65-F5344CB8AC3E}">
        <p14:creationId xmlns:p14="http://schemas.microsoft.com/office/powerpoint/2010/main" val="33799993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 y="0"/>
            <a:ext cx="99059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prstClr val="black"/>
                </a:solidFill>
                <a:latin typeface="ＭＳ Ｐゴシック" panose="020B0600070205080204" pitchFamily="50" charset="-128"/>
              </a:rPr>
              <a:t>参考</a:t>
            </a:r>
            <a:r>
              <a:rPr lang="ja-JP" altLang="en-US" sz="3200" dirty="0">
                <a:solidFill>
                  <a:prstClr val="black"/>
                </a:solidFill>
                <a:latin typeface="ＭＳ Ｐゴシック" panose="020B0600070205080204" pitchFamily="50" charset="-128"/>
              </a:rPr>
              <a:t>資料</a:t>
            </a:r>
            <a:endParaRPr lang="en-US" altLang="ja-JP" sz="3200" dirty="0" smtClean="0">
              <a:solidFill>
                <a:prstClr val="black"/>
              </a:solidFill>
              <a:latin typeface="ＭＳ Ｐゴシック" panose="020B0600070205080204" pitchFamily="50" charset="-128"/>
            </a:endParaRPr>
          </a:p>
        </p:txBody>
      </p:sp>
      <p:sp>
        <p:nvSpPr>
          <p:cNvPr id="4" name="スライド番号プレースホルダー 13"/>
          <p:cNvSpPr>
            <a:spLocks noGrp="1"/>
          </p:cNvSpPr>
          <p:nvPr>
            <p:ph type="sldNum" sz="quarter" idx="12"/>
          </p:nvPr>
        </p:nvSpPr>
        <p:spPr>
          <a:xfrm>
            <a:off x="7578725" y="6551741"/>
            <a:ext cx="2311400" cy="233363"/>
          </a:xfrm>
        </p:spPr>
        <p:txBody>
          <a:bodyPr/>
          <a:lstStyle/>
          <a:p>
            <a:pPr>
              <a:defRPr/>
            </a:pPr>
            <a:fld id="{067EFC52-C34A-4A1B-879C-F7681BFACCAD}" type="slidenum">
              <a:rPr lang="ja-JP" altLang="en-US" sz="2800" smtClean="0">
                <a:solidFill>
                  <a:schemeClr val="tx1"/>
                </a:solidFill>
              </a:rPr>
              <a:pPr>
                <a:defRPr/>
              </a:pPr>
              <a:t>46</a:t>
            </a:fld>
            <a:endParaRPr lang="ja-JP" altLang="en-US" sz="2800" dirty="0">
              <a:solidFill>
                <a:schemeClr val="tx1"/>
              </a:solidFill>
            </a:endParaRPr>
          </a:p>
        </p:txBody>
      </p:sp>
    </p:spTree>
    <p:extLst>
      <p:ext uri="{BB962C8B-B14F-4D97-AF65-F5344CB8AC3E}">
        <p14:creationId xmlns:p14="http://schemas.microsoft.com/office/powerpoint/2010/main" val="2647359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8348" y="54169"/>
            <a:ext cx="9781452" cy="6771775"/>
          </a:xfrm>
          <a:prstGeom prst="rect">
            <a:avLst/>
          </a:prstGeom>
        </p:spPr>
      </p:pic>
      <p:sp>
        <p:nvSpPr>
          <p:cNvPr id="4" name="スライド番号プレースホルダー 3"/>
          <p:cNvSpPr>
            <a:spLocks noGrp="1"/>
          </p:cNvSpPr>
          <p:nvPr>
            <p:ph type="sldNum" sz="quarter" idx="12"/>
          </p:nvPr>
        </p:nvSpPr>
        <p:spPr>
          <a:xfrm>
            <a:off x="9201472" y="6468241"/>
            <a:ext cx="704528" cy="365125"/>
          </a:xfrm>
          <a:solidFill>
            <a:schemeClr val="bg1"/>
          </a:solidFill>
        </p:spPr>
        <p:txBody>
          <a:bodyPr/>
          <a:lstStyle/>
          <a:p>
            <a:fld id="{D2D8002D-B5B0-4BAC-B1F6-782DDCCE6D9C}" type="slidenum">
              <a:rPr lang="ja-JP" altLang="en-US" sz="2800" smtClean="0">
                <a:solidFill>
                  <a:schemeClr val="tx1"/>
                </a:solidFill>
              </a:rPr>
              <a:pPr/>
              <a:t>47</a:t>
            </a:fld>
            <a:endParaRPr lang="ja-JP" altLang="en-US" sz="2800" dirty="0">
              <a:solidFill>
                <a:schemeClr val="tx1"/>
              </a:solidFill>
            </a:endParaRPr>
          </a:p>
        </p:txBody>
      </p:sp>
    </p:spTree>
    <p:extLst>
      <p:ext uri="{BB962C8B-B14F-4D97-AF65-F5344CB8AC3E}">
        <p14:creationId xmlns:p14="http://schemas.microsoft.com/office/powerpoint/2010/main" val="3177257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848544" y="188640"/>
            <a:ext cx="8208912" cy="1263359"/>
          </a:xfrm>
          <a:prstGeom prst="roundRect">
            <a:avLst/>
          </a:prstGeom>
          <a:solidFill>
            <a:schemeClr val="accent5">
              <a:lumMod val="20000"/>
              <a:lumOff val="80000"/>
            </a:schemeClr>
          </a:solidFill>
          <a:ln w="38100">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 name="テキスト ボックス 2"/>
          <p:cNvSpPr txBox="1"/>
          <p:nvPr/>
        </p:nvSpPr>
        <p:spPr>
          <a:xfrm>
            <a:off x="381000" y="188641"/>
            <a:ext cx="9108504" cy="1200329"/>
          </a:xfrm>
          <a:prstGeom prst="rect">
            <a:avLst/>
          </a:prstGeom>
          <a:noFill/>
        </p:spPr>
        <p:txBody>
          <a:bodyPr wrap="square" rtlCol="0">
            <a:spAutoFit/>
          </a:bodyPr>
          <a:lstStyle/>
          <a:p>
            <a:pPr algn="ctr"/>
            <a:r>
              <a:rPr lang="ja-JP" altLang="en-US" sz="2400" b="1"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マイナンバー</a:t>
            </a:r>
            <a:r>
              <a:rPr lang="ja-JP" altLang="en-US" sz="2400"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000" b="1" dirty="0">
                <a:solidFill>
                  <a:srgbClr val="00B050"/>
                </a:solidFill>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社会保障・税番号制度</a:t>
            </a:r>
            <a:r>
              <a:rPr lang="ja-JP" altLang="en-US" sz="2400"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2400" dirty="0">
                <a:solidFill>
                  <a:srgbClr val="FF0000"/>
                </a:solidFill>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が始まります！</a:t>
            </a:r>
            <a:endParaRPr lang="en-US" altLang="ja-JP" sz="2400" dirty="0">
              <a:solidFill>
                <a:srgbClr val="FF0000"/>
              </a:solidFill>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2400"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中小企業のみなさんへ</a:t>
            </a:r>
            <a:endParaRPr lang="en-US" altLang="ja-JP" sz="2400"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2400" dirty="0">
                <a:effectLst>
                  <a:glow rad="63500">
                    <a:schemeClr val="accent2">
                      <a:satMod val="175000"/>
                      <a:alpha val="40000"/>
                    </a:schemeClr>
                  </a:glow>
                </a:effectLst>
                <a:latin typeface="HG丸ｺﾞｼｯｸM-PRO" panose="020F0600000000000000" pitchFamily="50" charset="-128"/>
                <a:ea typeface="HG丸ｺﾞｼｯｸM-PRO" panose="020F0600000000000000" pitchFamily="50" charset="-128"/>
                <a:cs typeface="メイリオ" panose="020B0604030504040204" pitchFamily="50" charset="-128"/>
              </a:rPr>
              <a:t>（入門編）</a:t>
            </a:r>
            <a:endParaRPr lang="en-US" altLang="ja-JP" sz="8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5" name="テキスト ボックス 4"/>
          <p:cNvSpPr txBox="1"/>
          <p:nvPr/>
        </p:nvSpPr>
        <p:spPr>
          <a:xfrm>
            <a:off x="381000" y="1900878"/>
            <a:ext cx="9144000" cy="464129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t" anchorCtr="0">
            <a:noAutofit/>
          </a:bodyPr>
          <a:lstStyle/>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○マイナンバーはこんな時に使います</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○事業者がマイナンバーを記載する書類（参考例）</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○税や社会保障関係の書類にマイナンバーの記載が</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加わります</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○事業者が注意すべき４つのポイント</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①取得、②利用・提供、③保管・廃棄、④安全管理措置</a:t>
            </a:r>
            <a:endParaRPr lang="en-US" altLang="ja-JP" sz="2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○事業者の対応例</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○事業者のためのマイナンバー準備スケジュール（例）</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○もっと詳しく知りたい方は</a:t>
            </a:r>
          </a:p>
        </p:txBody>
      </p:sp>
      <p:sp>
        <p:nvSpPr>
          <p:cNvPr id="4" name="スライド番号プレースホルダー 3"/>
          <p:cNvSpPr>
            <a:spLocks noGrp="1"/>
          </p:cNvSpPr>
          <p:nvPr>
            <p:ph type="sldNum" sz="quarter" idx="12"/>
          </p:nvPr>
        </p:nvSpPr>
        <p:spPr>
          <a:xfrm>
            <a:off x="7594600" y="6477595"/>
            <a:ext cx="2311400" cy="365125"/>
          </a:xfrm>
        </p:spPr>
        <p:txBody>
          <a:bodyPr/>
          <a:lstStyle/>
          <a:p>
            <a:fld id="{0CBE25CB-ED94-487D-A632-5FD48227E3F5}" type="slidenum">
              <a:rPr kumimoji="1" lang="ja-JP" altLang="en-US" sz="2800" smtClean="0">
                <a:solidFill>
                  <a:schemeClr val="tx1"/>
                </a:solidFill>
              </a:rPr>
              <a:t>48</a:t>
            </a:fld>
            <a:endParaRPr kumimoji="1" lang="ja-JP" altLang="en-US" sz="2800" dirty="0">
              <a:solidFill>
                <a:schemeClr val="tx1"/>
              </a:solidFill>
            </a:endParaRPr>
          </a:p>
        </p:txBody>
      </p:sp>
    </p:spTree>
    <p:extLst>
      <p:ext uri="{BB962C8B-B14F-4D97-AF65-F5344CB8AC3E}">
        <p14:creationId xmlns:p14="http://schemas.microsoft.com/office/powerpoint/2010/main" val="291713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ドーナツ 3"/>
          <p:cNvSpPr/>
          <p:nvPr/>
        </p:nvSpPr>
        <p:spPr>
          <a:xfrm>
            <a:off x="702340" y="788700"/>
            <a:ext cx="8501321" cy="4237775"/>
          </a:xfrm>
          <a:prstGeom prst="donut">
            <a:avLst>
              <a:gd name="adj" fmla="val 2540"/>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pic>
        <p:nvPicPr>
          <p:cNvPr id="2058" name="Picture 10" descr="C:\Users\CS733492\AppData\Local\Microsoft\Windows\Temporary Internet Files\Content.IE5\VPQS6CDX\MC9000790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18" y="3605520"/>
            <a:ext cx="2266096" cy="17416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S733492\AppData\Local\Microsoft\Windows\Temporary Internet Files\Content.IE5\VPQS6CDX\MC90039742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98" y="3888455"/>
            <a:ext cx="1686794" cy="2099156"/>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吹き出し 10"/>
          <p:cNvSpPr/>
          <p:nvPr/>
        </p:nvSpPr>
        <p:spPr>
          <a:xfrm>
            <a:off x="240370" y="6097634"/>
            <a:ext cx="2063048" cy="649422"/>
          </a:xfrm>
          <a:prstGeom prst="wedgeRoundRectCallout">
            <a:avLst>
              <a:gd name="adj1" fmla="val 19535"/>
              <a:gd name="adj2" fmla="val -251736"/>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b="1" dirty="0" smtClean="0"/>
              <a:t>諸</a:t>
            </a:r>
            <a:r>
              <a:rPr kumimoji="1" lang="ja-JP" altLang="en-US" b="1" dirty="0" smtClean="0"/>
              <a:t>手当申請書</a:t>
            </a:r>
            <a:endParaRPr kumimoji="1" lang="ja-JP" altLang="en-US" b="1" dirty="0"/>
          </a:p>
        </p:txBody>
      </p:sp>
      <p:sp>
        <p:nvSpPr>
          <p:cNvPr id="53" name="角丸四角形 52"/>
          <p:cNvSpPr/>
          <p:nvPr/>
        </p:nvSpPr>
        <p:spPr>
          <a:xfrm>
            <a:off x="3455309" y="5592932"/>
            <a:ext cx="5866177" cy="1009407"/>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b="1" dirty="0" smtClean="0"/>
              <a:t>社会保障給付等の申請を行う際に必要となる情報につき、申請者が添付書類等を付することによるのではなく、申請</a:t>
            </a:r>
            <a:r>
              <a:rPr lang="ja-JP" altLang="en-US" sz="1400" b="1" dirty="0"/>
              <a:t>を受けた行政</a:t>
            </a:r>
            <a:r>
              <a:rPr lang="ja-JP" altLang="en-US" sz="1400" b="1" dirty="0" smtClean="0"/>
              <a:t>機関等が、関係各機関に照会を行うことで取得することが可能となるため、</a:t>
            </a:r>
            <a:r>
              <a:rPr lang="ja-JP" altLang="en-US" sz="1400" b="1" dirty="0" smtClean="0">
                <a:solidFill>
                  <a:srgbClr val="FF0000"/>
                </a:solidFill>
              </a:rPr>
              <a:t>申請者が窓口</a:t>
            </a:r>
            <a:r>
              <a:rPr lang="ja-JP" altLang="en-US" sz="1400" b="1" dirty="0">
                <a:solidFill>
                  <a:srgbClr val="FF0000"/>
                </a:solidFill>
              </a:rPr>
              <a:t>で提出</a:t>
            </a:r>
            <a:r>
              <a:rPr lang="ja-JP" altLang="en-US" sz="1400" b="1" dirty="0" smtClean="0">
                <a:solidFill>
                  <a:srgbClr val="FF0000"/>
                </a:solidFill>
              </a:rPr>
              <a:t>する書類が簡素化される</a:t>
            </a:r>
            <a:r>
              <a:rPr lang="ja-JP" altLang="en-US" sz="1400" b="1" dirty="0" smtClean="0"/>
              <a:t>こととなる。</a:t>
            </a:r>
            <a:endParaRPr lang="en-US" altLang="ja-JP" sz="1400" b="1" dirty="0"/>
          </a:p>
        </p:txBody>
      </p:sp>
      <p:sp>
        <p:nvSpPr>
          <p:cNvPr id="51" name="角丸四角形 50"/>
          <p:cNvSpPr/>
          <p:nvPr/>
        </p:nvSpPr>
        <p:spPr>
          <a:xfrm>
            <a:off x="194472" y="531086"/>
            <a:ext cx="3432381" cy="1625623"/>
          </a:xfrm>
          <a:prstGeom prst="roundRect">
            <a:avLst/>
          </a:prstGeom>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b="1" dirty="0" smtClean="0"/>
              <a:t>行政機関、地方公共団体その他の行政事務を処理する者が保有する個人の情報が、</a:t>
            </a:r>
            <a:r>
              <a:rPr lang="ja-JP" altLang="en-US" sz="1400" b="1" dirty="0" smtClean="0">
                <a:solidFill>
                  <a:srgbClr val="FF0000"/>
                </a:solidFill>
              </a:rPr>
              <a:t>同一人の情報であるということの確認</a:t>
            </a:r>
            <a:r>
              <a:rPr lang="ja-JP" altLang="en-US" sz="1400" b="1" dirty="0" smtClean="0"/>
              <a:t>を行うことができ、行政機関、地方公共団体等の間において当該個人情報の照会・提供を行うことが可能となる。</a:t>
            </a:r>
            <a:endParaRPr lang="en-US" altLang="ja-JP" sz="1400" b="1" dirty="0"/>
          </a:p>
        </p:txBody>
      </p:sp>
      <p:sp>
        <p:nvSpPr>
          <p:cNvPr id="5" name="テキスト ボックス 4"/>
          <p:cNvSpPr txBox="1"/>
          <p:nvPr/>
        </p:nvSpPr>
        <p:spPr>
          <a:xfrm>
            <a:off x="2804710" y="4503254"/>
            <a:ext cx="1529910" cy="523220"/>
          </a:xfrm>
          <a:prstGeom prst="rect">
            <a:avLst/>
          </a:prstGeom>
          <a:solidFill>
            <a:srgbClr val="FFFF00"/>
          </a:solidFill>
        </p:spPr>
        <p:txBody>
          <a:bodyPr wrap="square" rtlCol="0">
            <a:spAutoFit/>
          </a:bodyPr>
          <a:lstStyle/>
          <a:p>
            <a:pPr algn="ctr"/>
            <a:r>
              <a:rPr kumimoji="1" lang="ja-JP" altLang="en-US" sz="1400" b="1" dirty="0" smtClean="0"/>
              <a:t>行政機関等の</a:t>
            </a:r>
            <a:endParaRPr kumimoji="1" lang="en-US" altLang="ja-JP" sz="1400" b="1" dirty="0" smtClean="0"/>
          </a:p>
          <a:p>
            <a:pPr algn="ctr"/>
            <a:r>
              <a:rPr kumimoji="1" lang="ja-JP" altLang="en-US" sz="1400" b="1" dirty="0" smtClean="0"/>
              <a:t>受付窓口</a:t>
            </a:r>
            <a:endParaRPr kumimoji="1" lang="ja-JP" altLang="en-US" b="1" dirty="0"/>
          </a:p>
        </p:txBody>
      </p:sp>
      <p:pic>
        <p:nvPicPr>
          <p:cNvPr id="58" name="Picture 8" descr="C:\Users\CS733492\AppData\Local\Microsoft\Windows\Temporary Internet Files\Content.IE5\BZQX070X\MC900197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2667" y="3671791"/>
            <a:ext cx="665713" cy="86686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C:\Users\CS733492\AppData\Local\Microsoft\Windows\Temporary Internet Files\Content.IE5\BZQX070X\MC900197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7061" y="1187255"/>
            <a:ext cx="665713" cy="8668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CS733492\AppData\Local\Microsoft\Windows\Temporary Internet Files\Content.IE5\BZQX070X\MC900197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8577" y="523162"/>
            <a:ext cx="665713" cy="8668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C:\Users\CS733492\AppData\Local\Microsoft\Windows\Temporary Internet Files\Content.IE5\BZQX070X\MC900197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541" y="4392731"/>
            <a:ext cx="665713" cy="866869"/>
          </a:xfrm>
          <a:prstGeom prst="rect">
            <a:avLst/>
          </a:prstGeom>
          <a:noFill/>
          <a:extLst>
            <a:ext uri="{909E8E84-426E-40DD-AFC4-6F175D3DCCD1}">
              <a14:hiddenFill xmlns:a14="http://schemas.microsoft.com/office/drawing/2010/main">
                <a:solidFill>
                  <a:srgbClr val="FFFFFF"/>
                </a:solidFill>
              </a14:hiddenFill>
            </a:ext>
          </a:extLst>
        </p:spPr>
      </p:pic>
      <p:sp>
        <p:nvSpPr>
          <p:cNvPr id="61" name="正方形/長方形 60"/>
          <p:cNvSpPr/>
          <p:nvPr/>
        </p:nvSpPr>
        <p:spPr>
          <a:xfrm>
            <a:off x="4927277" y="776271"/>
            <a:ext cx="826261" cy="3606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市町村</a:t>
            </a:r>
            <a:endParaRPr kumimoji="1" lang="en-US" altLang="ja-JP" sz="1000" dirty="0" smtClean="0"/>
          </a:p>
          <a:p>
            <a:pPr algn="ctr"/>
            <a:r>
              <a:rPr lang="ja-JP" altLang="en-US" sz="1000" dirty="0"/>
              <a:t>サーバー</a:t>
            </a:r>
            <a:endParaRPr kumimoji="1" lang="ja-JP" altLang="en-US" sz="1000" dirty="0"/>
          </a:p>
        </p:txBody>
      </p:sp>
      <p:sp>
        <p:nvSpPr>
          <p:cNvPr id="64" name="正方形/長方形 63"/>
          <p:cNvSpPr/>
          <p:nvPr/>
        </p:nvSpPr>
        <p:spPr>
          <a:xfrm>
            <a:off x="5987210" y="4665826"/>
            <a:ext cx="1040375" cy="3606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t>年金支給者</a:t>
            </a:r>
            <a:endParaRPr kumimoji="1" lang="en-US" altLang="ja-JP" sz="1000" dirty="0" smtClean="0"/>
          </a:p>
          <a:p>
            <a:pPr algn="ctr"/>
            <a:r>
              <a:rPr lang="ja-JP" altLang="en-US" sz="1000" dirty="0"/>
              <a:t>サーバー</a:t>
            </a:r>
            <a:endParaRPr kumimoji="1" lang="ja-JP" altLang="en-US" sz="1000" dirty="0"/>
          </a:p>
        </p:txBody>
      </p:sp>
      <p:cxnSp>
        <p:nvCxnSpPr>
          <p:cNvPr id="2076" name="直線矢印コネクタ 2075"/>
          <p:cNvCxnSpPr/>
          <p:nvPr/>
        </p:nvCxnSpPr>
        <p:spPr>
          <a:xfrm flipV="1">
            <a:off x="3901252" y="1390031"/>
            <a:ext cx="1285774" cy="1996637"/>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35" name="直線矢印コネクタ 34"/>
          <p:cNvCxnSpPr/>
          <p:nvPr/>
        </p:nvCxnSpPr>
        <p:spPr>
          <a:xfrm flipH="1">
            <a:off x="4405880" y="1844847"/>
            <a:ext cx="2904637" cy="1760672"/>
          </a:xfrm>
          <a:prstGeom prst="straightConnector1">
            <a:avLst/>
          </a:prstGeom>
          <a:ln>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2078" name="直線矢印コネクタ 2077"/>
          <p:cNvCxnSpPr/>
          <p:nvPr/>
        </p:nvCxnSpPr>
        <p:spPr>
          <a:xfrm flipH="1">
            <a:off x="4016897" y="1556949"/>
            <a:ext cx="1294253" cy="1939709"/>
          </a:xfrm>
          <a:prstGeom prst="straightConnector1">
            <a:avLst/>
          </a:prstGeom>
          <a:ln>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37" name="直線矢印コネクタ 36"/>
          <p:cNvCxnSpPr/>
          <p:nvPr/>
        </p:nvCxnSpPr>
        <p:spPr>
          <a:xfrm>
            <a:off x="4733194" y="3982946"/>
            <a:ext cx="3056881" cy="0"/>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flipH="1">
            <a:off x="4702713" y="4116524"/>
            <a:ext cx="3087361" cy="0"/>
          </a:xfrm>
          <a:prstGeom prst="straightConnector1">
            <a:avLst/>
          </a:prstGeom>
          <a:ln>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49" name="直線矢印コネクタ 48"/>
          <p:cNvCxnSpPr/>
          <p:nvPr/>
        </p:nvCxnSpPr>
        <p:spPr>
          <a:xfrm>
            <a:off x="4828026" y="4366427"/>
            <a:ext cx="1130894" cy="267632"/>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flipH="1" flipV="1">
            <a:off x="4718974" y="4503255"/>
            <a:ext cx="1184350" cy="261611"/>
          </a:xfrm>
          <a:prstGeom prst="straightConnector1">
            <a:avLst/>
          </a:prstGeom>
          <a:ln>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32" name="直線矢印コネクタ 31"/>
          <p:cNvCxnSpPr/>
          <p:nvPr/>
        </p:nvCxnSpPr>
        <p:spPr>
          <a:xfrm flipV="1">
            <a:off x="4250922" y="1700808"/>
            <a:ext cx="2903782" cy="1790658"/>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
        <p:nvSpPr>
          <p:cNvPr id="24" name="フローチャート: データ 23"/>
          <p:cNvSpPr/>
          <p:nvPr/>
        </p:nvSpPr>
        <p:spPr>
          <a:xfrm>
            <a:off x="5511843" y="2223531"/>
            <a:ext cx="1325394" cy="266266"/>
          </a:xfrm>
          <a:prstGeom prst="flowChartInputOutpu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p>
        </p:txBody>
      </p:sp>
      <p:sp>
        <p:nvSpPr>
          <p:cNvPr id="23" name="テキスト ボックス 22"/>
          <p:cNvSpPr txBox="1"/>
          <p:nvPr/>
        </p:nvSpPr>
        <p:spPr>
          <a:xfrm>
            <a:off x="5648170" y="2230062"/>
            <a:ext cx="1052741" cy="215444"/>
          </a:xfrm>
          <a:prstGeom prst="rect">
            <a:avLst/>
          </a:prstGeom>
          <a:noFill/>
        </p:spPr>
        <p:txBody>
          <a:bodyPr wrap="square" rtlCol="0">
            <a:spAutoFit/>
          </a:bodyPr>
          <a:lstStyle/>
          <a:p>
            <a:pPr algn="ctr"/>
            <a:r>
              <a:rPr kumimoji="1" lang="ja-JP" altLang="en-US" sz="800" dirty="0" smtClean="0"/>
              <a:t>地方税関係情報</a:t>
            </a:r>
            <a:endParaRPr kumimoji="1" lang="ja-JP" altLang="en-US" sz="800" dirty="0"/>
          </a:p>
        </p:txBody>
      </p:sp>
      <p:sp>
        <p:nvSpPr>
          <p:cNvPr id="25" name="フローチャート: データ 24"/>
          <p:cNvSpPr/>
          <p:nvPr/>
        </p:nvSpPr>
        <p:spPr>
          <a:xfrm>
            <a:off x="4059654" y="2054457"/>
            <a:ext cx="1325394" cy="249148"/>
          </a:xfrm>
          <a:prstGeom prst="flowChartInputOutpu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p>
        </p:txBody>
      </p:sp>
      <p:sp>
        <p:nvSpPr>
          <p:cNvPr id="3" name="テキスト ボックス 2"/>
          <p:cNvSpPr txBox="1"/>
          <p:nvPr/>
        </p:nvSpPr>
        <p:spPr>
          <a:xfrm>
            <a:off x="4188291" y="2054124"/>
            <a:ext cx="1052741" cy="246221"/>
          </a:xfrm>
          <a:prstGeom prst="rect">
            <a:avLst/>
          </a:prstGeom>
          <a:noFill/>
        </p:spPr>
        <p:txBody>
          <a:bodyPr wrap="square" rtlCol="0">
            <a:spAutoFit/>
          </a:bodyPr>
          <a:lstStyle/>
          <a:p>
            <a:pPr algn="ctr"/>
            <a:r>
              <a:rPr kumimoji="1" lang="ja-JP" altLang="en-US" sz="1000" dirty="0" smtClean="0"/>
              <a:t>世帯情報</a:t>
            </a:r>
            <a:endParaRPr kumimoji="1" lang="ja-JP" altLang="en-US" sz="1000" dirty="0"/>
          </a:p>
        </p:txBody>
      </p:sp>
      <p:sp>
        <p:nvSpPr>
          <p:cNvPr id="30" name="フローチャート: データ 29"/>
          <p:cNvSpPr/>
          <p:nvPr/>
        </p:nvSpPr>
        <p:spPr>
          <a:xfrm>
            <a:off x="4677106" y="4476348"/>
            <a:ext cx="1325394" cy="257033"/>
          </a:xfrm>
          <a:prstGeom prst="flowChartInputOutpu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p>
        </p:txBody>
      </p:sp>
      <p:sp>
        <p:nvSpPr>
          <p:cNvPr id="26" name="テキスト ボックス 25"/>
          <p:cNvSpPr txBox="1"/>
          <p:nvPr/>
        </p:nvSpPr>
        <p:spPr>
          <a:xfrm>
            <a:off x="4773910" y="4497141"/>
            <a:ext cx="1132997" cy="215444"/>
          </a:xfrm>
          <a:prstGeom prst="rect">
            <a:avLst/>
          </a:prstGeom>
          <a:noFill/>
        </p:spPr>
        <p:txBody>
          <a:bodyPr wrap="square" rtlCol="0">
            <a:spAutoFit/>
          </a:bodyPr>
          <a:lstStyle/>
          <a:p>
            <a:pPr algn="ctr"/>
            <a:r>
              <a:rPr kumimoji="1" lang="ja-JP" altLang="en-US" sz="800" dirty="0" smtClean="0"/>
              <a:t>年金給付関係情報</a:t>
            </a:r>
            <a:endParaRPr kumimoji="1" lang="ja-JP" altLang="en-US" sz="800" dirty="0"/>
          </a:p>
        </p:txBody>
      </p:sp>
      <p:sp>
        <p:nvSpPr>
          <p:cNvPr id="2" name="フローチャート: データ 1"/>
          <p:cNvSpPr/>
          <p:nvPr/>
        </p:nvSpPr>
        <p:spPr>
          <a:xfrm>
            <a:off x="5775372" y="3910932"/>
            <a:ext cx="1325394" cy="276550"/>
          </a:xfrm>
          <a:prstGeom prst="flowChartInputOutpu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p>
        </p:txBody>
      </p:sp>
      <p:sp>
        <p:nvSpPr>
          <p:cNvPr id="63" name="正方形/長方形 62"/>
          <p:cNvSpPr/>
          <p:nvPr/>
        </p:nvSpPr>
        <p:spPr>
          <a:xfrm>
            <a:off x="7855308" y="3924900"/>
            <a:ext cx="956926" cy="3606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医療保険者</a:t>
            </a:r>
            <a:endParaRPr kumimoji="1" lang="en-US" altLang="ja-JP" sz="1000" dirty="0" smtClean="0"/>
          </a:p>
          <a:p>
            <a:pPr algn="ctr"/>
            <a:r>
              <a:rPr lang="ja-JP" altLang="en-US" sz="1000" dirty="0" smtClean="0"/>
              <a:t>サーバー</a:t>
            </a:r>
            <a:endParaRPr kumimoji="1" lang="ja-JP" altLang="en-US" sz="1000" dirty="0"/>
          </a:p>
        </p:txBody>
      </p:sp>
      <p:sp>
        <p:nvSpPr>
          <p:cNvPr id="62" name="正方形/長方形 61"/>
          <p:cNvSpPr/>
          <p:nvPr/>
        </p:nvSpPr>
        <p:spPr>
          <a:xfrm>
            <a:off x="7446787" y="1440364"/>
            <a:ext cx="826261" cy="3606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t>市町村</a:t>
            </a:r>
            <a:endParaRPr kumimoji="1" lang="en-US" altLang="ja-JP" sz="1000" dirty="0" smtClean="0"/>
          </a:p>
          <a:p>
            <a:pPr algn="ctr"/>
            <a:r>
              <a:rPr lang="ja-JP" altLang="en-US" sz="1000" dirty="0"/>
              <a:t>サーバー</a:t>
            </a:r>
            <a:endParaRPr kumimoji="1" lang="ja-JP" altLang="en-US" sz="1000" dirty="0"/>
          </a:p>
        </p:txBody>
      </p:sp>
      <p:sp>
        <p:nvSpPr>
          <p:cNvPr id="107" name="角丸四角形 106"/>
          <p:cNvSpPr/>
          <p:nvPr/>
        </p:nvSpPr>
        <p:spPr>
          <a:xfrm>
            <a:off x="5871570" y="523161"/>
            <a:ext cx="3976697" cy="515228"/>
          </a:xfrm>
          <a:prstGeom prst="roundRect">
            <a:avLst/>
          </a:prstGeom>
          <a:ln w="38100">
            <a:solidFill>
              <a:srgbClr val="FF0066"/>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smtClean="0">
                <a:solidFill>
                  <a:srgbClr val="FF0066"/>
                </a:solidFill>
              </a:rPr>
              <a:t>番号で、こう変わる</a:t>
            </a:r>
            <a:endParaRPr kumimoji="1" lang="ja-JP" altLang="en-US" sz="2800" b="1" dirty="0">
              <a:solidFill>
                <a:srgbClr val="FF0066"/>
              </a:solidFill>
            </a:endParaRPr>
          </a:p>
        </p:txBody>
      </p:sp>
      <p:sp>
        <p:nvSpPr>
          <p:cNvPr id="108" name="角丸四角形 107"/>
          <p:cNvSpPr/>
          <p:nvPr/>
        </p:nvSpPr>
        <p:spPr>
          <a:xfrm>
            <a:off x="194472" y="2276873"/>
            <a:ext cx="3432381" cy="1203292"/>
          </a:xfrm>
          <a:prstGeom prst="roundRect">
            <a:avLst/>
          </a:prstGeom>
          <a:solidFill>
            <a:schemeClr val="accent2">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r>
              <a:rPr lang="ja-JP" altLang="en-US" sz="1400" b="1" dirty="0" smtClean="0">
                <a:solidFill>
                  <a:prstClr val="black"/>
                </a:solidFill>
              </a:rPr>
              <a:t>行政機関等の間や業務間</a:t>
            </a:r>
            <a:r>
              <a:rPr lang="ja-JP" altLang="en-US" sz="1400" b="1" dirty="0" smtClean="0">
                <a:solidFill>
                  <a:schemeClr val="tx1"/>
                </a:solidFill>
              </a:rPr>
              <a:t>の連携</a:t>
            </a:r>
            <a:r>
              <a:rPr lang="ja-JP" altLang="en-US" sz="1400" b="1" dirty="0" smtClean="0">
                <a:solidFill>
                  <a:prstClr val="black"/>
                </a:solidFill>
              </a:rPr>
              <a:t>が行われることで、より正確な情報を得ることが可能となり、</a:t>
            </a:r>
            <a:r>
              <a:rPr lang="ja-JP" altLang="en-US" sz="1400" b="1" dirty="0" smtClean="0">
                <a:solidFill>
                  <a:srgbClr val="FF0000"/>
                </a:solidFill>
              </a:rPr>
              <a:t>真に手を差し伸べるべき者に対しての、よりきめ細やかな支援</a:t>
            </a:r>
            <a:r>
              <a:rPr lang="ja-JP" altLang="en-US" sz="1400" b="1" dirty="0" smtClean="0">
                <a:solidFill>
                  <a:schemeClr val="tx1"/>
                </a:solidFill>
              </a:rPr>
              <a:t>が</a:t>
            </a:r>
            <a:r>
              <a:rPr lang="ja-JP" altLang="en-US" sz="1400" b="1" dirty="0" smtClean="0">
                <a:solidFill>
                  <a:prstClr val="black"/>
                </a:solidFill>
              </a:rPr>
              <a:t>期待される。</a:t>
            </a:r>
            <a:endParaRPr lang="en-US" altLang="ja-JP" sz="1400" b="1" dirty="0" smtClean="0">
              <a:solidFill>
                <a:prstClr val="black"/>
              </a:solidFill>
            </a:endParaRPr>
          </a:p>
        </p:txBody>
      </p:sp>
      <p:pic>
        <p:nvPicPr>
          <p:cNvPr id="40" name="Picture 8" descr="C:\Users\CS733492\AppData\Local\Microsoft\Windows\Temporary Internet Files\Content.IE5\BZQX070X\MC90019743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85835" y="2169436"/>
            <a:ext cx="665713" cy="86686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40"/>
          <p:cNvSpPr/>
          <p:nvPr/>
        </p:nvSpPr>
        <p:spPr>
          <a:xfrm>
            <a:off x="8705561" y="2380968"/>
            <a:ext cx="826261" cy="3606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a:t>都道府県</a:t>
            </a:r>
            <a:endParaRPr kumimoji="1" lang="en-US" altLang="ja-JP" sz="1000" dirty="0" smtClean="0"/>
          </a:p>
          <a:p>
            <a:pPr algn="ctr"/>
            <a:r>
              <a:rPr lang="ja-JP" altLang="en-US" sz="1000" dirty="0"/>
              <a:t>サーバー</a:t>
            </a:r>
            <a:endParaRPr kumimoji="1" lang="ja-JP" altLang="en-US" sz="1000" dirty="0"/>
          </a:p>
        </p:txBody>
      </p:sp>
      <p:cxnSp>
        <p:nvCxnSpPr>
          <p:cNvPr id="42" name="直線矢印コネクタ 41"/>
          <p:cNvCxnSpPr/>
          <p:nvPr/>
        </p:nvCxnSpPr>
        <p:spPr>
          <a:xfrm flipV="1">
            <a:off x="4655030" y="2675642"/>
            <a:ext cx="3893219" cy="996148"/>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44" name="直線矢印コネクタ 43"/>
          <p:cNvCxnSpPr/>
          <p:nvPr/>
        </p:nvCxnSpPr>
        <p:spPr>
          <a:xfrm flipH="1">
            <a:off x="4596461" y="2837226"/>
            <a:ext cx="3951789" cy="1042705"/>
          </a:xfrm>
          <a:prstGeom prst="straightConnector1">
            <a:avLst/>
          </a:prstGeom>
          <a:ln>
            <a:solidFill>
              <a:srgbClr val="FF6600"/>
            </a:solidFill>
            <a:tailEnd type="arrow"/>
          </a:ln>
        </p:spPr>
        <p:style>
          <a:lnRef idx="3">
            <a:schemeClr val="accent6"/>
          </a:lnRef>
          <a:fillRef idx="0">
            <a:schemeClr val="accent6"/>
          </a:fillRef>
          <a:effectRef idx="2">
            <a:schemeClr val="accent6"/>
          </a:effectRef>
          <a:fontRef idx="minor">
            <a:schemeClr val="tx1"/>
          </a:fontRef>
        </p:style>
      </p:cxnSp>
      <p:sp>
        <p:nvSpPr>
          <p:cNvPr id="46" name="フローチャート: データ 45"/>
          <p:cNvSpPr/>
          <p:nvPr/>
        </p:nvSpPr>
        <p:spPr>
          <a:xfrm>
            <a:off x="7004567" y="2817990"/>
            <a:ext cx="1325394" cy="276550"/>
          </a:xfrm>
          <a:prstGeom prst="flowChartInputOutpu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p>
        </p:txBody>
      </p:sp>
      <p:sp>
        <p:nvSpPr>
          <p:cNvPr id="27" name="テキスト ボックス 26"/>
          <p:cNvSpPr txBox="1"/>
          <p:nvPr/>
        </p:nvSpPr>
        <p:spPr>
          <a:xfrm>
            <a:off x="7100766" y="2817990"/>
            <a:ext cx="1132997" cy="215444"/>
          </a:xfrm>
          <a:prstGeom prst="rect">
            <a:avLst/>
          </a:prstGeom>
          <a:noFill/>
        </p:spPr>
        <p:txBody>
          <a:bodyPr wrap="square" rtlCol="0">
            <a:spAutoFit/>
          </a:bodyPr>
          <a:lstStyle/>
          <a:p>
            <a:pPr algn="ctr"/>
            <a:r>
              <a:rPr kumimoji="1" lang="ja-JP" altLang="en-US" sz="800" dirty="0" smtClean="0"/>
              <a:t>障害者関係情報</a:t>
            </a:r>
            <a:endParaRPr kumimoji="1" lang="ja-JP" altLang="en-US" sz="800" dirty="0"/>
          </a:p>
        </p:txBody>
      </p:sp>
      <p:sp>
        <p:nvSpPr>
          <p:cNvPr id="48" name="テキスト ボックス 47"/>
          <p:cNvSpPr txBox="1"/>
          <p:nvPr/>
        </p:nvSpPr>
        <p:spPr>
          <a:xfrm>
            <a:off x="5871570" y="3879930"/>
            <a:ext cx="1132997" cy="338554"/>
          </a:xfrm>
          <a:prstGeom prst="rect">
            <a:avLst/>
          </a:prstGeom>
          <a:noFill/>
        </p:spPr>
        <p:txBody>
          <a:bodyPr wrap="square" rtlCol="0">
            <a:spAutoFit/>
          </a:bodyPr>
          <a:lstStyle/>
          <a:p>
            <a:pPr algn="ctr"/>
            <a:r>
              <a:rPr kumimoji="1" lang="ja-JP" altLang="en-US" sz="800" dirty="0" smtClean="0"/>
              <a:t>医療保険</a:t>
            </a:r>
            <a:endParaRPr kumimoji="1" lang="en-US" altLang="ja-JP" sz="800" dirty="0" smtClean="0"/>
          </a:p>
          <a:p>
            <a:pPr algn="ctr"/>
            <a:r>
              <a:rPr kumimoji="1" lang="ja-JP" altLang="en-US" sz="800" dirty="0" smtClean="0"/>
              <a:t>給付関係情報</a:t>
            </a:r>
            <a:endParaRPr kumimoji="1" lang="ja-JP" altLang="en-US" sz="800" dirty="0"/>
          </a:p>
        </p:txBody>
      </p:sp>
      <p:sp>
        <p:nvSpPr>
          <p:cNvPr id="47" name="正方形/長方形 46"/>
          <p:cNvSpPr/>
          <p:nvPr/>
        </p:nvSpPr>
        <p:spPr>
          <a:xfrm>
            <a:off x="6763953" y="3228579"/>
            <a:ext cx="845580" cy="268078"/>
          </a:xfrm>
          <a:prstGeom prst="rect">
            <a:avLst/>
          </a:prstGeom>
          <a:solidFill>
            <a:srgbClr val="FF660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rPr>
              <a:t>提供</a:t>
            </a:r>
            <a:endParaRPr kumimoji="1" lang="ja-JP" altLang="en-US" sz="1600" b="1" dirty="0">
              <a:solidFill>
                <a:schemeClr val="bg1"/>
              </a:solidFill>
            </a:endParaRPr>
          </a:p>
        </p:txBody>
      </p:sp>
      <p:sp>
        <p:nvSpPr>
          <p:cNvPr id="9" name="正方形/長方形 8"/>
          <p:cNvSpPr/>
          <p:nvPr/>
        </p:nvSpPr>
        <p:spPr>
          <a:xfrm>
            <a:off x="5746000" y="2960501"/>
            <a:ext cx="845580" cy="26807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chemeClr val="bg1"/>
                </a:solidFill>
              </a:rPr>
              <a:t>照会</a:t>
            </a:r>
            <a:endParaRPr kumimoji="1" lang="ja-JP" altLang="en-US" sz="1600" b="1" dirty="0">
              <a:solidFill>
                <a:schemeClr val="bg1"/>
              </a:solidFill>
            </a:endParaRPr>
          </a:p>
        </p:txBody>
      </p:sp>
      <p:sp>
        <p:nvSpPr>
          <p:cNvPr id="54" name="正方形/長方形 53"/>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smtClean="0">
                <a:solidFill>
                  <a:schemeClr val="bg1"/>
                </a:solidFill>
              </a:rPr>
              <a:t>番号制度導入によるメリット～導入後～</a:t>
            </a:r>
            <a:endParaRPr lang="ja-JP" altLang="en-US" sz="2400" b="1" dirty="0">
              <a:solidFill>
                <a:schemeClr val="bg1"/>
              </a:solidFill>
            </a:endParaRPr>
          </a:p>
        </p:txBody>
      </p:sp>
      <p:sp>
        <p:nvSpPr>
          <p:cNvPr id="6" name="スライド番号プレースホルダー 5"/>
          <p:cNvSpPr>
            <a:spLocks noGrp="1"/>
          </p:cNvSpPr>
          <p:nvPr>
            <p:ph type="sldNum" sz="quarter" idx="12"/>
          </p:nvPr>
        </p:nvSpPr>
        <p:spPr/>
        <p:txBody>
          <a:bodyPr/>
          <a:lstStyle/>
          <a:p>
            <a:fld id="{835F620C-4303-4974-A330-1081B861927B}" type="slidenum">
              <a:rPr kumimoji="1" lang="ja-JP" altLang="en-US" sz="2800" smtClean="0"/>
              <a:pPr/>
              <a:t>4</a:t>
            </a:fld>
            <a:endParaRPr kumimoji="1" lang="ja-JP" altLang="en-US" sz="2800" dirty="0"/>
          </a:p>
        </p:txBody>
      </p:sp>
    </p:spTree>
    <p:extLst>
      <p:ext uri="{BB962C8B-B14F-4D97-AF65-F5344CB8AC3E}">
        <p14:creationId xmlns:p14="http://schemas.microsoft.com/office/powerpoint/2010/main" val="50421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グループ化 98"/>
          <p:cNvGrpSpPr>
            <a:grpSpLocks noChangeAspect="1"/>
          </p:cNvGrpSpPr>
          <p:nvPr/>
        </p:nvGrpSpPr>
        <p:grpSpPr>
          <a:xfrm>
            <a:off x="655687" y="908720"/>
            <a:ext cx="8644966" cy="5812690"/>
            <a:chOff x="231170" y="371727"/>
            <a:chExt cx="9655029" cy="6491835"/>
          </a:xfrm>
        </p:grpSpPr>
        <p:sp>
          <p:nvSpPr>
            <p:cNvPr id="4" name="正方形/長方形 3"/>
            <p:cNvSpPr/>
            <p:nvPr/>
          </p:nvSpPr>
          <p:spPr>
            <a:xfrm>
              <a:off x="231170" y="664900"/>
              <a:ext cx="9630088" cy="3724656"/>
            </a:xfrm>
            <a:prstGeom prst="rect">
              <a:avLst/>
            </a:prstGeom>
            <a:gradFill flip="none" rotWithShape="1">
              <a:gsLst>
                <a:gs pos="0">
                  <a:srgbClr val="CCFF33">
                    <a:tint val="66000"/>
                    <a:satMod val="160000"/>
                  </a:srgbClr>
                </a:gs>
                <a:gs pos="50000">
                  <a:srgbClr val="CCFF33">
                    <a:tint val="44500"/>
                    <a:satMod val="160000"/>
                  </a:srgbClr>
                </a:gs>
                <a:gs pos="100000">
                  <a:srgbClr val="CCFF33">
                    <a:tint val="23500"/>
                    <a:satMod val="160000"/>
                  </a:srgbClr>
                </a:gs>
              </a:gsLst>
              <a:lin ang="189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solidFill>
                  <a:prstClr val="white"/>
                </a:solidFill>
              </a:endParaRPr>
            </a:p>
          </p:txBody>
        </p:sp>
        <p:sp>
          <p:nvSpPr>
            <p:cNvPr id="5" name="正方形/長方形 4"/>
            <p:cNvSpPr/>
            <p:nvPr/>
          </p:nvSpPr>
          <p:spPr>
            <a:xfrm>
              <a:off x="256111" y="4571458"/>
              <a:ext cx="9630088" cy="229210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solidFill>
                  <a:prstClr val="white"/>
                </a:solidFill>
              </a:endParaRPr>
            </a:p>
          </p:txBody>
        </p:sp>
        <p:sp>
          <p:nvSpPr>
            <p:cNvPr id="6" name="正方形/長方形 5"/>
            <p:cNvSpPr/>
            <p:nvPr/>
          </p:nvSpPr>
          <p:spPr>
            <a:xfrm>
              <a:off x="3334092" y="908720"/>
              <a:ext cx="2647932" cy="56886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92" dirty="0">
                <a:solidFill>
                  <a:prstClr val="black"/>
                </a:solidFill>
              </a:endParaRPr>
            </a:p>
          </p:txBody>
        </p:sp>
        <p:sp>
          <p:nvSpPr>
            <p:cNvPr id="7" name="正方形/長方形 6"/>
            <p:cNvSpPr/>
            <p:nvPr/>
          </p:nvSpPr>
          <p:spPr>
            <a:xfrm>
              <a:off x="434037" y="4994378"/>
              <a:ext cx="1014837" cy="16760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92" dirty="0">
                <a:solidFill>
                  <a:prstClr val="black"/>
                </a:solidFill>
              </a:endParaRPr>
            </a:p>
          </p:txBody>
        </p:sp>
        <p:sp>
          <p:nvSpPr>
            <p:cNvPr id="8" name="正方形/長方形 7"/>
            <p:cNvSpPr/>
            <p:nvPr/>
          </p:nvSpPr>
          <p:spPr>
            <a:xfrm>
              <a:off x="423473" y="1237158"/>
              <a:ext cx="1109698" cy="29275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92" dirty="0">
                <a:solidFill>
                  <a:prstClr val="black"/>
                </a:solidFill>
              </a:endParaRPr>
            </a:p>
          </p:txBody>
        </p:sp>
        <p:sp>
          <p:nvSpPr>
            <p:cNvPr id="9" name="正方形/長方形 8"/>
            <p:cNvSpPr/>
            <p:nvPr/>
          </p:nvSpPr>
          <p:spPr>
            <a:xfrm>
              <a:off x="8474607" y="3542628"/>
              <a:ext cx="1294929" cy="30940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92" dirty="0">
                <a:solidFill>
                  <a:prstClr val="black"/>
                </a:solidFill>
              </a:endParaRPr>
            </a:p>
          </p:txBody>
        </p:sp>
        <p:sp>
          <p:nvSpPr>
            <p:cNvPr id="10" name="正方形/長方形 9"/>
            <p:cNvSpPr/>
            <p:nvPr/>
          </p:nvSpPr>
          <p:spPr>
            <a:xfrm>
              <a:off x="8649737" y="853259"/>
              <a:ext cx="1087405" cy="23275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92" dirty="0">
                <a:solidFill>
                  <a:prstClr val="black"/>
                </a:solidFill>
              </a:endParaRPr>
            </a:p>
          </p:txBody>
        </p:sp>
        <p:cxnSp>
          <p:nvCxnSpPr>
            <p:cNvPr id="11" name="直線矢印コネクタ 10"/>
            <p:cNvCxnSpPr/>
            <p:nvPr/>
          </p:nvCxnSpPr>
          <p:spPr>
            <a:xfrm flipH="1" flipV="1">
              <a:off x="1440363" y="3426261"/>
              <a:ext cx="1890696" cy="1475"/>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a:off x="1563156" y="2203670"/>
              <a:ext cx="1911816" cy="976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3" name="直線矢印コネクタ 12"/>
            <p:cNvCxnSpPr/>
            <p:nvPr/>
          </p:nvCxnSpPr>
          <p:spPr>
            <a:xfrm>
              <a:off x="5969121" y="1978711"/>
              <a:ext cx="2642100" cy="244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1970617" y="6300017"/>
              <a:ext cx="893277" cy="379811"/>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報酬</a:t>
              </a:r>
            </a:p>
          </p:txBody>
        </p:sp>
        <p:sp>
          <p:nvSpPr>
            <p:cNvPr id="17" name="角丸四角形 16"/>
            <p:cNvSpPr/>
            <p:nvPr/>
          </p:nvSpPr>
          <p:spPr>
            <a:xfrm>
              <a:off x="331768" y="4454128"/>
              <a:ext cx="931995" cy="235713"/>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dist"/>
              <a:r>
                <a:rPr lang="ja-JP" altLang="en-US" sz="1108" b="1" dirty="0">
                  <a:solidFill>
                    <a:prstClr val="black"/>
                  </a:solidFill>
                </a:rPr>
                <a:t>商取引</a:t>
              </a:r>
            </a:p>
          </p:txBody>
        </p:sp>
        <p:sp>
          <p:nvSpPr>
            <p:cNvPr id="19" name="テキスト ボックス 20"/>
            <p:cNvSpPr>
              <a:spLocks noChangeArrowheads="1"/>
            </p:cNvSpPr>
            <p:nvPr/>
          </p:nvSpPr>
          <p:spPr bwMode="auto">
            <a:xfrm>
              <a:off x="3709482" y="630446"/>
              <a:ext cx="1915924" cy="418335"/>
            </a:xfrm>
            <a:prstGeom prst="roundRect">
              <a:avLst>
                <a:gd name="adj" fmla="val 16667"/>
              </a:avLst>
            </a:prstGeom>
            <a:solidFill>
              <a:srgbClr val="FFFF00"/>
            </a:solidFill>
            <a:ln w="9525">
              <a:solidFill>
                <a:schemeClr val="tx1"/>
              </a:solidFill>
              <a:round/>
              <a:headEnd/>
              <a:tailEnd/>
            </a:ln>
          </p:spPr>
          <p:txBody>
            <a:bodyPr wrap="square">
              <a:spAutoFit/>
            </a:bodyPr>
            <a:lstStyle/>
            <a:p>
              <a:pPr algn="dist"/>
              <a:r>
                <a:rPr lang="ja-JP" altLang="en-US" sz="1600" dirty="0">
                  <a:solidFill>
                    <a:prstClr val="black"/>
                  </a:solidFill>
                  <a:ea typeface="ＤＦ平成ゴシック体W5"/>
                  <a:cs typeface="ＤＦ平成ゴシック体W5"/>
                </a:rPr>
                <a:t>事業者</a:t>
              </a:r>
              <a:endParaRPr lang="en-US" altLang="ja-JP" sz="1600" dirty="0">
                <a:solidFill>
                  <a:prstClr val="black"/>
                </a:solidFill>
                <a:ea typeface="ＤＦ平成ゴシック体W5"/>
                <a:cs typeface="ＤＦ平成ゴシック体W5"/>
              </a:endParaRPr>
            </a:p>
          </p:txBody>
        </p:sp>
        <p:sp>
          <p:nvSpPr>
            <p:cNvPr id="20" name="テキスト ボックス 20"/>
            <p:cNvSpPr>
              <a:spLocks noChangeArrowheads="1"/>
            </p:cNvSpPr>
            <p:nvPr/>
          </p:nvSpPr>
          <p:spPr bwMode="auto">
            <a:xfrm>
              <a:off x="8345700" y="3330155"/>
              <a:ext cx="1368153" cy="324764"/>
            </a:xfrm>
            <a:prstGeom prst="roundRect">
              <a:avLst>
                <a:gd name="adj" fmla="val 16667"/>
              </a:avLst>
            </a:prstGeom>
            <a:solidFill>
              <a:srgbClr val="FFFF00"/>
            </a:solidFill>
            <a:ln w="9525">
              <a:solidFill>
                <a:schemeClr val="tx1"/>
              </a:solidFill>
              <a:round/>
              <a:headEnd/>
              <a:tailEnd/>
            </a:ln>
          </p:spPr>
          <p:txBody>
            <a:bodyPr wrap="square">
              <a:spAutoFit/>
            </a:bodyPr>
            <a:lstStyle/>
            <a:p>
              <a:r>
                <a:rPr lang="ja-JP" altLang="en-US" sz="1108" dirty="0">
                  <a:solidFill>
                    <a:prstClr val="black"/>
                  </a:solidFill>
                  <a:ea typeface="ＤＦ平成ゴシック体W5"/>
                  <a:cs typeface="ＤＦ平成ゴシック体W5"/>
                </a:rPr>
                <a:t>税務署・市町村</a:t>
              </a:r>
              <a:endParaRPr lang="en-US" altLang="ja-JP" sz="1108" dirty="0">
                <a:solidFill>
                  <a:prstClr val="black"/>
                </a:solidFill>
                <a:ea typeface="ＤＦ平成ゴシック体W5"/>
                <a:cs typeface="ＤＦ平成ゴシック体W5"/>
              </a:endParaRPr>
            </a:p>
          </p:txBody>
        </p:sp>
        <p:cxnSp>
          <p:nvCxnSpPr>
            <p:cNvPr id="21" name="直線矢印コネクタ 20"/>
            <p:cNvCxnSpPr/>
            <p:nvPr/>
          </p:nvCxnSpPr>
          <p:spPr>
            <a:xfrm flipV="1">
              <a:off x="6028890" y="3735797"/>
              <a:ext cx="2445717" cy="1362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2" name="直線矢印コネクタ 21"/>
            <p:cNvCxnSpPr/>
            <p:nvPr/>
          </p:nvCxnSpPr>
          <p:spPr>
            <a:xfrm flipV="1">
              <a:off x="5993766" y="5594919"/>
              <a:ext cx="2488939" cy="3567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6466463" y="1644304"/>
              <a:ext cx="1555092" cy="587659"/>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rPr>
                <a:t>社会保険関係</a:t>
              </a:r>
              <a:endParaRPr lang="en-US" altLang="ja-JP" sz="1400" b="1" dirty="0">
                <a:solidFill>
                  <a:prstClr val="black"/>
                </a:solidFill>
              </a:endParaRPr>
            </a:p>
            <a:p>
              <a:r>
                <a:rPr lang="ja-JP" altLang="en-US" sz="1400" b="1" dirty="0">
                  <a:solidFill>
                    <a:prstClr val="black"/>
                  </a:solidFill>
                </a:rPr>
                <a:t>手続</a:t>
              </a:r>
            </a:p>
          </p:txBody>
        </p:sp>
        <p:sp>
          <p:nvSpPr>
            <p:cNvPr id="24" name="正方形/長方形 23"/>
            <p:cNvSpPr/>
            <p:nvPr/>
          </p:nvSpPr>
          <p:spPr>
            <a:xfrm>
              <a:off x="6435039" y="3025630"/>
              <a:ext cx="1644940" cy="809499"/>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black"/>
                  </a:solidFill>
                </a:rPr>
                <a:t>源泉徴収票</a:t>
              </a:r>
              <a:endParaRPr lang="en-US" altLang="ja-JP" sz="1400" b="1" dirty="0">
                <a:solidFill>
                  <a:prstClr val="black"/>
                </a:solidFill>
              </a:endParaRPr>
            </a:p>
            <a:p>
              <a:r>
                <a:rPr lang="ja-JP" altLang="en-US" sz="1400" b="1" dirty="0">
                  <a:solidFill>
                    <a:prstClr val="black"/>
                  </a:solidFill>
                </a:rPr>
                <a:t>給与支払報告書</a:t>
              </a:r>
              <a:endParaRPr lang="en-US" altLang="ja-JP" sz="1400" b="1" dirty="0">
                <a:solidFill>
                  <a:prstClr val="black"/>
                </a:solidFill>
              </a:endParaRPr>
            </a:p>
            <a:p>
              <a:r>
                <a:rPr lang="ja-JP" altLang="en-US" sz="1400" b="1" dirty="0" err="1">
                  <a:solidFill>
                    <a:prstClr val="black"/>
                  </a:solidFill>
                </a:rPr>
                <a:t>の提</a:t>
              </a:r>
              <a:r>
                <a:rPr lang="ja-JP" altLang="en-US" sz="1400" b="1" dirty="0">
                  <a:solidFill>
                    <a:prstClr val="black"/>
                  </a:solidFill>
                </a:rPr>
                <a:t>出</a:t>
              </a:r>
            </a:p>
          </p:txBody>
        </p:sp>
        <p:sp>
          <p:nvSpPr>
            <p:cNvPr id="26" name="テキスト ボックス 20"/>
            <p:cNvSpPr>
              <a:spLocks noChangeArrowheads="1"/>
            </p:cNvSpPr>
            <p:nvPr/>
          </p:nvSpPr>
          <p:spPr bwMode="auto">
            <a:xfrm>
              <a:off x="609892" y="1063702"/>
              <a:ext cx="755947" cy="324764"/>
            </a:xfrm>
            <a:prstGeom prst="roundRect">
              <a:avLst>
                <a:gd name="adj" fmla="val 16667"/>
              </a:avLst>
            </a:prstGeom>
            <a:solidFill>
              <a:srgbClr val="FFFF00"/>
            </a:solidFill>
            <a:ln w="9525">
              <a:solidFill>
                <a:schemeClr val="tx1"/>
              </a:solidFill>
              <a:round/>
              <a:headEnd/>
              <a:tailEnd/>
            </a:ln>
          </p:spPr>
          <p:txBody>
            <a:bodyPr wrap="square">
              <a:spAutoFit/>
            </a:bodyPr>
            <a:lstStyle/>
            <a:p>
              <a:pPr algn="ctr"/>
              <a:r>
                <a:rPr lang="ja-JP" altLang="en-US" sz="1108" dirty="0">
                  <a:solidFill>
                    <a:prstClr val="black"/>
                  </a:solidFill>
                  <a:ea typeface="ＤＦ平成ゴシック体W5"/>
                  <a:cs typeface="ＤＦ平成ゴシック体W5"/>
                </a:rPr>
                <a:t>従業員</a:t>
              </a:r>
              <a:endParaRPr lang="en-US" altLang="ja-JP" sz="1108" dirty="0">
                <a:solidFill>
                  <a:prstClr val="black"/>
                </a:solidFill>
                <a:ea typeface="ＤＦ平成ゴシック体W5"/>
                <a:cs typeface="ＤＦ平成ゴシック体W5"/>
              </a:endParaRPr>
            </a:p>
          </p:txBody>
        </p:sp>
        <p:sp>
          <p:nvSpPr>
            <p:cNvPr id="28" name="角丸四角形 27"/>
            <p:cNvSpPr/>
            <p:nvPr/>
          </p:nvSpPr>
          <p:spPr>
            <a:xfrm>
              <a:off x="356451" y="371727"/>
              <a:ext cx="2128081" cy="51065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dirty="0">
                  <a:solidFill>
                    <a:prstClr val="black"/>
                  </a:solidFill>
                </a:rPr>
                <a:t>従業員の給与・福利厚生</a:t>
              </a:r>
            </a:p>
          </p:txBody>
        </p:sp>
        <p:grpSp>
          <p:nvGrpSpPr>
            <p:cNvPr id="30" name="グループ化 29"/>
            <p:cNvGrpSpPr/>
            <p:nvPr/>
          </p:nvGrpSpPr>
          <p:grpSpPr>
            <a:xfrm>
              <a:off x="1766765" y="1351166"/>
              <a:ext cx="1214749" cy="661374"/>
              <a:chOff x="1810832" y="1250105"/>
              <a:chExt cx="1214749" cy="661374"/>
            </a:xfrm>
            <a:effectLst>
              <a:outerShdw dist="50800" dir="3000000" algn="ctr" rotWithShape="0">
                <a:srgbClr val="000000">
                  <a:alpha val="43137"/>
                </a:srgbClr>
              </a:outerShdw>
            </a:effectLst>
          </p:grpSpPr>
          <p:sp>
            <p:nvSpPr>
              <p:cNvPr id="31" name="角丸四角形 30"/>
              <p:cNvSpPr/>
              <p:nvPr/>
            </p:nvSpPr>
            <p:spPr bwMode="auto">
              <a:xfrm>
                <a:off x="1810832" y="1250105"/>
                <a:ext cx="1192591" cy="661374"/>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554" dirty="0">
                  <a:ln>
                    <a:solidFill>
                      <a:sysClr val="windowText" lastClr="000000"/>
                    </a:solidFill>
                  </a:ln>
                  <a:solidFill>
                    <a:prstClr val="black"/>
                  </a:solidFill>
                </a:endParaRPr>
              </a:p>
            </p:txBody>
          </p:sp>
          <p:sp>
            <p:nvSpPr>
              <p:cNvPr id="32" name="テキスト ボックス 31"/>
              <p:cNvSpPr txBox="1"/>
              <p:nvPr/>
            </p:nvSpPr>
            <p:spPr>
              <a:xfrm>
                <a:off x="1854935" y="1382720"/>
                <a:ext cx="1170646" cy="412484"/>
              </a:xfrm>
              <a:prstGeom prst="rect">
                <a:avLst/>
              </a:prstGeom>
              <a:noFill/>
            </p:spPr>
            <p:txBody>
              <a:bodyPr wrap="square" lIns="0" tIns="0" rIns="0" bIns="0" rtlCol="0">
                <a:spAutoFit/>
              </a:bodyPr>
              <a:lstStyle/>
              <a:p>
                <a:r>
                  <a:rPr lang="ja-JP" altLang="en-US" sz="1200" b="1" dirty="0">
                    <a:solidFill>
                      <a:prstClr val="black"/>
                    </a:solidFill>
                  </a:rPr>
                  <a:t>マイナンバー</a:t>
                </a:r>
                <a:r>
                  <a:rPr lang="en-US" altLang="ja-JP" sz="1200" b="1" dirty="0">
                    <a:solidFill>
                      <a:prstClr val="black"/>
                    </a:solidFill>
                  </a:rPr>
                  <a:t>1234 </a:t>
                </a:r>
                <a:r>
                  <a:rPr lang="ja-JP" altLang="en-US" sz="1200" b="1" dirty="0">
                    <a:solidFill>
                      <a:prstClr val="black"/>
                    </a:solidFill>
                  </a:rPr>
                  <a:t>・・・・・・・・</a:t>
                </a:r>
                <a:endParaRPr lang="en-US" altLang="ja-JP" sz="1200" b="1" dirty="0">
                  <a:solidFill>
                    <a:prstClr val="black"/>
                  </a:solidFill>
                </a:endParaRPr>
              </a:p>
            </p:txBody>
          </p:sp>
        </p:grpSp>
        <p:cxnSp>
          <p:nvCxnSpPr>
            <p:cNvPr id="35" name="直線矢印コネクタ 34"/>
            <p:cNvCxnSpPr/>
            <p:nvPr/>
          </p:nvCxnSpPr>
          <p:spPr>
            <a:xfrm flipH="1" flipV="1">
              <a:off x="1457455" y="6196709"/>
              <a:ext cx="1881222" cy="76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36" name="正方形/長方形 35"/>
            <p:cNvSpPr/>
            <p:nvPr/>
          </p:nvSpPr>
          <p:spPr>
            <a:xfrm>
              <a:off x="1674150" y="3542626"/>
              <a:ext cx="1452067" cy="725479"/>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rPr>
                <a:t>給与の支払い</a:t>
              </a:r>
              <a:endParaRPr lang="en-US" altLang="ja-JP" sz="1400" dirty="0">
                <a:solidFill>
                  <a:prstClr val="black"/>
                </a:solidFill>
              </a:endParaRPr>
            </a:p>
            <a:p>
              <a:r>
                <a:rPr lang="ja-JP" altLang="en-US" sz="1400" dirty="0">
                  <a:solidFill>
                    <a:prstClr val="black"/>
                  </a:solidFill>
                </a:rPr>
                <a:t>保険料の徴収</a:t>
              </a:r>
              <a:endParaRPr lang="en-US" altLang="ja-JP" sz="1400" dirty="0">
                <a:solidFill>
                  <a:prstClr val="black"/>
                </a:solidFill>
              </a:endParaRPr>
            </a:p>
          </p:txBody>
        </p:sp>
        <p:sp>
          <p:nvSpPr>
            <p:cNvPr id="69" name="テキスト ボックス 20"/>
            <p:cNvSpPr>
              <a:spLocks noChangeArrowheads="1"/>
            </p:cNvSpPr>
            <p:nvPr/>
          </p:nvSpPr>
          <p:spPr bwMode="auto">
            <a:xfrm>
              <a:off x="8298273" y="717986"/>
              <a:ext cx="1354483" cy="683697"/>
            </a:xfrm>
            <a:prstGeom prst="roundRect">
              <a:avLst>
                <a:gd name="adj" fmla="val 10504"/>
              </a:avLst>
            </a:prstGeom>
            <a:solidFill>
              <a:srgbClr val="FFFF00"/>
            </a:solidFill>
            <a:ln w="9525">
              <a:solidFill>
                <a:schemeClr val="tx1"/>
              </a:solidFill>
              <a:round/>
              <a:headEnd/>
              <a:tailEnd/>
            </a:ln>
          </p:spPr>
          <p:txBody>
            <a:bodyPr wrap="square" lIns="33231" tIns="33231" rIns="33231" bIns="33231">
              <a:spAutoFit/>
            </a:bodyPr>
            <a:lstStyle/>
            <a:p>
              <a:pPr algn="ctr"/>
              <a:r>
                <a:rPr lang="ja-JP" altLang="en-US" sz="1108" dirty="0">
                  <a:solidFill>
                    <a:prstClr val="black"/>
                  </a:solidFill>
                  <a:ea typeface="ＤＦ平成ゴシック体W5"/>
                  <a:cs typeface="ＤＦ平成ゴシック体W5"/>
                </a:rPr>
                <a:t>年金事務所</a:t>
              </a:r>
              <a:endParaRPr lang="en-US" altLang="ja-JP" sz="1108" dirty="0">
                <a:solidFill>
                  <a:prstClr val="black"/>
                </a:solidFill>
                <a:ea typeface="ＤＦ平成ゴシック体W5"/>
                <a:cs typeface="ＤＦ平成ゴシック体W5"/>
              </a:endParaRPr>
            </a:p>
            <a:p>
              <a:pPr algn="ctr"/>
              <a:r>
                <a:rPr lang="ja-JP" altLang="en-US" sz="1108" dirty="0">
                  <a:solidFill>
                    <a:prstClr val="black"/>
                  </a:solidFill>
                  <a:ea typeface="ＤＦ平成ゴシック体W5"/>
                  <a:cs typeface="ＤＦ平成ゴシック体W5"/>
                </a:rPr>
                <a:t>健康保険組合</a:t>
              </a:r>
              <a:endParaRPr lang="en-US" altLang="ja-JP" sz="1108" dirty="0">
                <a:solidFill>
                  <a:prstClr val="black"/>
                </a:solidFill>
                <a:ea typeface="ＤＦ平成ゴシック体W5"/>
                <a:cs typeface="ＤＦ平成ゴシック体W5"/>
              </a:endParaRPr>
            </a:p>
            <a:p>
              <a:pPr algn="ctr"/>
              <a:r>
                <a:rPr lang="ja-JP" altLang="en-US" sz="1108" dirty="0">
                  <a:solidFill>
                    <a:prstClr val="black"/>
                  </a:solidFill>
                  <a:ea typeface="ＤＦ平成ゴシック体W5"/>
                  <a:cs typeface="ＤＦ平成ゴシック体W5"/>
                </a:rPr>
                <a:t>ハローワーク</a:t>
              </a:r>
              <a:endParaRPr lang="en-US" altLang="ja-JP" sz="1108" dirty="0">
                <a:solidFill>
                  <a:prstClr val="black"/>
                </a:solidFill>
                <a:ea typeface="ＤＦ平成ゴシック体W5"/>
                <a:cs typeface="ＤＦ平成ゴシック体W5"/>
              </a:endParaRPr>
            </a:p>
          </p:txBody>
        </p:sp>
        <p:sp>
          <p:nvSpPr>
            <p:cNvPr id="92" name="雲形吹き出し 91"/>
            <p:cNvSpPr/>
            <p:nvPr/>
          </p:nvSpPr>
          <p:spPr>
            <a:xfrm>
              <a:off x="3302938" y="5356512"/>
              <a:ext cx="2689231" cy="1157887"/>
            </a:xfrm>
            <a:prstGeom prst="cloudCallout">
              <a:avLst>
                <a:gd name="adj1" fmla="val 8506"/>
                <a:gd name="adj2" fmla="val -80159"/>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ja-JP" altLang="en-US" sz="1500" dirty="0">
                  <a:solidFill>
                    <a:prstClr val="black"/>
                  </a:solidFill>
                </a:rPr>
                <a:t>雇用保険被保険者資格取得届の作成</a:t>
              </a:r>
            </a:p>
          </p:txBody>
        </p:sp>
        <p:sp>
          <p:nvSpPr>
            <p:cNvPr id="93" name="雲形吹き出し 92"/>
            <p:cNvSpPr/>
            <p:nvPr/>
          </p:nvSpPr>
          <p:spPr>
            <a:xfrm>
              <a:off x="3203408" y="4452069"/>
              <a:ext cx="2651937" cy="1004044"/>
            </a:xfrm>
            <a:prstGeom prst="cloudCallout">
              <a:avLst>
                <a:gd name="adj1" fmla="val 41593"/>
                <a:gd name="adj2" fmla="val -62877"/>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a:r>
                <a:rPr lang="ja-JP" altLang="en-US" sz="1400" dirty="0">
                  <a:solidFill>
                    <a:prstClr val="black"/>
                  </a:solidFill>
                </a:rPr>
                <a:t>健康保険被保険者資格取得届の作成</a:t>
              </a:r>
            </a:p>
          </p:txBody>
        </p:sp>
        <p:sp>
          <p:nvSpPr>
            <p:cNvPr id="16" name="正方形/長方形 15"/>
            <p:cNvSpPr/>
            <p:nvPr/>
          </p:nvSpPr>
          <p:spPr>
            <a:xfrm>
              <a:off x="6474249" y="5307946"/>
              <a:ext cx="1639566" cy="503986"/>
            </a:xfrm>
            <a:prstGeom prst="rect">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dirty="0">
                  <a:solidFill>
                    <a:prstClr val="black"/>
                  </a:solidFill>
                </a:rPr>
                <a:t>報酬等に係る</a:t>
              </a:r>
              <a:endParaRPr lang="en-US" altLang="ja-JP" sz="1108" dirty="0">
                <a:solidFill>
                  <a:prstClr val="black"/>
                </a:solidFill>
              </a:endParaRPr>
            </a:p>
            <a:p>
              <a:r>
                <a:rPr lang="ja-JP" altLang="en-US" sz="1600" b="1" dirty="0">
                  <a:solidFill>
                    <a:prstClr val="black"/>
                  </a:solidFill>
                </a:rPr>
                <a:t>支払調書</a:t>
              </a:r>
              <a:r>
                <a:rPr lang="ja-JP" altLang="en-US" sz="1108" dirty="0">
                  <a:solidFill>
                    <a:prstClr val="black"/>
                  </a:solidFill>
                </a:rPr>
                <a:t>の提出</a:t>
              </a:r>
            </a:p>
          </p:txBody>
        </p:sp>
        <p:sp>
          <p:nvSpPr>
            <p:cNvPr id="33" name="雲形吹き出し 32"/>
            <p:cNvSpPr/>
            <p:nvPr/>
          </p:nvSpPr>
          <p:spPr>
            <a:xfrm>
              <a:off x="3325978" y="2441048"/>
              <a:ext cx="2529367" cy="1203484"/>
            </a:xfrm>
            <a:prstGeom prst="cloudCallout">
              <a:avLst>
                <a:gd name="adj1" fmla="val 35844"/>
                <a:gd name="adj2" fmla="val 24444"/>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endParaRPr lang="ja-JP" altLang="en-US" sz="1600" dirty="0">
                <a:solidFill>
                  <a:prstClr val="black"/>
                </a:solidFill>
              </a:endParaRPr>
            </a:p>
          </p:txBody>
        </p:sp>
        <p:sp>
          <p:nvSpPr>
            <p:cNvPr id="34" name="雲形吹き出し 33"/>
            <p:cNvSpPr/>
            <p:nvPr/>
          </p:nvSpPr>
          <p:spPr>
            <a:xfrm>
              <a:off x="3848321" y="3412252"/>
              <a:ext cx="2241322" cy="1221803"/>
            </a:xfrm>
            <a:prstGeom prst="cloudCallout">
              <a:avLst>
                <a:gd name="adj1" fmla="val 16959"/>
                <a:gd name="adj2" fmla="val -40534"/>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r>
                <a:rPr lang="ja-JP" altLang="en-US" sz="1600" dirty="0">
                  <a:solidFill>
                    <a:prstClr val="black"/>
                  </a:solidFill>
                </a:rPr>
                <a:t>厚生年金保険被保険者資格取得届の作成</a:t>
              </a:r>
            </a:p>
          </p:txBody>
        </p:sp>
      </p:grpSp>
      <p:pic>
        <p:nvPicPr>
          <p:cNvPr id="102" name="図 101"/>
          <p:cNvPicPr>
            <a:picLocks noChangeAspect="1"/>
          </p:cNvPicPr>
          <p:nvPr/>
        </p:nvPicPr>
        <p:blipFill rotWithShape="1">
          <a:blip r:embed="rId3" cstate="print">
            <a:extLst>
              <a:ext uri="{28A0092B-C50C-407E-A947-70E740481C1C}">
                <a14:useLocalDpi xmlns:a14="http://schemas.microsoft.com/office/drawing/2010/main" val="0"/>
              </a:ext>
            </a:extLst>
          </a:blip>
          <a:srcRect b="37309"/>
          <a:stretch/>
        </p:blipFill>
        <p:spPr>
          <a:xfrm>
            <a:off x="3863486" y="1541840"/>
            <a:ext cx="1593570" cy="1138944"/>
          </a:xfrm>
          <a:prstGeom prst="rect">
            <a:avLst/>
          </a:prstGeom>
        </p:spPr>
      </p:pic>
      <p:sp>
        <p:nvSpPr>
          <p:cNvPr id="100" name="テキスト ボックス 99"/>
          <p:cNvSpPr txBox="1"/>
          <p:nvPr/>
        </p:nvSpPr>
        <p:spPr>
          <a:xfrm>
            <a:off x="377920" y="10876"/>
            <a:ext cx="9144000" cy="858823"/>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algn="ctr"/>
            <a:r>
              <a:rPr lang="ja-JP" altLang="en-US" sz="36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マイナンバーはこんな時に使います</a:t>
            </a:r>
          </a:p>
        </p:txBody>
      </p:sp>
      <p:pic>
        <p:nvPicPr>
          <p:cNvPr id="107" name="図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789" y="2294145"/>
            <a:ext cx="881458" cy="1402315"/>
          </a:xfrm>
          <a:prstGeom prst="rect">
            <a:avLst/>
          </a:prstGeom>
        </p:spPr>
      </p:pic>
      <p:grpSp>
        <p:nvGrpSpPr>
          <p:cNvPr id="109" name="グループ化 108"/>
          <p:cNvGrpSpPr/>
          <p:nvPr/>
        </p:nvGrpSpPr>
        <p:grpSpPr>
          <a:xfrm>
            <a:off x="8137861" y="4229709"/>
            <a:ext cx="935097" cy="1951929"/>
            <a:chOff x="0" y="0"/>
            <a:chExt cx="1201387" cy="1473907"/>
          </a:xfrm>
        </p:grpSpPr>
        <p:sp>
          <p:nvSpPr>
            <p:cNvPr id="110" name="直方体 109"/>
            <p:cNvSpPr/>
            <p:nvPr/>
          </p:nvSpPr>
          <p:spPr>
            <a:xfrm>
              <a:off x="0" y="0"/>
              <a:ext cx="1201387" cy="1473907"/>
            </a:xfrm>
            <a:prstGeom prst="cube">
              <a:avLst>
                <a:gd name="adj" fmla="val 19145"/>
              </a:avLst>
            </a:prstGeom>
            <a:solidFill>
              <a:schemeClr val="accent2">
                <a:lumMod val="40000"/>
                <a:lumOff val="6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1" name="正方形/長方形 110"/>
            <p:cNvSpPr/>
            <p:nvPr/>
          </p:nvSpPr>
          <p:spPr>
            <a:xfrm>
              <a:off x="169932" y="994773"/>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2" name="正方形/長方形 111"/>
            <p:cNvSpPr/>
            <p:nvPr/>
          </p:nvSpPr>
          <p:spPr>
            <a:xfrm>
              <a:off x="399449" y="994773"/>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3" name="正方形/長方形 112"/>
            <p:cNvSpPr/>
            <p:nvPr/>
          </p:nvSpPr>
          <p:spPr>
            <a:xfrm>
              <a:off x="171947" y="706741"/>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4" name="正方形/長方形 113"/>
            <p:cNvSpPr/>
            <p:nvPr/>
          </p:nvSpPr>
          <p:spPr>
            <a:xfrm>
              <a:off x="399449" y="706741"/>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5" name="正方形/長方形 114"/>
            <p:cNvSpPr/>
            <p:nvPr/>
          </p:nvSpPr>
          <p:spPr>
            <a:xfrm>
              <a:off x="171948" y="418709"/>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6" name="正方形/長方形 115"/>
            <p:cNvSpPr/>
            <p:nvPr/>
          </p:nvSpPr>
          <p:spPr>
            <a:xfrm>
              <a:off x="399449" y="418709"/>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7" name="正方形/長方形 116"/>
            <p:cNvSpPr/>
            <p:nvPr/>
          </p:nvSpPr>
          <p:spPr>
            <a:xfrm>
              <a:off x="622244" y="994773"/>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8" name="正方形/長方形 117"/>
            <p:cNvSpPr/>
            <p:nvPr/>
          </p:nvSpPr>
          <p:spPr>
            <a:xfrm>
              <a:off x="622244" y="706741"/>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19" name="正方形/長方形 118"/>
            <p:cNvSpPr/>
            <p:nvPr/>
          </p:nvSpPr>
          <p:spPr>
            <a:xfrm>
              <a:off x="622244" y="418709"/>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grpSp>
        <p:nvGrpSpPr>
          <p:cNvPr id="120" name="グループ化 119"/>
          <p:cNvGrpSpPr/>
          <p:nvPr/>
        </p:nvGrpSpPr>
        <p:grpSpPr>
          <a:xfrm>
            <a:off x="8261565" y="2104877"/>
            <a:ext cx="792088" cy="1004418"/>
            <a:chOff x="21551" y="-56535"/>
            <a:chExt cx="1201387" cy="1526553"/>
          </a:xfrm>
          <a:solidFill>
            <a:schemeClr val="bg1"/>
          </a:solidFill>
        </p:grpSpPr>
        <p:sp>
          <p:nvSpPr>
            <p:cNvPr id="121" name="直方体 120"/>
            <p:cNvSpPr/>
            <p:nvPr/>
          </p:nvSpPr>
          <p:spPr>
            <a:xfrm>
              <a:off x="21551" y="-56535"/>
              <a:ext cx="1201387" cy="1526553"/>
            </a:xfrm>
            <a:prstGeom prst="cube">
              <a:avLst>
                <a:gd name="adj" fmla="val 19145"/>
              </a:avLst>
            </a:prstGeom>
            <a:solidFill>
              <a:srgbClr val="CCECFF"/>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2" name="正方形/長方形 121"/>
            <p:cNvSpPr/>
            <p:nvPr/>
          </p:nvSpPr>
          <p:spPr>
            <a:xfrm>
              <a:off x="169932" y="994773"/>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3" name="正方形/長方形 122"/>
            <p:cNvSpPr/>
            <p:nvPr/>
          </p:nvSpPr>
          <p:spPr>
            <a:xfrm>
              <a:off x="399449" y="994773"/>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4" name="正方形/長方形 123"/>
            <p:cNvSpPr/>
            <p:nvPr/>
          </p:nvSpPr>
          <p:spPr>
            <a:xfrm>
              <a:off x="171947" y="706741"/>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5" name="正方形/長方形 124"/>
            <p:cNvSpPr/>
            <p:nvPr/>
          </p:nvSpPr>
          <p:spPr>
            <a:xfrm>
              <a:off x="399449" y="706741"/>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6" name="正方形/長方形 125"/>
            <p:cNvSpPr/>
            <p:nvPr/>
          </p:nvSpPr>
          <p:spPr>
            <a:xfrm>
              <a:off x="171948" y="418709"/>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7" name="正方形/長方形 126"/>
            <p:cNvSpPr/>
            <p:nvPr/>
          </p:nvSpPr>
          <p:spPr>
            <a:xfrm>
              <a:off x="399449" y="418709"/>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8" name="正方形/長方形 127"/>
            <p:cNvSpPr/>
            <p:nvPr/>
          </p:nvSpPr>
          <p:spPr>
            <a:xfrm>
              <a:off x="622244" y="994773"/>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29" name="正方形/長方形 128"/>
            <p:cNvSpPr/>
            <p:nvPr/>
          </p:nvSpPr>
          <p:spPr>
            <a:xfrm>
              <a:off x="622244" y="706741"/>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sp>
          <p:nvSpPr>
            <p:cNvPr id="130" name="正方形/長方形 129"/>
            <p:cNvSpPr/>
            <p:nvPr/>
          </p:nvSpPr>
          <p:spPr>
            <a:xfrm>
              <a:off x="622244" y="418709"/>
              <a:ext cx="150799" cy="214849"/>
            </a:xfrm>
            <a:prstGeom prst="rect">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prstClr val="white"/>
                </a:solidFill>
              </a:endParaRPr>
            </a:p>
          </p:txBody>
        </p:sp>
      </p:grpSp>
      <p:pic>
        <p:nvPicPr>
          <p:cNvPr id="133" name="図 1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3136" y="3159414"/>
            <a:ext cx="851153" cy="404668"/>
          </a:xfrm>
          <a:prstGeom prst="rect">
            <a:avLst/>
          </a:prstGeom>
        </p:spPr>
      </p:pic>
      <p:cxnSp>
        <p:nvCxnSpPr>
          <p:cNvPr id="135" name="直線矢印コネクタ 134"/>
          <p:cNvCxnSpPr/>
          <p:nvPr/>
        </p:nvCxnSpPr>
        <p:spPr>
          <a:xfrm flipV="1">
            <a:off x="1753585" y="5542990"/>
            <a:ext cx="1690257" cy="1896"/>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136" name="角丸四角形 135"/>
          <p:cNvSpPr/>
          <p:nvPr/>
        </p:nvSpPr>
        <p:spPr bwMode="auto">
          <a:xfrm>
            <a:off x="1901108" y="4786506"/>
            <a:ext cx="1328458" cy="602830"/>
          </a:xfrm>
          <a:prstGeom prst="roundRect">
            <a:avLst>
              <a:gd name="adj" fmla="val 12740"/>
            </a:avLst>
          </a:prstGeom>
          <a:solidFill>
            <a:schemeClr val="bg1">
              <a:lumMod val="85000"/>
            </a:schemeClr>
          </a:solidFill>
          <a:ln w="12700">
            <a:solidFill>
              <a:schemeClr val="tx1"/>
            </a:solidFill>
            <a:headEnd/>
            <a:tailEnd/>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lstStyle/>
          <a:p>
            <a:pPr>
              <a:defRPr/>
            </a:pPr>
            <a:endParaRPr lang="ja-JP" altLang="en-US" sz="554" dirty="0">
              <a:ln>
                <a:solidFill>
                  <a:sysClr val="windowText" lastClr="000000"/>
                </a:solidFill>
              </a:ln>
              <a:solidFill>
                <a:prstClr val="black"/>
              </a:solidFill>
            </a:endParaRPr>
          </a:p>
        </p:txBody>
      </p:sp>
      <p:sp>
        <p:nvSpPr>
          <p:cNvPr id="137" name="テキスト ボックス 136"/>
          <p:cNvSpPr txBox="1"/>
          <p:nvPr/>
        </p:nvSpPr>
        <p:spPr>
          <a:xfrm>
            <a:off x="2062217" y="4819218"/>
            <a:ext cx="1048178" cy="553998"/>
          </a:xfrm>
          <a:prstGeom prst="rect">
            <a:avLst/>
          </a:prstGeom>
          <a:noFill/>
        </p:spPr>
        <p:txBody>
          <a:bodyPr wrap="square" lIns="0" tIns="0" rIns="0" bIns="0" rtlCol="0">
            <a:spAutoFit/>
          </a:bodyPr>
          <a:lstStyle/>
          <a:p>
            <a:r>
              <a:rPr lang="ja-JP" altLang="en-US" sz="1200" b="1" dirty="0">
                <a:solidFill>
                  <a:prstClr val="black"/>
                </a:solidFill>
              </a:rPr>
              <a:t>マイナンバー</a:t>
            </a:r>
            <a:endParaRPr lang="en-US" altLang="ja-JP" sz="1200" b="1" dirty="0">
              <a:solidFill>
                <a:prstClr val="black"/>
              </a:solidFill>
            </a:endParaRPr>
          </a:p>
          <a:p>
            <a:r>
              <a:rPr lang="ja-JP" altLang="en-US" sz="1200" b="1" dirty="0">
                <a:solidFill>
                  <a:prstClr val="black"/>
                </a:solidFill>
              </a:rPr>
              <a:t>（法人番号）</a:t>
            </a:r>
            <a:endParaRPr lang="en-US" altLang="ja-JP" sz="1200" b="1" dirty="0">
              <a:solidFill>
                <a:prstClr val="black"/>
              </a:solidFill>
            </a:endParaRPr>
          </a:p>
          <a:p>
            <a:r>
              <a:rPr lang="en-US" altLang="ja-JP" sz="1200" b="1" dirty="0">
                <a:solidFill>
                  <a:prstClr val="black"/>
                </a:solidFill>
              </a:rPr>
              <a:t>9876 </a:t>
            </a:r>
            <a:r>
              <a:rPr lang="ja-JP" altLang="en-US" sz="1200" b="1" dirty="0">
                <a:solidFill>
                  <a:prstClr val="black"/>
                </a:solidFill>
              </a:rPr>
              <a:t>・・・・・・・・</a:t>
            </a:r>
            <a:endParaRPr lang="en-US" altLang="ja-JP" sz="1200" b="1" dirty="0">
              <a:solidFill>
                <a:prstClr val="black"/>
              </a:solidFill>
            </a:endParaRPr>
          </a:p>
        </p:txBody>
      </p:sp>
      <p:pic>
        <p:nvPicPr>
          <p:cNvPr id="142" name="図 1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7632" y="5640031"/>
            <a:ext cx="851153" cy="404668"/>
          </a:xfrm>
          <a:prstGeom prst="rect">
            <a:avLst/>
          </a:prstGeom>
        </p:spPr>
      </p:pic>
      <p:sp>
        <p:nvSpPr>
          <p:cNvPr id="151" name="正方形/長方形 150"/>
          <p:cNvSpPr/>
          <p:nvPr/>
        </p:nvSpPr>
        <p:spPr>
          <a:xfrm>
            <a:off x="5813498" y="4005065"/>
            <a:ext cx="2258624" cy="515799"/>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a:solidFill>
                  <a:srgbClr val="FF0000"/>
                </a:solidFill>
              </a:rPr>
              <a:t>従業員及び事業者のマイナンバー（法人番号）を記載</a:t>
            </a:r>
          </a:p>
        </p:txBody>
      </p:sp>
      <p:sp>
        <p:nvSpPr>
          <p:cNvPr id="154" name="正方形/長方形 153"/>
          <p:cNvSpPr/>
          <p:nvPr/>
        </p:nvSpPr>
        <p:spPr>
          <a:xfrm>
            <a:off x="6097869" y="2553162"/>
            <a:ext cx="1802720" cy="515799"/>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rgbClr val="FF0000"/>
                </a:solidFill>
              </a:rPr>
              <a:t>従業員及び事業者のマイナンバーを記載</a:t>
            </a:r>
          </a:p>
        </p:txBody>
      </p:sp>
      <p:sp>
        <p:nvSpPr>
          <p:cNvPr id="108" name="テキスト ボックス 20"/>
          <p:cNvSpPr>
            <a:spLocks noChangeArrowheads="1"/>
          </p:cNvSpPr>
          <p:nvPr/>
        </p:nvSpPr>
        <p:spPr bwMode="auto">
          <a:xfrm>
            <a:off x="941917" y="4902377"/>
            <a:ext cx="676863" cy="290789"/>
          </a:xfrm>
          <a:prstGeom prst="roundRect">
            <a:avLst>
              <a:gd name="adj" fmla="val 16667"/>
            </a:avLst>
          </a:prstGeom>
          <a:solidFill>
            <a:srgbClr val="FFFF00"/>
          </a:solidFill>
          <a:ln w="9525">
            <a:solidFill>
              <a:schemeClr val="tx1"/>
            </a:solidFill>
            <a:round/>
            <a:headEnd/>
            <a:tailEnd/>
          </a:ln>
        </p:spPr>
        <p:txBody>
          <a:bodyPr wrap="square">
            <a:spAutoFit/>
          </a:bodyPr>
          <a:lstStyle/>
          <a:p>
            <a:pPr algn="ctr"/>
            <a:r>
              <a:rPr lang="ja-JP" altLang="en-US" sz="1108" dirty="0">
                <a:solidFill>
                  <a:prstClr val="black"/>
                </a:solidFill>
                <a:ea typeface="ＤＦ平成ゴシック体W5"/>
                <a:cs typeface="ＤＦ平成ゴシック体W5"/>
              </a:rPr>
              <a:t>外注先</a:t>
            </a:r>
            <a:endParaRPr lang="en-US" altLang="ja-JP" sz="1108" dirty="0">
              <a:solidFill>
                <a:prstClr val="black"/>
              </a:solidFill>
              <a:ea typeface="ＤＦ平成ゴシック体W5"/>
              <a:cs typeface="ＤＦ平成ゴシック体W5"/>
            </a:endParaRPr>
          </a:p>
        </p:txBody>
      </p:sp>
      <p:sp>
        <p:nvSpPr>
          <p:cNvPr id="70" name="正方形/長方形 69"/>
          <p:cNvSpPr/>
          <p:nvPr/>
        </p:nvSpPr>
        <p:spPr>
          <a:xfrm>
            <a:off x="5891837" y="5779454"/>
            <a:ext cx="2145338" cy="515799"/>
          </a:xfrm>
          <a:prstGeom prst="rect">
            <a:avLst/>
          </a:prstGeom>
          <a:no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dirty="0">
                <a:solidFill>
                  <a:srgbClr val="FF0000"/>
                </a:solidFill>
              </a:rPr>
              <a:t>外注先及び事業者のマイナンバー（法人番号）を記載</a:t>
            </a:r>
          </a:p>
        </p:txBody>
      </p:sp>
      <p:pic>
        <p:nvPicPr>
          <p:cNvPr id="71" name="図 70" descr="http://2.bp.blogspot.com/-BkdYNj5dbAk/Us_MPohrOyI/AAAAAAAAdDc/USwVe6FQKyc/s800/job_sokuryoushi.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2866" y="5240923"/>
            <a:ext cx="1021257" cy="1259817"/>
          </a:xfrm>
          <a:prstGeom prst="rect">
            <a:avLst/>
          </a:prstGeom>
          <a:noFill/>
          <a:ln>
            <a:noFill/>
          </a:ln>
        </p:spPr>
      </p:pic>
      <p:sp>
        <p:nvSpPr>
          <p:cNvPr id="72" name="スライド番号プレースホルダー 3"/>
          <p:cNvSpPr>
            <a:spLocks noGrp="1"/>
          </p:cNvSpPr>
          <p:nvPr>
            <p:ph type="sldNum" sz="quarter" idx="12"/>
          </p:nvPr>
        </p:nvSpPr>
        <p:spPr>
          <a:xfrm>
            <a:off x="7764691" y="6477081"/>
            <a:ext cx="2133600" cy="365125"/>
          </a:xfrm>
        </p:spPr>
        <p:txBody>
          <a:bodyPr/>
          <a:lstStyle/>
          <a:p>
            <a:fld id="{0CBE25CB-ED94-487D-A632-5FD48227E3F5}" type="slidenum">
              <a:rPr lang="ja-JP" altLang="en-US" sz="2800">
                <a:solidFill>
                  <a:prstClr val="black"/>
                </a:solidFill>
              </a:rPr>
              <a:pPr/>
              <a:t>49</a:t>
            </a:fld>
            <a:endParaRPr lang="ja-JP" altLang="en-US" sz="2800" dirty="0">
              <a:solidFill>
                <a:prstClr val="black"/>
              </a:solidFill>
            </a:endParaRPr>
          </a:p>
        </p:txBody>
      </p:sp>
      <p:sp>
        <p:nvSpPr>
          <p:cNvPr id="74" name="テキスト ボックス 73"/>
          <p:cNvSpPr txBox="1"/>
          <p:nvPr/>
        </p:nvSpPr>
        <p:spPr>
          <a:xfrm>
            <a:off x="3488579" y="2949192"/>
            <a:ext cx="2069286" cy="738664"/>
          </a:xfrm>
          <a:prstGeom prst="rect">
            <a:avLst/>
          </a:prstGeom>
          <a:noFill/>
        </p:spPr>
        <p:txBody>
          <a:bodyPr wrap="square" lIns="0" tIns="0" rIns="0" bIns="0" rtlCol="0">
            <a:spAutoFit/>
          </a:bodyPr>
          <a:lstStyle/>
          <a:p>
            <a:pPr algn="ctr"/>
            <a:r>
              <a:rPr lang="ja-JP" altLang="en-US" sz="1600" dirty="0">
                <a:solidFill>
                  <a:prstClr val="black"/>
                </a:solidFill>
              </a:rPr>
              <a:t>源泉徴収票</a:t>
            </a:r>
            <a:endParaRPr lang="en-US" altLang="ja-JP" sz="1600" dirty="0">
              <a:solidFill>
                <a:prstClr val="black"/>
              </a:solidFill>
            </a:endParaRPr>
          </a:p>
          <a:p>
            <a:pPr algn="ctr"/>
            <a:r>
              <a:rPr lang="ja-JP" altLang="en-US" sz="1600" dirty="0">
                <a:solidFill>
                  <a:prstClr val="black"/>
                </a:solidFill>
              </a:rPr>
              <a:t>給与支払報告書</a:t>
            </a:r>
            <a:endParaRPr lang="en-US" altLang="ja-JP" sz="1600" dirty="0">
              <a:solidFill>
                <a:prstClr val="black"/>
              </a:solidFill>
            </a:endParaRPr>
          </a:p>
          <a:p>
            <a:pPr algn="ctr"/>
            <a:r>
              <a:rPr lang="ja-JP" altLang="en-US" sz="1600" dirty="0">
                <a:solidFill>
                  <a:prstClr val="black"/>
                </a:solidFill>
              </a:rPr>
              <a:t>の作成</a:t>
            </a:r>
            <a:endParaRPr lang="en-US" altLang="ja-JP" sz="1200" b="1" dirty="0">
              <a:solidFill>
                <a:prstClr val="black"/>
              </a:solidFill>
            </a:endParaRPr>
          </a:p>
        </p:txBody>
      </p:sp>
    </p:spTree>
    <p:extLst>
      <p:ext uri="{BB962C8B-B14F-4D97-AF65-F5344CB8AC3E}">
        <p14:creationId xmlns:p14="http://schemas.microsoft.com/office/powerpoint/2010/main" val="764552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99581" y="1388205"/>
            <a:ext cx="4420408" cy="4201035"/>
          </a:xfrm>
          <a:prstGeom prst="roundRect">
            <a:avLst>
              <a:gd name="adj" fmla="val 4417"/>
            </a:avLst>
          </a:prstGeom>
        </p:spPr>
        <p:style>
          <a:lnRef idx="2">
            <a:schemeClr val="accent6"/>
          </a:lnRef>
          <a:fillRef idx="1">
            <a:schemeClr val="lt1"/>
          </a:fillRef>
          <a:effectRef idx="0">
            <a:schemeClr val="accent6"/>
          </a:effectRef>
          <a:fontRef idx="minor">
            <a:schemeClr val="dk1"/>
          </a:fontRef>
        </p:style>
        <p:txBody>
          <a:bodyPr rtlCol="0" anchor="t"/>
          <a:lstStyle/>
          <a:p>
            <a:endParaRPr lang="en-US" altLang="ja-JP" sz="1108" b="1" dirty="0">
              <a:solidFill>
                <a:prstClr val="black"/>
              </a:solidFill>
              <a:latin typeface="ＭＳ Ｐゴシック"/>
            </a:endParaRPr>
          </a:p>
        </p:txBody>
      </p:sp>
      <p:sp>
        <p:nvSpPr>
          <p:cNvPr id="8" name="角丸四角形 7"/>
          <p:cNvSpPr/>
          <p:nvPr/>
        </p:nvSpPr>
        <p:spPr>
          <a:xfrm rot="5400000">
            <a:off x="5134732" y="1278482"/>
            <a:ext cx="4201037" cy="4420483"/>
          </a:xfrm>
          <a:prstGeom prst="roundRect">
            <a:avLst>
              <a:gd name="adj" fmla="val 2714"/>
            </a:avLst>
          </a:prstGeom>
        </p:spPr>
        <p:style>
          <a:lnRef idx="2">
            <a:schemeClr val="accent5"/>
          </a:lnRef>
          <a:fillRef idx="1">
            <a:schemeClr val="lt1"/>
          </a:fillRef>
          <a:effectRef idx="0">
            <a:schemeClr val="accent5"/>
          </a:effectRef>
          <a:fontRef idx="minor">
            <a:schemeClr val="dk1"/>
          </a:fontRef>
        </p:style>
        <p:txBody>
          <a:bodyPr rtlCol="0" anchor="t"/>
          <a:lstStyle/>
          <a:p>
            <a:endParaRPr lang="en-US" altLang="ja-JP" sz="1292" b="1" dirty="0">
              <a:solidFill>
                <a:prstClr val="black"/>
              </a:solidFill>
              <a:latin typeface="ＭＳ Ｐゴシック"/>
            </a:endParaRPr>
          </a:p>
        </p:txBody>
      </p:sp>
      <p:sp>
        <p:nvSpPr>
          <p:cNvPr id="15" name="テキスト ボックス 14"/>
          <p:cNvSpPr txBox="1"/>
          <p:nvPr/>
        </p:nvSpPr>
        <p:spPr>
          <a:xfrm>
            <a:off x="381000" y="10876"/>
            <a:ext cx="9144000" cy="858823"/>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を記載する書類（参考例）</a:t>
            </a:r>
            <a:r>
              <a:rPr lang="ja-JP" altLang="en-US" sz="4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p:txBody>
      </p:sp>
      <p:sp>
        <p:nvSpPr>
          <p:cNvPr id="13" name="正方形/長方形 12"/>
          <p:cNvSpPr/>
          <p:nvPr/>
        </p:nvSpPr>
        <p:spPr>
          <a:xfrm>
            <a:off x="5000374" y="5750672"/>
            <a:ext cx="4605011" cy="923330"/>
          </a:xfrm>
          <a:prstGeom prst="rect">
            <a:avLst/>
          </a:prstGeom>
        </p:spPr>
        <p:txBody>
          <a:bodyPr wrap="square">
            <a:spAutoFit/>
          </a:bodyPr>
          <a:lstStyle/>
          <a:p>
            <a:r>
              <a:rPr lang="ja-JP" altLang="en-US" b="1" dirty="0">
                <a:solidFill>
                  <a:prstClr val="black"/>
                </a:solidFill>
                <a:latin typeface="ＭＳ Ｐゴシック"/>
              </a:rPr>
              <a:t>→</a:t>
            </a:r>
            <a:r>
              <a:rPr lang="ja-JP" altLang="en-US" b="1" dirty="0">
                <a:solidFill>
                  <a:srgbClr val="FF0000"/>
                </a:solidFill>
                <a:latin typeface="ＭＳ Ｐゴシック"/>
              </a:rPr>
              <a:t>税務署等に提出する法定調書等</a:t>
            </a:r>
            <a:r>
              <a:rPr lang="ja-JP" altLang="en-US" b="1" dirty="0">
                <a:solidFill>
                  <a:prstClr val="black"/>
                </a:solidFill>
                <a:latin typeface="ＭＳ Ｐゴシック"/>
              </a:rPr>
              <a:t>に、　</a:t>
            </a:r>
            <a:endParaRPr lang="en-US" altLang="ja-JP" b="1" dirty="0">
              <a:solidFill>
                <a:prstClr val="black"/>
              </a:solidFill>
              <a:latin typeface="ＭＳ Ｐゴシック"/>
            </a:endParaRPr>
          </a:p>
          <a:p>
            <a:r>
              <a:rPr lang="ja-JP" altLang="en-US" b="1" dirty="0">
                <a:solidFill>
                  <a:prstClr val="black"/>
                </a:solidFill>
                <a:latin typeface="ＭＳ Ｐゴシック"/>
              </a:rPr>
              <a:t>　従業員や株主等のマイナンバー（又は</a:t>
            </a:r>
            <a:endParaRPr lang="en-US" altLang="ja-JP" b="1" dirty="0">
              <a:solidFill>
                <a:prstClr val="black"/>
              </a:solidFill>
              <a:latin typeface="ＭＳ Ｐゴシック"/>
            </a:endParaRPr>
          </a:p>
          <a:p>
            <a:r>
              <a:rPr lang="ja-JP" altLang="en-US" b="1" dirty="0">
                <a:solidFill>
                  <a:prstClr val="black"/>
                </a:solidFill>
                <a:latin typeface="ＭＳ Ｐゴシック"/>
              </a:rPr>
              <a:t>　法人番号）を記載。　</a:t>
            </a:r>
            <a:endParaRPr lang="en-US" altLang="ja-JP" sz="2000" b="1" dirty="0">
              <a:solidFill>
                <a:prstClr val="black"/>
              </a:solidFill>
              <a:latin typeface="ＭＳ Ｐゴシック"/>
            </a:endParaRPr>
          </a:p>
        </p:txBody>
      </p:sp>
      <p:sp>
        <p:nvSpPr>
          <p:cNvPr id="16" name="正方形/長方形 15"/>
          <p:cNvSpPr/>
          <p:nvPr/>
        </p:nvSpPr>
        <p:spPr>
          <a:xfrm>
            <a:off x="499582" y="5759830"/>
            <a:ext cx="4473992" cy="923330"/>
          </a:xfrm>
          <a:prstGeom prst="rect">
            <a:avLst/>
          </a:prstGeom>
        </p:spPr>
        <p:txBody>
          <a:bodyPr wrap="square">
            <a:spAutoFit/>
          </a:bodyPr>
          <a:lstStyle/>
          <a:p>
            <a:r>
              <a:rPr lang="ja-JP" altLang="en-US" b="1" dirty="0">
                <a:solidFill>
                  <a:prstClr val="black"/>
                </a:solidFill>
                <a:latin typeface="ＭＳ Ｐゴシック"/>
              </a:rPr>
              <a:t>→</a:t>
            </a:r>
            <a:r>
              <a:rPr lang="ja-JP" altLang="en-US" b="1" dirty="0">
                <a:solidFill>
                  <a:srgbClr val="FF0000"/>
                </a:solidFill>
                <a:latin typeface="ＭＳ Ｐゴシック"/>
              </a:rPr>
              <a:t>健康保険、雇用保険、年金</a:t>
            </a:r>
            <a:r>
              <a:rPr lang="ja-JP" altLang="en-US" b="1" dirty="0">
                <a:solidFill>
                  <a:prstClr val="black"/>
                </a:solidFill>
                <a:latin typeface="ＭＳ Ｐゴシック"/>
              </a:rPr>
              <a:t>などの手続きの場面で提出を要する書面に、従業員等のマイナンバー（又は法人番号）を記載</a:t>
            </a:r>
            <a:endParaRPr lang="ja-JP" altLang="en-US" dirty="0">
              <a:solidFill>
                <a:prstClr val="black"/>
              </a:solidFill>
            </a:endParaRPr>
          </a:p>
        </p:txBody>
      </p:sp>
      <p:sp>
        <p:nvSpPr>
          <p:cNvPr id="6" name="正方形/長方形 5"/>
          <p:cNvSpPr/>
          <p:nvPr/>
        </p:nvSpPr>
        <p:spPr>
          <a:xfrm>
            <a:off x="1060382" y="907340"/>
            <a:ext cx="3316554" cy="5774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800" b="1" dirty="0">
                <a:solidFill>
                  <a:prstClr val="black"/>
                </a:solidFill>
              </a:rPr>
              <a:t>社会保障分野</a:t>
            </a:r>
          </a:p>
        </p:txBody>
      </p:sp>
      <p:grpSp>
        <p:nvGrpSpPr>
          <p:cNvPr id="26" name="グループ化 25"/>
          <p:cNvGrpSpPr/>
          <p:nvPr/>
        </p:nvGrpSpPr>
        <p:grpSpPr>
          <a:xfrm>
            <a:off x="854714" y="1759107"/>
            <a:ext cx="3676902" cy="3413946"/>
            <a:chOff x="4944925" y="1330408"/>
            <a:chExt cx="3676902" cy="3413946"/>
          </a:xfrm>
        </p:grpSpPr>
        <p:sp>
          <p:nvSpPr>
            <p:cNvPr id="18" name="正方形/長方形 17"/>
            <p:cNvSpPr/>
            <p:nvPr/>
          </p:nvSpPr>
          <p:spPr>
            <a:xfrm>
              <a:off x="4944925" y="2119303"/>
              <a:ext cx="3668222" cy="792088"/>
            </a:xfrm>
            <a:prstGeom prst="rect">
              <a:avLst/>
            </a:prstGeom>
            <a:solidFill>
              <a:srgbClr val="FFEF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ja-JP" altLang="en-US" b="1" dirty="0">
                  <a:solidFill>
                    <a:prstClr val="black"/>
                  </a:solidFill>
                  <a:latin typeface="ＭＳ Ｐゴシック" panose="020B0600070205080204" pitchFamily="50" charset="-128"/>
                </a:rPr>
                <a:t>報酬月額算定基礎届／</a:t>
              </a:r>
              <a:endParaRPr lang="en-US" altLang="ja-JP" b="1" dirty="0">
                <a:solidFill>
                  <a:prstClr val="black"/>
                </a:solidFill>
                <a:latin typeface="ＭＳ Ｐゴシック" panose="020B0600070205080204" pitchFamily="50" charset="-128"/>
              </a:endParaRPr>
            </a:p>
            <a:p>
              <a:pPr algn="ctr">
                <a:defRPr/>
              </a:pPr>
              <a:r>
                <a:rPr lang="ja-JP" altLang="en-US" b="1" dirty="0">
                  <a:solidFill>
                    <a:prstClr val="black"/>
                  </a:solidFill>
                  <a:latin typeface="ＭＳ Ｐゴシック" panose="020B0600070205080204" pitchFamily="50" charset="-128"/>
                </a:rPr>
                <a:t>報酬月額変更届</a:t>
              </a:r>
              <a:endParaRPr lang="ja-JP" altLang="en-US" b="1" dirty="0">
                <a:solidFill>
                  <a:prstClr val="black"/>
                </a:solidFill>
              </a:endParaRPr>
            </a:p>
          </p:txBody>
        </p:sp>
        <p:sp>
          <p:nvSpPr>
            <p:cNvPr id="20" name="正方形/長方形 19"/>
            <p:cNvSpPr/>
            <p:nvPr/>
          </p:nvSpPr>
          <p:spPr>
            <a:xfrm>
              <a:off x="4944925" y="2914205"/>
              <a:ext cx="3668222" cy="495826"/>
            </a:xfrm>
            <a:prstGeom prst="rect">
              <a:avLst/>
            </a:prstGeom>
            <a:solidFill>
              <a:srgbClr val="FFEF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ja-JP" altLang="en-US" b="1" dirty="0">
                  <a:solidFill>
                    <a:prstClr val="black"/>
                  </a:solidFill>
                  <a:latin typeface="ＭＳ Ｐゴシック" panose="020B0600070205080204" pitchFamily="50" charset="-128"/>
                </a:rPr>
                <a:t>健康保険被扶養者（異動）届</a:t>
              </a:r>
              <a:endParaRPr lang="ja-JP" altLang="en-US" b="1" dirty="0">
                <a:solidFill>
                  <a:prstClr val="black"/>
                </a:solidFill>
              </a:endParaRPr>
            </a:p>
          </p:txBody>
        </p:sp>
        <p:sp>
          <p:nvSpPr>
            <p:cNvPr id="21" name="正方形/長方形 20"/>
            <p:cNvSpPr/>
            <p:nvPr/>
          </p:nvSpPr>
          <p:spPr>
            <a:xfrm>
              <a:off x="4953605" y="1330408"/>
              <a:ext cx="3668222" cy="792088"/>
            </a:xfrm>
            <a:prstGeom prst="rect">
              <a:avLst/>
            </a:prstGeom>
            <a:solidFill>
              <a:srgbClr val="FFEF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latin typeface="ＭＳ Ｐゴシック" panose="020B0600070205080204" pitchFamily="50" charset="-128"/>
                </a:rPr>
                <a:t>健康保険・厚生年金保険　</a:t>
              </a:r>
              <a:endParaRPr lang="en-US" altLang="ja-JP" b="1" dirty="0">
                <a:solidFill>
                  <a:prstClr val="black"/>
                </a:solidFill>
                <a:latin typeface="ＭＳ Ｐゴシック" panose="020B0600070205080204" pitchFamily="50" charset="-128"/>
              </a:endParaRPr>
            </a:p>
            <a:p>
              <a:pPr algn="ctr"/>
              <a:r>
                <a:rPr lang="ja-JP" altLang="en-US" b="1" dirty="0">
                  <a:solidFill>
                    <a:prstClr val="black"/>
                  </a:solidFill>
                  <a:latin typeface="ＭＳ Ｐゴシック" panose="020B0600070205080204" pitchFamily="50" charset="-128"/>
                </a:rPr>
                <a:t>被保険者資格取得・喪失届</a:t>
              </a:r>
              <a:endParaRPr lang="ja-JP" altLang="en-US" b="1" dirty="0">
                <a:solidFill>
                  <a:prstClr val="black"/>
                </a:solidFill>
              </a:endParaRPr>
            </a:p>
          </p:txBody>
        </p:sp>
        <p:grpSp>
          <p:nvGrpSpPr>
            <p:cNvPr id="25" name="グループ化 24"/>
            <p:cNvGrpSpPr/>
            <p:nvPr/>
          </p:nvGrpSpPr>
          <p:grpSpPr>
            <a:xfrm>
              <a:off x="4944925" y="3418640"/>
              <a:ext cx="3673008" cy="1325714"/>
              <a:chOff x="4944925" y="3418640"/>
              <a:chExt cx="3673008" cy="1325714"/>
            </a:xfrm>
          </p:grpSpPr>
          <p:sp>
            <p:nvSpPr>
              <p:cNvPr id="22" name="正方形/長方形 21"/>
              <p:cNvSpPr/>
              <p:nvPr/>
            </p:nvSpPr>
            <p:spPr>
              <a:xfrm>
                <a:off x="4944925" y="3418640"/>
                <a:ext cx="3668222" cy="792088"/>
              </a:xfrm>
              <a:prstGeom prst="rect">
                <a:avLst/>
              </a:prstGeom>
              <a:solidFill>
                <a:srgbClr val="FFEF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ja-JP" altLang="en-US" sz="1600" b="1" dirty="0">
                    <a:solidFill>
                      <a:prstClr val="black"/>
                    </a:solidFill>
                    <a:latin typeface="ＭＳ Ｐゴシック" panose="020B0600070205080204" pitchFamily="50" charset="-128"/>
                  </a:rPr>
                  <a:t>健康保険・厚生年金保険産前産後休業／育児休業等取得者申出書・終了届</a:t>
                </a:r>
                <a:endParaRPr lang="en-US" altLang="ja-JP" sz="1600" b="1" dirty="0">
                  <a:solidFill>
                    <a:prstClr val="black"/>
                  </a:solidFill>
                  <a:latin typeface="ＭＳ Ｐゴシック" panose="020B0600070205080204" pitchFamily="50" charset="-128"/>
                </a:endParaRPr>
              </a:p>
            </p:txBody>
          </p:sp>
          <p:sp>
            <p:nvSpPr>
              <p:cNvPr id="23" name="正方形/長方形 22"/>
              <p:cNvSpPr/>
              <p:nvPr/>
            </p:nvSpPr>
            <p:spPr>
              <a:xfrm>
                <a:off x="4949711" y="4222655"/>
                <a:ext cx="3668222" cy="521699"/>
              </a:xfrm>
              <a:prstGeom prst="rect">
                <a:avLst/>
              </a:prstGeom>
              <a:solidFill>
                <a:srgbClr val="FFEF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ja-JP" altLang="en-US" b="1" dirty="0">
                    <a:solidFill>
                      <a:prstClr val="black"/>
                    </a:solidFill>
                    <a:latin typeface="ＭＳ Ｐゴシック" panose="020B0600070205080204" pitchFamily="50" charset="-128"/>
                  </a:rPr>
                  <a:t>国民年金第３号被保険者関係届</a:t>
                </a:r>
              </a:p>
            </p:txBody>
          </p:sp>
        </p:grpSp>
      </p:grpSp>
      <p:sp>
        <p:nvSpPr>
          <p:cNvPr id="29" name="正方形/長方形 28"/>
          <p:cNvSpPr/>
          <p:nvPr/>
        </p:nvSpPr>
        <p:spPr>
          <a:xfrm>
            <a:off x="4376936" y="5076474"/>
            <a:ext cx="596638" cy="584775"/>
          </a:xfrm>
          <a:prstGeom prst="rect">
            <a:avLst/>
          </a:prstGeom>
        </p:spPr>
        <p:txBody>
          <a:bodyPr wrap="none">
            <a:spAutoFit/>
          </a:bodyPr>
          <a:lstStyle/>
          <a:p>
            <a:r>
              <a:rPr lang="ja-JP" altLang="en-US" sz="3200" dirty="0">
                <a:solidFill>
                  <a:prstClr val="black"/>
                </a:solidFill>
                <a:latin typeface="ＭＳ Ｐゴシック"/>
              </a:rPr>
              <a:t>等</a:t>
            </a:r>
            <a:endParaRPr lang="ja-JP" altLang="en-US" sz="3200" dirty="0">
              <a:solidFill>
                <a:prstClr val="black"/>
              </a:solidFill>
            </a:endParaRPr>
          </a:p>
        </p:txBody>
      </p:sp>
      <p:sp>
        <p:nvSpPr>
          <p:cNvPr id="30" name="正方形/長方形 29"/>
          <p:cNvSpPr/>
          <p:nvPr/>
        </p:nvSpPr>
        <p:spPr>
          <a:xfrm>
            <a:off x="5524878" y="908720"/>
            <a:ext cx="3316554" cy="61176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2800" b="1" dirty="0">
                <a:solidFill>
                  <a:prstClr val="black"/>
                </a:solidFill>
              </a:rPr>
              <a:t>税分野</a:t>
            </a: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696" y="121146"/>
            <a:ext cx="736286" cy="1186343"/>
          </a:xfrm>
          <a:prstGeom prst="rect">
            <a:avLst/>
          </a:prstGeom>
        </p:spPr>
      </p:pic>
      <p:sp>
        <p:nvSpPr>
          <p:cNvPr id="24" name="正方形/長方形 23"/>
          <p:cNvSpPr/>
          <p:nvPr/>
        </p:nvSpPr>
        <p:spPr>
          <a:xfrm>
            <a:off x="5563829" y="4725267"/>
            <a:ext cx="3464330" cy="610669"/>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rPr>
              <a:t>不動産等の譲受けの</a:t>
            </a:r>
            <a:endParaRPr lang="en-US" altLang="ja-JP" b="1" dirty="0">
              <a:solidFill>
                <a:prstClr val="black"/>
              </a:solidFill>
            </a:endParaRPr>
          </a:p>
          <a:p>
            <a:pPr algn="ctr"/>
            <a:r>
              <a:rPr lang="ja-JP" altLang="en-US" b="1" dirty="0">
                <a:solidFill>
                  <a:prstClr val="black"/>
                </a:solidFill>
              </a:rPr>
              <a:t>対価の支払調書</a:t>
            </a:r>
          </a:p>
        </p:txBody>
      </p:sp>
      <p:sp>
        <p:nvSpPr>
          <p:cNvPr id="36" name="正方形/長方形 35"/>
          <p:cNvSpPr/>
          <p:nvPr/>
        </p:nvSpPr>
        <p:spPr>
          <a:xfrm>
            <a:off x="5563828" y="4074705"/>
            <a:ext cx="3464330" cy="646355"/>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black"/>
                </a:solidFill>
              </a:rPr>
              <a:t>不動産の使用料等の支払調書</a:t>
            </a:r>
          </a:p>
        </p:txBody>
      </p:sp>
      <p:sp>
        <p:nvSpPr>
          <p:cNvPr id="37" name="正方形/長方形 36"/>
          <p:cNvSpPr/>
          <p:nvPr/>
        </p:nvSpPr>
        <p:spPr>
          <a:xfrm>
            <a:off x="5563827" y="3403966"/>
            <a:ext cx="3468804" cy="678449"/>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rPr>
              <a:t>配当、剰余金の分配及び</a:t>
            </a:r>
            <a:endParaRPr lang="en-US" altLang="ja-JP" sz="1600" b="1" dirty="0">
              <a:solidFill>
                <a:prstClr val="black"/>
              </a:solidFill>
            </a:endParaRPr>
          </a:p>
          <a:p>
            <a:pPr algn="ctr"/>
            <a:r>
              <a:rPr lang="ja-JP" altLang="en-US" sz="1600" b="1" dirty="0">
                <a:solidFill>
                  <a:prstClr val="black"/>
                </a:solidFill>
              </a:rPr>
              <a:t>基金利息の支払調書</a:t>
            </a:r>
          </a:p>
        </p:txBody>
      </p:sp>
      <p:sp>
        <p:nvSpPr>
          <p:cNvPr id="38" name="正方形/長方形 37"/>
          <p:cNvSpPr/>
          <p:nvPr/>
        </p:nvSpPr>
        <p:spPr>
          <a:xfrm>
            <a:off x="5556878" y="2259356"/>
            <a:ext cx="3475754" cy="571483"/>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rPr>
              <a:t>退職所得の源泉徴収票</a:t>
            </a:r>
            <a:endParaRPr lang="en-US" altLang="ja-JP" sz="1600" b="1" dirty="0">
              <a:solidFill>
                <a:prstClr val="black"/>
              </a:solidFill>
            </a:endParaRPr>
          </a:p>
          <a:p>
            <a:pPr algn="ctr"/>
            <a:r>
              <a:rPr lang="ja-JP" altLang="en-US" sz="1600" b="1" dirty="0">
                <a:solidFill>
                  <a:prstClr val="black"/>
                </a:solidFill>
              </a:rPr>
              <a:t>特別徴収票</a:t>
            </a:r>
          </a:p>
        </p:txBody>
      </p:sp>
      <p:sp>
        <p:nvSpPr>
          <p:cNvPr id="39" name="正方形/長方形 38"/>
          <p:cNvSpPr/>
          <p:nvPr/>
        </p:nvSpPr>
        <p:spPr>
          <a:xfrm>
            <a:off x="5552208" y="1730397"/>
            <a:ext cx="3475950" cy="528422"/>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rPr>
              <a:t>給与所得の源泉徴収票</a:t>
            </a:r>
            <a:endParaRPr lang="en-US" altLang="ja-JP" sz="1600" b="1" dirty="0">
              <a:solidFill>
                <a:prstClr val="black"/>
              </a:solidFill>
            </a:endParaRPr>
          </a:p>
          <a:p>
            <a:pPr algn="ctr"/>
            <a:r>
              <a:rPr lang="ja-JP" altLang="en-US" sz="1600" b="1" dirty="0">
                <a:solidFill>
                  <a:prstClr val="black"/>
                </a:solidFill>
              </a:rPr>
              <a:t>給与支払報告書</a:t>
            </a:r>
          </a:p>
        </p:txBody>
      </p:sp>
      <p:sp>
        <p:nvSpPr>
          <p:cNvPr id="40" name="正方形/長方形 39"/>
          <p:cNvSpPr/>
          <p:nvPr/>
        </p:nvSpPr>
        <p:spPr>
          <a:xfrm>
            <a:off x="5557200" y="2821591"/>
            <a:ext cx="3475950" cy="583438"/>
          </a:xfrm>
          <a:prstGeom prst="rect">
            <a:avLst/>
          </a:prstGeom>
          <a:solidFill>
            <a:srgbClr val="CCFFFF"/>
          </a:solidFill>
          <a:ln w="38100">
            <a:solidFill>
              <a:schemeClr val="accent1">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b="1" dirty="0">
                <a:solidFill>
                  <a:prstClr val="black"/>
                </a:solidFill>
              </a:rPr>
              <a:t>報酬、料金、契約金及び</a:t>
            </a:r>
            <a:endParaRPr lang="en-US" altLang="ja-JP" sz="1600" b="1" dirty="0">
              <a:solidFill>
                <a:prstClr val="black"/>
              </a:solidFill>
            </a:endParaRPr>
          </a:p>
          <a:p>
            <a:pPr algn="ctr"/>
            <a:r>
              <a:rPr lang="ja-JP" altLang="en-US" sz="1600" b="1" dirty="0">
                <a:solidFill>
                  <a:prstClr val="black"/>
                </a:solidFill>
              </a:rPr>
              <a:t>賞金の支払調書</a:t>
            </a:r>
          </a:p>
        </p:txBody>
      </p:sp>
      <p:sp>
        <p:nvSpPr>
          <p:cNvPr id="31" name="スライド番号プレースホルダー 2"/>
          <p:cNvSpPr>
            <a:spLocks noGrp="1"/>
          </p:cNvSpPr>
          <p:nvPr>
            <p:ph type="sldNum" sz="quarter" idx="12"/>
          </p:nvPr>
        </p:nvSpPr>
        <p:spPr>
          <a:xfrm>
            <a:off x="7759700" y="6480349"/>
            <a:ext cx="2133600" cy="365125"/>
          </a:xfrm>
        </p:spPr>
        <p:txBody>
          <a:bodyPr/>
          <a:lstStyle/>
          <a:p>
            <a:pPr>
              <a:defRPr/>
            </a:pPr>
            <a:fld id="{067EFC52-C34A-4A1B-879C-F7681BFACCAD}" type="slidenum">
              <a:rPr lang="ja-JP" altLang="en-US" sz="2800">
                <a:solidFill>
                  <a:prstClr val="black"/>
                </a:solidFill>
              </a:rPr>
              <a:pPr>
                <a:defRPr/>
              </a:pPr>
              <a:t>50</a:t>
            </a:fld>
            <a:endParaRPr lang="ja-JP" altLang="en-US" sz="2800" dirty="0">
              <a:solidFill>
                <a:prstClr val="black"/>
              </a:solidFill>
            </a:endParaRPr>
          </a:p>
        </p:txBody>
      </p:sp>
      <p:sp>
        <p:nvSpPr>
          <p:cNvPr id="28" name="正方形/長方形 27"/>
          <p:cNvSpPr/>
          <p:nvPr/>
        </p:nvSpPr>
        <p:spPr>
          <a:xfrm>
            <a:off x="8913440" y="5076474"/>
            <a:ext cx="596638" cy="584775"/>
          </a:xfrm>
          <a:prstGeom prst="rect">
            <a:avLst/>
          </a:prstGeom>
        </p:spPr>
        <p:txBody>
          <a:bodyPr wrap="none">
            <a:spAutoFit/>
          </a:bodyPr>
          <a:lstStyle/>
          <a:p>
            <a:r>
              <a:rPr lang="ja-JP" altLang="en-US" sz="3200" dirty="0">
                <a:solidFill>
                  <a:prstClr val="black"/>
                </a:solidFill>
                <a:latin typeface="ＭＳ Ｐゴシック"/>
              </a:rPr>
              <a:t>等</a:t>
            </a:r>
            <a:endParaRPr lang="ja-JP" altLang="en-US" sz="3200" dirty="0">
              <a:solidFill>
                <a:prstClr val="black"/>
              </a:solidFill>
            </a:endParaRPr>
          </a:p>
        </p:txBody>
      </p:sp>
    </p:spTree>
    <p:extLst>
      <p:ext uri="{BB962C8B-B14F-4D97-AF65-F5344CB8AC3E}">
        <p14:creationId xmlns:p14="http://schemas.microsoft.com/office/powerpoint/2010/main" val="16278446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3" descr="C:\Users\A307602\Desktop\2-270508（内閣官房）給与所得の源泉徴収票.tif"/>
          <p:cNvPicPr>
            <a:picLocks noChangeAspect="1" noChangeArrowheads="1"/>
          </p:cNvPicPr>
          <p:nvPr/>
        </p:nvPicPr>
        <p:blipFill rotWithShape="1">
          <a:blip r:embed="rId3" cstate="print"/>
          <a:srcRect t="57955" b="1000"/>
          <a:stretch/>
        </p:blipFill>
        <p:spPr bwMode="auto">
          <a:xfrm>
            <a:off x="3943417" y="2886746"/>
            <a:ext cx="4549552" cy="2630486"/>
          </a:xfrm>
          <a:prstGeom prst="rect">
            <a:avLst/>
          </a:prstGeom>
          <a:noFill/>
          <a:ln w="6350">
            <a:solidFill>
              <a:schemeClr val="tx1"/>
            </a:solidFill>
          </a:ln>
        </p:spPr>
      </p:pic>
      <p:pic>
        <p:nvPicPr>
          <p:cNvPr id="43" name="Picture 3" descr="C:\Users\A307602\Desktop\2-270508（内閣官房）給与所得の源泉徴収票.tif"/>
          <p:cNvPicPr>
            <a:picLocks noChangeAspect="1" noChangeArrowheads="1"/>
          </p:cNvPicPr>
          <p:nvPr/>
        </p:nvPicPr>
        <p:blipFill rotWithShape="1">
          <a:blip r:embed="rId3" cstate="print"/>
          <a:srcRect b="81601"/>
          <a:stretch/>
        </p:blipFill>
        <p:spPr bwMode="auto">
          <a:xfrm>
            <a:off x="3943417" y="1673774"/>
            <a:ext cx="4549552" cy="1179163"/>
          </a:xfrm>
          <a:prstGeom prst="rect">
            <a:avLst/>
          </a:prstGeom>
          <a:noFill/>
          <a:ln w="6350">
            <a:solidFill>
              <a:schemeClr val="tx1"/>
            </a:solidFill>
          </a:ln>
        </p:spPr>
      </p:pic>
      <p:grpSp>
        <p:nvGrpSpPr>
          <p:cNvPr id="54" name="グループ化 53"/>
          <p:cNvGrpSpPr/>
          <p:nvPr/>
        </p:nvGrpSpPr>
        <p:grpSpPr>
          <a:xfrm>
            <a:off x="3872881" y="1270547"/>
            <a:ext cx="4672715" cy="3746147"/>
            <a:chOff x="5548375" y="3326906"/>
            <a:chExt cx="3803506" cy="3208441"/>
          </a:xfrm>
        </p:grpSpPr>
        <p:grpSp>
          <p:nvGrpSpPr>
            <p:cNvPr id="55" name="グループ化 54"/>
            <p:cNvGrpSpPr/>
            <p:nvPr/>
          </p:nvGrpSpPr>
          <p:grpSpPr>
            <a:xfrm>
              <a:off x="5680846" y="3988896"/>
              <a:ext cx="3671035" cy="2546451"/>
              <a:chOff x="9134491" y="4896420"/>
              <a:chExt cx="4953962" cy="3324754"/>
            </a:xfrm>
          </p:grpSpPr>
          <p:grpSp>
            <p:nvGrpSpPr>
              <p:cNvPr id="68" name="グループ化 67"/>
              <p:cNvGrpSpPr/>
              <p:nvPr/>
            </p:nvGrpSpPr>
            <p:grpSpPr>
              <a:xfrm>
                <a:off x="9134491" y="5768214"/>
                <a:ext cx="4953962" cy="70798"/>
                <a:chOff x="8981184" y="5639073"/>
                <a:chExt cx="3418162" cy="75224"/>
              </a:xfrm>
            </p:grpSpPr>
            <p:grpSp>
              <p:nvGrpSpPr>
                <p:cNvPr id="69" name="グループ化 68"/>
                <p:cNvGrpSpPr/>
                <p:nvPr/>
              </p:nvGrpSpPr>
              <p:grpSpPr>
                <a:xfrm>
                  <a:off x="8981184" y="5639073"/>
                  <a:ext cx="1333905" cy="72501"/>
                  <a:chOff x="8981184" y="5639073"/>
                  <a:chExt cx="1333905" cy="72501"/>
                </a:xfrm>
              </p:grpSpPr>
              <p:grpSp>
                <p:nvGrpSpPr>
                  <p:cNvPr id="77" name="グループ化 76"/>
                  <p:cNvGrpSpPr/>
                  <p:nvPr/>
                </p:nvGrpSpPr>
                <p:grpSpPr>
                  <a:xfrm>
                    <a:off x="8981184" y="5639909"/>
                    <a:ext cx="916162" cy="71665"/>
                    <a:chOff x="8981184" y="5639909"/>
                    <a:chExt cx="916162" cy="71665"/>
                  </a:xfrm>
                </p:grpSpPr>
                <p:sp>
                  <p:nvSpPr>
                    <p:cNvPr id="81" name="フリーフォーム 80"/>
                    <p:cNvSpPr/>
                    <p:nvPr/>
                  </p:nvSpPr>
                  <p:spPr>
                    <a:xfrm>
                      <a:off x="8981184" y="5639909"/>
                      <a:ext cx="498705" cy="71663"/>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82" name="フリーフォーム 81"/>
                    <p:cNvSpPr/>
                    <p:nvPr/>
                  </p:nvSpPr>
                  <p:spPr>
                    <a:xfrm>
                      <a:off x="9398641" y="5639913"/>
                      <a:ext cx="498705" cy="71661"/>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sp>
                <p:nvSpPr>
                  <p:cNvPr id="79" name="フリーフォーム 78"/>
                  <p:cNvSpPr/>
                  <p:nvPr/>
                </p:nvSpPr>
                <p:spPr>
                  <a:xfrm>
                    <a:off x="9816384" y="5639073"/>
                    <a:ext cx="498705" cy="71663"/>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grpSp>
              <p:nvGrpSpPr>
                <p:cNvPr id="70" name="グループ化 69"/>
                <p:cNvGrpSpPr/>
                <p:nvPr/>
              </p:nvGrpSpPr>
              <p:grpSpPr>
                <a:xfrm>
                  <a:off x="10385959" y="5642627"/>
                  <a:ext cx="2013387" cy="71670"/>
                  <a:chOff x="8719159" y="5639027"/>
                  <a:chExt cx="2013387" cy="71670"/>
                </a:xfrm>
              </p:grpSpPr>
              <p:grpSp>
                <p:nvGrpSpPr>
                  <p:cNvPr id="71" name="グループ化 70"/>
                  <p:cNvGrpSpPr/>
                  <p:nvPr/>
                </p:nvGrpSpPr>
                <p:grpSpPr>
                  <a:xfrm>
                    <a:off x="8719159" y="5639967"/>
                    <a:ext cx="1251911" cy="54358"/>
                    <a:chOff x="8719159" y="5639967"/>
                    <a:chExt cx="1251911" cy="54358"/>
                  </a:xfrm>
                </p:grpSpPr>
                <p:sp>
                  <p:nvSpPr>
                    <p:cNvPr id="75" name="フリーフォーム 74"/>
                    <p:cNvSpPr/>
                    <p:nvPr/>
                  </p:nvSpPr>
                  <p:spPr>
                    <a:xfrm>
                      <a:off x="8719159" y="5640004"/>
                      <a:ext cx="760730" cy="54321"/>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76" name="フリーフォーム 75"/>
                    <p:cNvSpPr/>
                    <p:nvPr/>
                  </p:nvSpPr>
                  <p:spPr>
                    <a:xfrm>
                      <a:off x="9210341" y="5639967"/>
                      <a:ext cx="760729" cy="54321"/>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grpSp>
                <p:nvGrpSpPr>
                  <p:cNvPr id="72" name="グループ化 71"/>
                  <p:cNvGrpSpPr/>
                  <p:nvPr/>
                </p:nvGrpSpPr>
                <p:grpSpPr>
                  <a:xfrm>
                    <a:off x="9816384" y="5639027"/>
                    <a:ext cx="916162" cy="71670"/>
                    <a:chOff x="8981184" y="5639906"/>
                    <a:chExt cx="916162" cy="71670"/>
                  </a:xfrm>
                </p:grpSpPr>
                <p:sp>
                  <p:nvSpPr>
                    <p:cNvPr id="73" name="フリーフォーム 72"/>
                    <p:cNvSpPr/>
                    <p:nvPr/>
                  </p:nvSpPr>
                  <p:spPr>
                    <a:xfrm>
                      <a:off x="8981184" y="5639913"/>
                      <a:ext cx="498705" cy="71663"/>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74" name="フリーフォーム 73"/>
                    <p:cNvSpPr/>
                    <p:nvPr/>
                  </p:nvSpPr>
                  <p:spPr>
                    <a:xfrm>
                      <a:off x="9398641" y="5639906"/>
                      <a:ext cx="498705" cy="71665"/>
                    </a:xfrm>
                    <a:custGeom>
                      <a:avLst/>
                      <a:gdLst>
                        <a:gd name="connsiteX0" fmla="*/ 0 w 8642958"/>
                        <a:gd name="connsiteY0" fmla="*/ 0 h 739039"/>
                        <a:gd name="connsiteX1" fmla="*/ 726509 w 8642958"/>
                        <a:gd name="connsiteY1" fmla="*/ 726509 h 739039"/>
                        <a:gd name="connsiteX2" fmla="*/ 1453019 w 8642958"/>
                        <a:gd name="connsiteY2" fmla="*/ 12526 h 739039"/>
                        <a:gd name="connsiteX3" fmla="*/ 2179528 w 8642958"/>
                        <a:gd name="connsiteY3" fmla="*/ 726509 h 739039"/>
                        <a:gd name="connsiteX4" fmla="*/ 2893512 w 8642958"/>
                        <a:gd name="connsiteY4" fmla="*/ 12526 h 739039"/>
                        <a:gd name="connsiteX5" fmla="*/ 3620021 w 8642958"/>
                        <a:gd name="connsiteY5" fmla="*/ 726509 h 739039"/>
                        <a:gd name="connsiteX6" fmla="*/ 4334005 w 8642958"/>
                        <a:gd name="connsiteY6" fmla="*/ 12526 h 739039"/>
                        <a:gd name="connsiteX7" fmla="*/ 5047989 w 8642958"/>
                        <a:gd name="connsiteY7" fmla="*/ 713983 h 739039"/>
                        <a:gd name="connsiteX8" fmla="*/ 5774498 w 8642958"/>
                        <a:gd name="connsiteY8" fmla="*/ 12526 h 739039"/>
                        <a:gd name="connsiteX9" fmla="*/ 6488482 w 8642958"/>
                        <a:gd name="connsiteY9" fmla="*/ 726509 h 739039"/>
                        <a:gd name="connsiteX10" fmla="*/ 7214991 w 8642958"/>
                        <a:gd name="connsiteY10" fmla="*/ 12526 h 739039"/>
                        <a:gd name="connsiteX11" fmla="*/ 7928975 w 8642958"/>
                        <a:gd name="connsiteY11" fmla="*/ 739035 h 739039"/>
                        <a:gd name="connsiteX12" fmla="*/ 8642958 w 8642958"/>
                        <a:gd name="connsiteY12" fmla="*/ 0 h 7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2958" h="739039">
                          <a:moveTo>
                            <a:pt x="0" y="0"/>
                          </a:moveTo>
                          <a:cubicBezTo>
                            <a:pt x="242169" y="362210"/>
                            <a:pt x="484339" y="724421"/>
                            <a:pt x="726509" y="726509"/>
                          </a:cubicBezTo>
                          <a:cubicBezTo>
                            <a:pt x="968679" y="728597"/>
                            <a:pt x="1210849" y="12526"/>
                            <a:pt x="1453019" y="12526"/>
                          </a:cubicBezTo>
                          <a:cubicBezTo>
                            <a:pt x="1695189" y="12526"/>
                            <a:pt x="1939446" y="726509"/>
                            <a:pt x="2179528" y="726509"/>
                          </a:cubicBezTo>
                          <a:cubicBezTo>
                            <a:pt x="2419610" y="726509"/>
                            <a:pt x="2653430" y="12526"/>
                            <a:pt x="2893512" y="12526"/>
                          </a:cubicBezTo>
                          <a:cubicBezTo>
                            <a:pt x="3133594" y="12526"/>
                            <a:pt x="3379939" y="726509"/>
                            <a:pt x="3620021" y="726509"/>
                          </a:cubicBezTo>
                          <a:cubicBezTo>
                            <a:pt x="3860103" y="726509"/>
                            <a:pt x="4096010" y="14614"/>
                            <a:pt x="4334005" y="12526"/>
                          </a:cubicBezTo>
                          <a:cubicBezTo>
                            <a:pt x="4572000" y="10438"/>
                            <a:pt x="4807907" y="713983"/>
                            <a:pt x="5047989" y="713983"/>
                          </a:cubicBezTo>
                          <a:cubicBezTo>
                            <a:pt x="5288071" y="713983"/>
                            <a:pt x="5534416" y="10438"/>
                            <a:pt x="5774498" y="12526"/>
                          </a:cubicBezTo>
                          <a:cubicBezTo>
                            <a:pt x="6014580" y="14614"/>
                            <a:pt x="6248400" y="726509"/>
                            <a:pt x="6488482" y="726509"/>
                          </a:cubicBezTo>
                          <a:cubicBezTo>
                            <a:pt x="6728564" y="726509"/>
                            <a:pt x="6974909" y="10438"/>
                            <a:pt x="7214991" y="12526"/>
                          </a:cubicBezTo>
                          <a:cubicBezTo>
                            <a:pt x="7455073" y="14614"/>
                            <a:pt x="7690981" y="741123"/>
                            <a:pt x="7928975" y="739035"/>
                          </a:cubicBezTo>
                          <a:cubicBezTo>
                            <a:pt x="8166969" y="736947"/>
                            <a:pt x="8404963" y="368473"/>
                            <a:pt x="8642958"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grpSp>
          </p:grpSp>
          <p:sp>
            <p:nvSpPr>
              <p:cNvPr id="63" name="正方形/長方形 62"/>
              <p:cNvSpPr/>
              <p:nvPr/>
            </p:nvSpPr>
            <p:spPr>
              <a:xfrm>
                <a:off x="11937014" y="4896420"/>
                <a:ext cx="2021281" cy="218988"/>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sp>
            <p:nvSpPr>
              <p:cNvPr id="65" name="正方形/長方形 64"/>
              <p:cNvSpPr/>
              <p:nvPr/>
            </p:nvSpPr>
            <p:spPr>
              <a:xfrm>
                <a:off x="9541534" y="7990009"/>
                <a:ext cx="2053948" cy="23116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a:solidFill>
                    <a:prstClr val="white"/>
                  </a:solidFill>
                </a:endParaRPr>
              </a:p>
            </p:txBody>
          </p:sp>
        </p:grpSp>
        <p:sp>
          <p:nvSpPr>
            <p:cNvPr id="60" name="フローチャート : 代替処理 59"/>
            <p:cNvSpPr/>
            <p:nvPr/>
          </p:nvSpPr>
          <p:spPr>
            <a:xfrm>
              <a:off x="5548375" y="3326906"/>
              <a:ext cx="2185321" cy="36582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b="1" dirty="0">
                  <a:solidFill>
                    <a:prstClr val="black"/>
                  </a:solidFill>
                </a:rPr>
                <a:t>マイナンバー制度導入後</a:t>
              </a:r>
            </a:p>
          </p:txBody>
        </p:sp>
      </p:grpSp>
      <p:sp>
        <p:nvSpPr>
          <p:cNvPr id="2" name="爆発 2 1"/>
          <p:cNvSpPr/>
          <p:nvPr/>
        </p:nvSpPr>
        <p:spPr>
          <a:xfrm rot="373967">
            <a:off x="921433" y="3929161"/>
            <a:ext cx="2441833" cy="1420757"/>
          </a:xfrm>
          <a:prstGeom prst="irregularSeal2">
            <a:avLst/>
          </a:prstGeom>
          <a:solidFill>
            <a:schemeClr val="accent5">
              <a:lumMod val="60000"/>
              <a:lumOff val="40000"/>
            </a:schemeClr>
          </a:solidFill>
          <a:ln w="38100">
            <a:solidFill>
              <a:srgbClr val="CCEC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44" name="右矢印 43"/>
          <p:cNvSpPr/>
          <p:nvPr/>
        </p:nvSpPr>
        <p:spPr>
          <a:xfrm>
            <a:off x="3080792" y="2897087"/>
            <a:ext cx="815870" cy="965100"/>
          </a:xfrm>
          <a:prstGeom prst="rightArrow">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endParaRPr lang="ja-JP" altLang="en-US" sz="1662">
              <a:solidFill>
                <a:prstClr val="black"/>
              </a:solidFill>
            </a:endParaRPr>
          </a:p>
        </p:txBody>
      </p:sp>
      <p:sp>
        <p:nvSpPr>
          <p:cNvPr id="45" name="テキスト ボックス 44"/>
          <p:cNvSpPr txBox="1"/>
          <p:nvPr/>
        </p:nvSpPr>
        <p:spPr>
          <a:xfrm>
            <a:off x="481498" y="1261268"/>
            <a:ext cx="3212842" cy="369332"/>
          </a:xfrm>
          <a:prstGeom prst="rect">
            <a:avLst/>
          </a:prstGeom>
          <a:solidFill>
            <a:schemeClr val="bg1">
              <a:lumMod val="50000"/>
            </a:schemeClr>
          </a:solidFill>
          <a:ln>
            <a:solidFill>
              <a:schemeClr val="bg2"/>
            </a:solidFill>
          </a:ln>
        </p:spPr>
        <p:txBody>
          <a:bodyPr wrap="square" rtlCol="0">
            <a:spAutoFit/>
          </a:bodyPr>
          <a:lstStyle/>
          <a:p>
            <a:r>
              <a:rPr lang="ja-JP" altLang="en-US" b="1" dirty="0">
                <a:solidFill>
                  <a:prstClr val="white"/>
                </a:solidFill>
              </a:rPr>
              <a:t>☞（例）給与所得の源泉徴収票</a:t>
            </a:r>
          </a:p>
        </p:txBody>
      </p:sp>
      <p:grpSp>
        <p:nvGrpSpPr>
          <p:cNvPr id="46" name="グループ化 45"/>
          <p:cNvGrpSpPr/>
          <p:nvPr/>
        </p:nvGrpSpPr>
        <p:grpSpPr>
          <a:xfrm>
            <a:off x="488308" y="2204864"/>
            <a:ext cx="2554140" cy="1789252"/>
            <a:chOff x="560512" y="3974811"/>
            <a:chExt cx="3324322" cy="2599836"/>
          </a:xfrm>
        </p:grpSpPr>
        <p:pic>
          <p:nvPicPr>
            <p:cNvPr id="4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90" y="4326616"/>
              <a:ext cx="3096344" cy="22480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フローチャート : 代替処理 47"/>
            <p:cNvSpPr/>
            <p:nvPr/>
          </p:nvSpPr>
          <p:spPr>
            <a:xfrm>
              <a:off x="560512" y="3974811"/>
              <a:ext cx="3093064" cy="61162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600" b="1" dirty="0">
                  <a:solidFill>
                    <a:prstClr val="black"/>
                  </a:solidFill>
                </a:rPr>
                <a:t>マイナンバー制度導入前</a:t>
              </a:r>
            </a:p>
          </p:txBody>
        </p:sp>
      </p:grpSp>
      <p:sp>
        <p:nvSpPr>
          <p:cNvPr id="85" name="テキスト ボックス 84"/>
          <p:cNvSpPr txBox="1"/>
          <p:nvPr/>
        </p:nvSpPr>
        <p:spPr>
          <a:xfrm>
            <a:off x="385432" y="10876"/>
            <a:ext cx="9144000" cy="1259289"/>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税や社会保障関係の書類に</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マイナンバーの記載欄</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が加わります</a:t>
            </a:r>
            <a:r>
              <a:rPr lang="ja-JP" altLang="en-US" sz="4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p:txBody>
      </p:sp>
      <p:pic>
        <p:nvPicPr>
          <p:cNvPr id="87"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193361" y="5229201"/>
            <a:ext cx="1061331" cy="121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角丸四角形吹き出し 4"/>
          <p:cNvSpPr/>
          <p:nvPr/>
        </p:nvSpPr>
        <p:spPr>
          <a:xfrm>
            <a:off x="526967" y="5736850"/>
            <a:ext cx="7398090" cy="932510"/>
          </a:xfrm>
          <a:prstGeom prst="wedgeRoundRectCallout">
            <a:avLst>
              <a:gd name="adj1" fmla="val 54097"/>
              <a:gd name="adj2" fmla="val 2876"/>
              <a:gd name="adj3" fmla="val 16667"/>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nchorCtr="1"/>
          <a:lstStyle/>
          <a:p>
            <a:pPr algn="ctr"/>
            <a:r>
              <a:rPr lang="ja-JP" altLang="en-US"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新様式になる手続書類のほとんどは、</a:t>
            </a:r>
            <a:endParaRPr lang="en-US" altLang="ja-JP"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sz="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2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マイナンバーを記載する箇所が増える</a:t>
            </a:r>
            <a:r>
              <a:rPr lang="ja-JP" altLang="en-US" sz="2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だけだよ！</a:t>
            </a:r>
            <a:endParaRPr lang="ja-JP" altLang="en-US" sz="2200" dirty="0">
              <a:solidFill>
                <a:prstClr val="black"/>
              </a:solidFill>
            </a:endParaRPr>
          </a:p>
        </p:txBody>
      </p:sp>
      <p:sp>
        <p:nvSpPr>
          <p:cNvPr id="40" name="線吹き出し 2 (枠付き) 39"/>
          <p:cNvSpPr/>
          <p:nvPr/>
        </p:nvSpPr>
        <p:spPr>
          <a:xfrm>
            <a:off x="1417866" y="4336088"/>
            <a:ext cx="1797090" cy="641524"/>
          </a:xfrm>
          <a:prstGeom prst="borderCallout2">
            <a:avLst>
              <a:gd name="adj1" fmla="val 100107"/>
              <a:gd name="adj2" fmla="val 2854"/>
              <a:gd name="adj3" fmla="val 146358"/>
              <a:gd name="adj4" fmla="val -8800"/>
              <a:gd name="adj5" fmla="val 146970"/>
              <a:gd name="adj6" fmla="val -88067"/>
            </a:avLst>
          </a:prstGeom>
          <a:noFill/>
          <a:ln w="19050">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b="1" dirty="0">
                <a:solidFill>
                  <a:prstClr val="black"/>
                </a:solidFill>
              </a:rPr>
              <a:t>用紙サイズ</a:t>
            </a:r>
            <a:endParaRPr lang="en-US" altLang="ja-JP" b="1" dirty="0">
              <a:solidFill>
                <a:prstClr val="black"/>
              </a:solidFill>
            </a:endParaRPr>
          </a:p>
          <a:p>
            <a:r>
              <a:rPr lang="ja-JP" altLang="en-US" b="1" dirty="0">
                <a:solidFill>
                  <a:prstClr val="black"/>
                </a:solidFill>
              </a:rPr>
              <a:t>Ａ６⇒</a:t>
            </a:r>
            <a:r>
              <a:rPr lang="ja-JP" altLang="en-US" sz="2800" b="1" dirty="0">
                <a:solidFill>
                  <a:srgbClr val="FF0000"/>
                </a:solidFill>
              </a:rPr>
              <a:t>Ａ５ </a:t>
            </a:r>
            <a:r>
              <a:rPr lang="en-US" altLang="ja-JP" sz="1600" b="1" baseline="50000" dirty="0">
                <a:solidFill>
                  <a:prstClr val="black"/>
                </a:solidFill>
              </a:rPr>
              <a:t>※</a:t>
            </a:r>
            <a:endParaRPr lang="en-US" altLang="ja-JP" sz="2800" b="1" baseline="50000" dirty="0">
              <a:solidFill>
                <a:prstClr val="black"/>
              </a:solidFill>
            </a:endParaRPr>
          </a:p>
        </p:txBody>
      </p:sp>
      <p:sp>
        <p:nvSpPr>
          <p:cNvPr id="41" name="スライド番号プレースホルダー 2"/>
          <p:cNvSpPr>
            <a:spLocks noGrp="1"/>
          </p:cNvSpPr>
          <p:nvPr>
            <p:ph type="sldNum" sz="quarter" idx="12"/>
          </p:nvPr>
        </p:nvSpPr>
        <p:spPr>
          <a:xfrm>
            <a:off x="7787952" y="6486352"/>
            <a:ext cx="2133600" cy="365125"/>
          </a:xfrm>
        </p:spPr>
        <p:txBody>
          <a:bodyPr/>
          <a:lstStyle/>
          <a:p>
            <a:pPr>
              <a:defRPr/>
            </a:pPr>
            <a:fld id="{067EFC52-C34A-4A1B-879C-F7681BFACCAD}" type="slidenum">
              <a:rPr lang="ja-JP" altLang="en-US" sz="2800">
                <a:solidFill>
                  <a:prstClr val="black"/>
                </a:solidFill>
              </a:rPr>
              <a:pPr>
                <a:defRPr/>
              </a:pPr>
              <a:t>51</a:t>
            </a:fld>
            <a:endParaRPr lang="ja-JP" altLang="en-US" sz="2800" dirty="0">
              <a:solidFill>
                <a:prstClr val="black"/>
              </a:solidFill>
            </a:endParaRPr>
          </a:p>
        </p:txBody>
      </p:sp>
      <p:sp>
        <p:nvSpPr>
          <p:cNvPr id="50" name="四角形吹き出し 49"/>
          <p:cNvSpPr/>
          <p:nvPr/>
        </p:nvSpPr>
        <p:spPr>
          <a:xfrm>
            <a:off x="6484071" y="4375429"/>
            <a:ext cx="2438315" cy="615024"/>
          </a:xfrm>
          <a:prstGeom prst="wedgeRectCallout">
            <a:avLst>
              <a:gd name="adj1" fmla="val -58099"/>
              <a:gd name="adj2" fmla="val 36412"/>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prstClr val="black"/>
                </a:solidFill>
              </a:rPr>
              <a:t>「支払者」</a:t>
            </a:r>
            <a:r>
              <a:rPr lang="ja-JP" altLang="en-US" sz="1600" b="1" dirty="0">
                <a:solidFill>
                  <a:prstClr val="black"/>
                </a:solidFill>
              </a:rPr>
              <a:t>の</a:t>
            </a:r>
            <a:r>
              <a:rPr lang="ja-JP" altLang="en-US" sz="1600" b="1" u="sng" dirty="0">
                <a:solidFill>
                  <a:prstClr val="black"/>
                </a:solidFill>
              </a:rPr>
              <a:t>マイナンバー又は法人番号</a:t>
            </a:r>
            <a:r>
              <a:rPr lang="ja-JP" altLang="en-US" sz="1600" b="1" dirty="0">
                <a:solidFill>
                  <a:prstClr val="black"/>
                </a:solidFill>
              </a:rPr>
              <a:t>を記載</a:t>
            </a:r>
          </a:p>
        </p:txBody>
      </p:sp>
      <p:cxnSp>
        <p:nvCxnSpPr>
          <p:cNvPr id="4" name="直線コネクタ 3"/>
          <p:cNvCxnSpPr/>
          <p:nvPr/>
        </p:nvCxnSpPr>
        <p:spPr>
          <a:xfrm flipH="1">
            <a:off x="6021593" y="2841909"/>
            <a:ext cx="6725" cy="38324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5996233" y="3160981"/>
            <a:ext cx="1896740"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4175463" y="2879967"/>
            <a:ext cx="1820771" cy="1712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4175463" y="4258632"/>
            <a:ext cx="3717511" cy="344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4192130" y="2869358"/>
            <a:ext cx="25235" cy="138672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880557" y="3153342"/>
            <a:ext cx="12417" cy="113489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テキスト ボックス 22"/>
          <p:cNvSpPr txBox="1">
            <a:spLocks noChangeArrowheads="1"/>
          </p:cNvSpPr>
          <p:nvPr/>
        </p:nvSpPr>
        <p:spPr bwMode="auto">
          <a:xfrm>
            <a:off x="6656138" y="1258515"/>
            <a:ext cx="3066973" cy="430887"/>
          </a:xfrm>
          <a:prstGeom prst="rect">
            <a:avLst/>
          </a:prstGeom>
          <a:noFill/>
          <a:ln w="9525">
            <a:noFill/>
            <a:miter lim="800000"/>
            <a:headEnd/>
            <a:tailEnd/>
          </a:ln>
        </p:spPr>
        <p:txBody>
          <a:bodyPr vert="horz" wrap="square">
            <a:spAutoFit/>
          </a:bodyPr>
          <a:lstStyle/>
          <a:p>
            <a:pPr>
              <a:defRPr/>
            </a:pPr>
            <a:r>
              <a:rPr lang="ja-JP" altLang="en-US" sz="1100" b="1" dirty="0">
                <a:solidFill>
                  <a:srgbClr val="FF0000"/>
                </a:solidFill>
                <a:latin typeface="ＭＳ Ｐゴシック" panose="020B0600070205080204" pitchFamily="50" charset="-128"/>
              </a:rPr>
              <a:t>注意：平成</a:t>
            </a:r>
            <a:r>
              <a:rPr lang="en-US" altLang="ja-JP" sz="1100" b="1" dirty="0">
                <a:solidFill>
                  <a:srgbClr val="FF0000"/>
                </a:solidFill>
                <a:latin typeface="ＭＳ Ｐゴシック" panose="020B0600070205080204" pitchFamily="50" charset="-128"/>
              </a:rPr>
              <a:t>27</a:t>
            </a:r>
            <a:r>
              <a:rPr lang="ja-JP" altLang="en-US" sz="1100" b="1" dirty="0">
                <a:solidFill>
                  <a:srgbClr val="FF0000"/>
                </a:solidFill>
                <a:latin typeface="ＭＳ Ｐゴシック" panose="020B0600070205080204" pitchFamily="50" charset="-128"/>
              </a:rPr>
              <a:t>年３月</a:t>
            </a:r>
            <a:r>
              <a:rPr lang="en-US" altLang="ja-JP" sz="1100" b="1" dirty="0">
                <a:solidFill>
                  <a:srgbClr val="FF0000"/>
                </a:solidFill>
                <a:latin typeface="ＭＳ Ｐゴシック" panose="020B0600070205080204" pitchFamily="50" charset="-128"/>
              </a:rPr>
              <a:t>31</a:t>
            </a:r>
            <a:r>
              <a:rPr lang="ja-JP" altLang="en-US" sz="1100" b="1" dirty="0">
                <a:solidFill>
                  <a:srgbClr val="FF0000"/>
                </a:solidFill>
                <a:latin typeface="ＭＳ Ｐゴシック" panose="020B0600070205080204" pitchFamily="50" charset="-128"/>
              </a:rPr>
              <a:t>日現在のイメージです。</a:t>
            </a:r>
            <a:endParaRPr lang="en-US" altLang="ja-JP" sz="1100" b="1" dirty="0">
              <a:solidFill>
                <a:srgbClr val="FF0000"/>
              </a:solidFill>
              <a:latin typeface="ＭＳ Ｐゴシック" panose="020B0600070205080204" pitchFamily="50" charset="-128"/>
            </a:endParaRPr>
          </a:p>
          <a:p>
            <a:pPr>
              <a:defRPr/>
            </a:pPr>
            <a:r>
              <a:rPr lang="ja-JP" altLang="en-US" sz="1100" b="1" dirty="0">
                <a:solidFill>
                  <a:srgbClr val="FF0000"/>
                </a:solidFill>
                <a:latin typeface="ＭＳ Ｐゴシック" panose="020B0600070205080204" pitchFamily="50" charset="-128"/>
              </a:rPr>
              <a:t>　　　　確定様式ではありません。</a:t>
            </a:r>
          </a:p>
        </p:txBody>
      </p:sp>
      <p:sp>
        <p:nvSpPr>
          <p:cNvPr id="57" name="L 字 56"/>
          <p:cNvSpPr/>
          <p:nvPr/>
        </p:nvSpPr>
        <p:spPr>
          <a:xfrm>
            <a:off x="4200526" y="2852936"/>
            <a:ext cx="3704803" cy="1395214"/>
          </a:xfrm>
          <a:prstGeom prst="corner">
            <a:avLst>
              <a:gd name="adj1" fmla="val 77925"/>
              <a:gd name="adj2" fmla="val 130663"/>
            </a:avLst>
          </a:prstGeom>
          <a:solidFill>
            <a:schemeClr val="bg1">
              <a:lumMod val="85000"/>
              <a:alpha val="52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83" name="四角形吹き出し 82"/>
          <p:cNvSpPr/>
          <p:nvPr/>
        </p:nvSpPr>
        <p:spPr>
          <a:xfrm>
            <a:off x="3624728" y="1916833"/>
            <a:ext cx="2304663" cy="985853"/>
          </a:xfrm>
          <a:prstGeom prst="wedgeRectCallout">
            <a:avLst>
              <a:gd name="adj1" fmla="val 33707"/>
              <a:gd name="adj2" fmla="val 81957"/>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prstClr val="black"/>
                </a:solidFill>
              </a:rPr>
              <a:t>「控除対象配偶者」</a:t>
            </a:r>
            <a:r>
              <a:rPr lang="ja-JP" altLang="en-US" sz="1600" b="1" dirty="0">
                <a:solidFill>
                  <a:prstClr val="black"/>
                </a:solidFill>
              </a:rPr>
              <a:t>及び</a:t>
            </a:r>
            <a:endParaRPr lang="en-US" altLang="ja-JP" sz="1600" b="1" dirty="0">
              <a:solidFill>
                <a:prstClr val="black"/>
              </a:solidFill>
            </a:endParaRPr>
          </a:p>
          <a:p>
            <a:r>
              <a:rPr lang="ja-JP" altLang="en-US" sz="1600" b="1" u="sng" dirty="0">
                <a:solidFill>
                  <a:prstClr val="black"/>
                </a:solidFill>
              </a:rPr>
              <a:t>「扶養親族」</a:t>
            </a:r>
            <a:r>
              <a:rPr lang="ja-JP" altLang="en-US" sz="1600" b="1" dirty="0">
                <a:solidFill>
                  <a:prstClr val="black"/>
                </a:solidFill>
              </a:rPr>
              <a:t>の</a:t>
            </a:r>
            <a:r>
              <a:rPr lang="ja-JP" altLang="en-US" sz="1600" b="1" u="sng" dirty="0">
                <a:solidFill>
                  <a:prstClr val="black"/>
                </a:solidFill>
              </a:rPr>
              <a:t>氏名</a:t>
            </a:r>
            <a:r>
              <a:rPr lang="ja-JP" altLang="en-US" sz="1600" b="1" dirty="0">
                <a:solidFill>
                  <a:prstClr val="black"/>
                </a:solidFill>
              </a:rPr>
              <a:t>及び</a:t>
            </a:r>
            <a:r>
              <a:rPr lang="ja-JP" altLang="en-US" sz="1600" b="1" u="sng" dirty="0">
                <a:solidFill>
                  <a:prstClr val="black"/>
                </a:solidFill>
              </a:rPr>
              <a:t>マイナンバー等</a:t>
            </a:r>
            <a:r>
              <a:rPr lang="ja-JP" altLang="en-US" sz="1600" b="1" dirty="0">
                <a:solidFill>
                  <a:prstClr val="black"/>
                </a:solidFill>
              </a:rPr>
              <a:t>を記載</a:t>
            </a:r>
          </a:p>
        </p:txBody>
      </p:sp>
      <p:sp>
        <p:nvSpPr>
          <p:cNvPr id="42" name="四角形吹き出し 41"/>
          <p:cNvSpPr/>
          <p:nvPr/>
        </p:nvSpPr>
        <p:spPr>
          <a:xfrm>
            <a:off x="7177998" y="2467753"/>
            <a:ext cx="2030725" cy="757397"/>
          </a:xfrm>
          <a:prstGeom prst="wedgeRectCallout">
            <a:avLst>
              <a:gd name="adj1" fmla="val -41078"/>
              <a:gd name="adj2" fmla="val -80043"/>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prstClr val="black"/>
                </a:solidFill>
              </a:rPr>
              <a:t>「支払を受ける者」</a:t>
            </a:r>
            <a:r>
              <a:rPr lang="ja-JP" altLang="en-US" sz="1600" b="1" dirty="0">
                <a:solidFill>
                  <a:prstClr val="black"/>
                </a:solidFill>
              </a:rPr>
              <a:t>の</a:t>
            </a:r>
            <a:endParaRPr lang="en-US" altLang="ja-JP" sz="1600" b="1" dirty="0">
              <a:solidFill>
                <a:prstClr val="black"/>
              </a:solidFill>
            </a:endParaRPr>
          </a:p>
          <a:p>
            <a:r>
              <a:rPr lang="ja-JP" altLang="en-US" sz="1600" b="1" u="sng" dirty="0">
                <a:solidFill>
                  <a:prstClr val="black"/>
                </a:solidFill>
              </a:rPr>
              <a:t>マイナンバー</a:t>
            </a:r>
            <a:r>
              <a:rPr lang="ja-JP" altLang="en-US" sz="1600" b="1" dirty="0">
                <a:solidFill>
                  <a:prstClr val="black"/>
                </a:solidFill>
              </a:rPr>
              <a:t>を記載</a:t>
            </a:r>
          </a:p>
        </p:txBody>
      </p:sp>
      <p:sp>
        <p:nvSpPr>
          <p:cNvPr id="56" name="WordArt 1"/>
          <p:cNvSpPr>
            <a:spLocks noChangeArrowheads="1" noChangeShapeType="1" noTextEdit="1"/>
          </p:cNvSpPr>
          <p:nvPr/>
        </p:nvSpPr>
        <p:spPr bwMode="auto">
          <a:xfrm>
            <a:off x="4448944" y="3356993"/>
            <a:ext cx="3240360" cy="653905"/>
          </a:xfrm>
          <a:prstGeom prst="rect">
            <a:avLst/>
          </a:prstGeom>
        </p:spPr>
        <p:txBody>
          <a:bodyPr wrap="none" numCol="1" fromWordArt="1">
            <a:prstTxWarp prst="textPlain">
              <a:avLst>
                <a:gd name="adj" fmla="val 50000"/>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3600" kern="10" dirty="0">
                <a:ln w="6350">
                  <a:solidFill>
                    <a:srgbClr val="000000"/>
                  </a:solidFill>
                  <a:round/>
                  <a:headEnd/>
                  <a:tailEnd/>
                </a:ln>
                <a:noFill/>
                <a:latin typeface="ＭＳ Ｐゴシック"/>
              </a:rPr>
              <a:t>色付き部分については税制改正及び関係機関と</a:t>
            </a:r>
            <a:endParaRPr lang="en-US" altLang="ja-JP" sz="3600" kern="10" dirty="0">
              <a:ln w="6350">
                <a:solidFill>
                  <a:srgbClr val="000000"/>
                </a:solidFill>
                <a:round/>
                <a:headEnd/>
                <a:tailEnd/>
              </a:ln>
              <a:noFill/>
              <a:latin typeface="ＭＳ Ｐゴシック"/>
            </a:endParaRPr>
          </a:p>
          <a:p>
            <a:pPr algn="ctr"/>
            <a:r>
              <a:rPr lang="ja-JP" altLang="en-US" sz="3600" kern="10" dirty="0">
                <a:ln w="6350">
                  <a:solidFill>
                    <a:srgbClr val="000000"/>
                  </a:solidFill>
                  <a:round/>
                  <a:headEnd/>
                  <a:tailEnd/>
                </a:ln>
                <a:noFill/>
                <a:latin typeface="ＭＳ Ｐゴシック"/>
              </a:rPr>
              <a:t>調整中のため、特に変更の可能性があります。</a:t>
            </a:r>
          </a:p>
        </p:txBody>
      </p:sp>
      <p:sp>
        <p:nvSpPr>
          <p:cNvPr id="62" name="テキスト ボックス 61"/>
          <p:cNvSpPr txBox="1"/>
          <p:nvPr/>
        </p:nvSpPr>
        <p:spPr>
          <a:xfrm>
            <a:off x="488504" y="5230362"/>
            <a:ext cx="3384376" cy="430887"/>
          </a:xfrm>
          <a:prstGeom prst="rect">
            <a:avLst/>
          </a:prstGeom>
          <a:noFill/>
        </p:spPr>
        <p:txBody>
          <a:bodyPr wrap="square" rtlCol="0">
            <a:spAutoFit/>
          </a:bodyPr>
          <a:lstStyle/>
          <a:p>
            <a:r>
              <a:rPr lang="en-US" altLang="ja-JP" sz="1100" dirty="0">
                <a:solidFill>
                  <a:prstClr val="black"/>
                </a:solidFill>
                <a:latin typeface="ＭＳ Ｐゴシック" panose="020B0600070205080204" pitchFamily="50" charset="-128"/>
              </a:rPr>
              <a:t>※</a:t>
            </a:r>
            <a:r>
              <a:rPr lang="ja-JP" altLang="en-US" sz="1100" dirty="0">
                <a:solidFill>
                  <a:prstClr val="black"/>
                </a:solidFill>
                <a:latin typeface="ＭＳ Ｐゴシック" panose="020B0600070205080204" pitchFamily="50" charset="-128"/>
              </a:rPr>
              <a:t>　用紙サイズの変更に合わせて全体のレイアウトが</a:t>
            </a:r>
            <a:endParaRPr lang="en-US" altLang="ja-JP" sz="1100" dirty="0">
              <a:solidFill>
                <a:prstClr val="black"/>
              </a:solidFill>
              <a:latin typeface="ＭＳ Ｐゴシック" panose="020B0600070205080204" pitchFamily="50" charset="-128"/>
            </a:endParaRPr>
          </a:p>
          <a:p>
            <a:r>
              <a:rPr lang="ja-JP" altLang="en-US" sz="1100" dirty="0">
                <a:solidFill>
                  <a:prstClr val="black"/>
                </a:solidFill>
                <a:latin typeface="ＭＳ Ｐゴシック" panose="020B0600070205080204" pitchFamily="50" charset="-128"/>
              </a:rPr>
              <a:t>　大幅に変更になります。</a:t>
            </a:r>
          </a:p>
        </p:txBody>
      </p:sp>
    </p:spTree>
    <p:extLst>
      <p:ext uri="{BB962C8B-B14F-4D97-AF65-F5344CB8AC3E}">
        <p14:creationId xmlns:p14="http://schemas.microsoft.com/office/powerpoint/2010/main" val="2476910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7079811" y="1461662"/>
            <a:ext cx="2343093" cy="627851"/>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④安全管理措置</a:t>
            </a:r>
          </a:p>
        </p:txBody>
      </p:sp>
      <p:sp>
        <p:nvSpPr>
          <p:cNvPr id="40" name="角丸四角形 39"/>
          <p:cNvSpPr/>
          <p:nvPr/>
        </p:nvSpPr>
        <p:spPr>
          <a:xfrm>
            <a:off x="4747588" y="1473959"/>
            <a:ext cx="2209335" cy="601761"/>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③　保管・廃棄</a:t>
            </a:r>
          </a:p>
        </p:txBody>
      </p:sp>
      <p:sp>
        <p:nvSpPr>
          <p:cNvPr id="42" name="角丸四角形 41"/>
          <p:cNvSpPr/>
          <p:nvPr/>
        </p:nvSpPr>
        <p:spPr>
          <a:xfrm>
            <a:off x="2446123" y="1475310"/>
            <a:ext cx="2158980" cy="586463"/>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②　利用・提供</a:t>
            </a:r>
          </a:p>
        </p:txBody>
      </p:sp>
      <p:sp>
        <p:nvSpPr>
          <p:cNvPr id="46" name="角丸四角形 45"/>
          <p:cNvSpPr/>
          <p:nvPr/>
        </p:nvSpPr>
        <p:spPr>
          <a:xfrm>
            <a:off x="528700" y="1463804"/>
            <a:ext cx="1814050" cy="597969"/>
          </a:xfrm>
          <a:prstGeom prst="roundRect">
            <a:avLst>
              <a:gd name="adj" fmla="val 17960"/>
            </a:avLst>
          </a:prstGeom>
          <a:solidFill>
            <a:srgbClr val="33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①取 得 </a:t>
            </a:r>
            <a:endParaRPr lang="en-US" altLang="ja-JP" sz="2000" b="1" dirty="0">
              <a:solidFill>
                <a:prstClr val="white"/>
              </a:solidFill>
              <a:latin typeface="ＭＳ ゴシック" panose="020B0609070205080204" pitchFamily="49" charset="-128"/>
              <a:ea typeface="ＭＳ ゴシック" panose="020B0609070205080204" pitchFamily="49" charset="-128"/>
            </a:endParaRPr>
          </a:p>
        </p:txBody>
      </p:sp>
      <p:sp>
        <p:nvSpPr>
          <p:cNvPr id="44" name="テキスト ボックス 43"/>
          <p:cNvSpPr txBox="1"/>
          <p:nvPr/>
        </p:nvSpPr>
        <p:spPr>
          <a:xfrm>
            <a:off x="381000" y="4900"/>
            <a:ext cx="9144000" cy="138547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事業者が注意すべき</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４つのポイント</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①取得</a:t>
            </a:r>
            <a:r>
              <a:rPr lang="ja-JP" altLang="en-US" sz="4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p>
        </p:txBody>
      </p:sp>
      <p:sp>
        <p:nvSpPr>
          <p:cNvPr id="3" name="正方形/長方形 2"/>
          <p:cNvSpPr/>
          <p:nvPr/>
        </p:nvSpPr>
        <p:spPr>
          <a:xfrm>
            <a:off x="505890" y="2262766"/>
            <a:ext cx="8907851" cy="720080"/>
          </a:xfrm>
          <a:prstGeom prst="rect">
            <a:avLst/>
          </a:prstGeom>
          <a:solidFill>
            <a:srgbClr val="FFCC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002060"/>
                </a:solidFill>
              </a:rPr>
              <a:t>マイナンバーの取得は、法令で定められた場合だけ！</a:t>
            </a:r>
            <a:endParaRPr lang="en-US" altLang="ja-JP" b="1" dirty="0">
              <a:solidFill>
                <a:srgbClr val="002060"/>
              </a:solidFill>
            </a:endParaRPr>
          </a:p>
          <a:p>
            <a:pPr algn="ctr"/>
            <a:r>
              <a:rPr lang="ja-JP" altLang="en-US" b="1" dirty="0">
                <a:solidFill>
                  <a:srgbClr val="FF0000"/>
                </a:solidFill>
              </a:rPr>
              <a:t>これ以外では「 取得できない 」</a:t>
            </a:r>
            <a:r>
              <a:rPr lang="ja-JP" altLang="en-US" b="1" dirty="0">
                <a:solidFill>
                  <a:srgbClr val="002060"/>
                </a:solidFill>
              </a:rPr>
              <a:t>ということを知ってください！</a:t>
            </a:r>
          </a:p>
        </p:txBody>
      </p:sp>
      <p:sp>
        <p:nvSpPr>
          <p:cNvPr id="4" name="四角形吹き出し 3"/>
          <p:cNvSpPr/>
          <p:nvPr/>
        </p:nvSpPr>
        <p:spPr>
          <a:xfrm>
            <a:off x="4291128" y="3274337"/>
            <a:ext cx="3752573" cy="3190946"/>
          </a:xfrm>
          <a:prstGeom prst="wedgeRectCallout">
            <a:avLst>
              <a:gd name="adj1" fmla="val 46852"/>
              <a:gd name="adj2" fmla="val 46745"/>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u="sng" dirty="0">
                <a:solidFill>
                  <a:srgbClr val="FF0000"/>
                </a:solidFill>
              </a:rPr>
              <a:t>マイナンバー取得時の本人確認は厳格に！</a:t>
            </a:r>
            <a:endParaRPr lang="en-US" altLang="ja-JP" sz="2800" b="1" u="sng" dirty="0">
              <a:solidFill>
                <a:srgbClr val="FF0000"/>
              </a:solidFill>
            </a:endParaRPr>
          </a:p>
          <a:p>
            <a:pPr algn="ctr">
              <a:lnSpc>
                <a:spcPts val="2500"/>
              </a:lnSpc>
            </a:pPr>
            <a:endParaRPr lang="en-US" altLang="ja-JP" sz="2800" b="1" u="sng" dirty="0">
              <a:solidFill>
                <a:srgbClr val="FF0000"/>
              </a:solidFill>
            </a:endParaRPr>
          </a:p>
          <a:p>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マイナンバーを取得する際は、</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他人のなりすまし等を防止するため、</a:t>
            </a: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厳格な本人確認</a:t>
            </a: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を行う必要があります。</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48" name="四角形吹き出し 47"/>
          <p:cNvSpPr/>
          <p:nvPr/>
        </p:nvSpPr>
        <p:spPr>
          <a:xfrm>
            <a:off x="466464" y="3274337"/>
            <a:ext cx="3752573" cy="3182430"/>
          </a:xfrm>
          <a:prstGeom prst="wedgeRectCallout">
            <a:avLst>
              <a:gd name="adj1" fmla="val 49515"/>
              <a:gd name="adj2" fmla="val 48601"/>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u="sng" dirty="0">
                <a:solidFill>
                  <a:srgbClr val="FF0000"/>
                </a:solidFill>
              </a:rPr>
              <a:t>利用目的は</a:t>
            </a:r>
            <a:endParaRPr lang="en-US" altLang="ja-JP" sz="2800" b="1" u="sng" dirty="0">
              <a:solidFill>
                <a:srgbClr val="FF0000"/>
              </a:solidFill>
            </a:endParaRPr>
          </a:p>
          <a:p>
            <a:pPr algn="ctr"/>
            <a:r>
              <a:rPr lang="ja-JP" altLang="en-US" sz="2800" b="1" u="sng" dirty="0">
                <a:solidFill>
                  <a:srgbClr val="FF0000"/>
                </a:solidFill>
              </a:rPr>
              <a:t>きちんと</a:t>
            </a:r>
            <a:endParaRPr lang="en-US" altLang="ja-JP" sz="2800" b="1" u="sng" dirty="0">
              <a:solidFill>
                <a:srgbClr val="FF0000"/>
              </a:solidFill>
            </a:endParaRPr>
          </a:p>
          <a:p>
            <a:pPr algn="ctr"/>
            <a:r>
              <a:rPr lang="ja-JP" altLang="en-US" sz="2800" b="1" u="sng" dirty="0">
                <a:solidFill>
                  <a:srgbClr val="FF0000"/>
                </a:solidFill>
              </a:rPr>
              <a:t>通知又は公表！</a:t>
            </a:r>
            <a:endParaRPr lang="en-US" altLang="ja-JP" sz="2800" b="1" u="sng" dirty="0">
              <a:solidFill>
                <a:srgbClr val="FF0000"/>
              </a:solidFill>
            </a:endParaRPr>
          </a:p>
          <a:p>
            <a:pPr algn="ctr">
              <a:lnSpc>
                <a:spcPts val="2500"/>
              </a:lnSpc>
            </a:pPr>
            <a:endParaRPr lang="en-US" altLang="ja-JP" sz="2800" b="1" u="sng" dirty="0">
              <a:solidFill>
                <a:srgbClr val="FF0000"/>
              </a:solidFill>
            </a:endParaRPr>
          </a:p>
          <a:p>
            <a:pPr algn="ct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法律の範囲内で利用目的を特定して</a:t>
            </a: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明示しておく必要があります。</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260505" y="5716389"/>
            <a:ext cx="800121"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8049344" y="3695630"/>
            <a:ext cx="1409210" cy="1569660"/>
          </a:xfrm>
          <a:prstGeom prst="rect">
            <a:avLst/>
          </a:prstGeom>
        </p:spPr>
        <p:txBody>
          <a:bodyPr wrap="square">
            <a:spAutoFit/>
          </a:bodyPr>
          <a:lstStyle/>
          <a:p>
            <a:r>
              <a:rPr lang="ja-JP" altLang="en-US" sz="1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従業員が扶養親族のマイナンバーを記載した書類を</a:t>
            </a:r>
            <a:endParaRPr lang="en-US" altLang="ja-JP" sz="1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税の手続で事業者に提出する場合、従業員が</a:t>
            </a:r>
            <a:r>
              <a:rPr lang="ja-JP" altLang="en-US" sz="12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扶養親族の本人確認</a:t>
            </a:r>
            <a:r>
              <a:rPr lang="ja-JP" altLang="en-US" sz="12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をすることになります</a:t>
            </a:r>
            <a:endParaRPr lang="ja-JP" altLang="en-US" sz="1200" dirty="0">
              <a:solidFill>
                <a:prstClr val="black"/>
              </a:solidFill>
            </a:endParaRPr>
          </a:p>
        </p:txBody>
      </p:sp>
      <p:sp>
        <p:nvSpPr>
          <p:cNvPr id="7" name="角丸四角形吹き出し 6"/>
          <p:cNvSpPr/>
          <p:nvPr/>
        </p:nvSpPr>
        <p:spPr>
          <a:xfrm>
            <a:off x="8102142" y="3433944"/>
            <a:ext cx="1342764" cy="2011280"/>
          </a:xfrm>
          <a:prstGeom prst="wedgeRoundRectCallout">
            <a:avLst/>
          </a:prstGeom>
          <a:no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cxnSp>
        <p:nvCxnSpPr>
          <p:cNvPr id="11" name="直線コネクタ 10"/>
          <p:cNvCxnSpPr/>
          <p:nvPr/>
        </p:nvCxnSpPr>
        <p:spPr>
          <a:xfrm flipV="1">
            <a:off x="1165449" y="6048732"/>
            <a:ext cx="2665117" cy="653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rotWithShape="1">
          <a:blip r:embed="rId5" cstate="print">
            <a:extLst>
              <a:ext uri="{28A0092B-C50C-407E-A947-70E740481C1C}">
                <a14:useLocalDpi xmlns:a14="http://schemas.microsoft.com/office/drawing/2010/main" val="0"/>
              </a:ext>
            </a:extLst>
          </a:blip>
          <a:srcRect t="-1" b="37726"/>
          <a:stretch/>
        </p:blipFill>
        <p:spPr>
          <a:xfrm>
            <a:off x="423192" y="6217179"/>
            <a:ext cx="674936" cy="479177"/>
          </a:xfrm>
          <a:prstGeom prst="rect">
            <a:avLst/>
          </a:prstGeom>
        </p:spPr>
      </p:pic>
      <p:cxnSp>
        <p:nvCxnSpPr>
          <p:cNvPr id="20" name="直線コネクタ 19"/>
          <p:cNvCxnSpPr/>
          <p:nvPr/>
        </p:nvCxnSpPr>
        <p:spPr>
          <a:xfrm flipV="1">
            <a:off x="960805" y="5520305"/>
            <a:ext cx="1553060" cy="751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スライド番号プレースホルダー 2"/>
          <p:cNvSpPr>
            <a:spLocks noGrp="1"/>
          </p:cNvSpPr>
          <p:nvPr>
            <p:ph type="sldNum" sz="quarter" idx="12"/>
          </p:nvPr>
        </p:nvSpPr>
        <p:spPr>
          <a:xfrm>
            <a:off x="7787952" y="6486352"/>
            <a:ext cx="2133600" cy="365125"/>
          </a:xfrm>
        </p:spPr>
        <p:txBody>
          <a:bodyPr/>
          <a:lstStyle/>
          <a:p>
            <a:pPr>
              <a:defRPr/>
            </a:pPr>
            <a:fld id="{067EFC52-C34A-4A1B-879C-F7681BFACCAD}" type="slidenum">
              <a:rPr lang="ja-JP" altLang="en-US" sz="2800">
                <a:solidFill>
                  <a:prstClr val="black"/>
                </a:solidFill>
              </a:rPr>
              <a:pPr>
                <a:defRPr/>
              </a:pPr>
              <a:t>52</a:t>
            </a:fld>
            <a:endParaRPr lang="ja-JP" altLang="en-US" sz="2800" dirty="0">
              <a:solidFill>
                <a:prstClr val="black"/>
              </a:solidFill>
            </a:endParaRPr>
          </a:p>
        </p:txBody>
      </p:sp>
      <p:sp>
        <p:nvSpPr>
          <p:cNvPr id="22" name="正方形/長方形 21"/>
          <p:cNvSpPr/>
          <p:nvPr/>
        </p:nvSpPr>
        <p:spPr>
          <a:xfrm rot="20504862">
            <a:off x="717743" y="5786393"/>
            <a:ext cx="3290962" cy="52322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dirty="0">
                <a:solidFill>
                  <a:prstClr val="black"/>
                </a:solidFill>
                <a:effectLst>
                  <a:glow rad="228600">
                    <a:prstClr val="white"/>
                  </a:glow>
                </a:effectLst>
                <a:latin typeface="HG丸ｺﾞｼｯｸM-PRO" panose="020F0600000000000000" pitchFamily="50" charset="-128"/>
                <a:ea typeface="HG丸ｺﾞｼｯｸM-PRO" panose="020F0600000000000000" pitchFamily="50" charset="-128"/>
              </a:rPr>
              <a:t>“源泉徴収票・給与支払報告書に</a:t>
            </a:r>
            <a:endParaRPr lang="en-US" altLang="ja-JP" sz="1400" dirty="0">
              <a:solidFill>
                <a:prstClr val="black"/>
              </a:solidFill>
              <a:effectLst>
                <a:glow rad="228600">
                  <a:prstClr val="white"/>
                </a:glow>
              </a:effectLst>
              <a:latin typeface="HG丸ｺﾞｼｯｸM-PRO" panose="020F0600000000000000" pitchFamily="50" charset="-128"/>
              <a:ea typeface="HG丸ｺﾞｼｯｸM-PRO" panose="020F0600000000000000" pitchFamily="50" charset="-128"/>
            </a:endParaRPr>
          </a:p>
          <a:p>
            <a:pPr algn="ctr"/>
            <a:r>
              <a:rPr lang="ja-JP" altLang="en-US" sz="1400" dirty="0">
                <a:solidFill>
                  <a:prstClr val="black"/>
                </a:solidFill>
                <a:effectLst>
                  <a:glow rad="228600">
                    <a:prstClr val="white"/>
                  </a:glow>
                </a:effectLst>
                <a:latin typeface="HG丸ｺﾞｼｯｸM-PRO" panose="020F0600000000000000" pitchFamily="50" charset="-128"/>
                <a:ea typeface="HG丸ｺﾞｼｯｸM-PRO" panose="020F0600000000000000" pitchFamily="50" charset="-128"/>
              </a:rPr>
              <a:t>マイナンバーを記載して提出します”</a:t>
            </a:r>
            <a:endParaRPr lang="en-US" altLang="ja-JP" sz="1400" dirty="0">
              <a:solidFill>
                <a:prstClr val="black"/>
              </a:solidFill>
              <a:effectLst>
                <a:glow rad="228600">
                  <a:prstClr val="white"/>
                </a:glo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68946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3"/>
          <p:cNvSpPr>
            <a:spLocks noGrp="1"/>
          </p:cNvSpPr>
          <p:nvPr>
            <p:ph type="sldNum" sz="quarter" idx="12"/>
          </p:nvPr>
        </p:nvSpPr>
        <p:spPr>
          <a:xfrm>
            <a:off x="7787952" y="6486352"/>
            <a:ext cx="2133600" cy="365125"/>
          </a:xfrm>
        </p:spPr>
        <p:txBody>
          <a:bodyPr/>
          <a:lstStyle/>
          <a:p>
            <a:fld id="{0CBE25CB-ED94-487D-A632-5FD48227E3F5}" type="slidenum">
              <a:rPr lang="ja-JP" altLang="en-US" sz="2800">
                <a:solidFill>
                  <a:prstClr val="black"/>
                </a:solidFill>
              </a:rPr>
              <a:pPr/>
              <a:t>53</a:t>
            </a:fld>
            <a:endParaRPr lang="ja-JP" altLang="en-US" sz="2800" dirty="0">
              <a:solidFill>
                <a:prstClr val="black"/>
              </a:solidFill>
            </a:endParaRPr>
          </a:p>
        </p:txBody>
      </p:sp>
      <p:sp>
        <p:nvSpPr>
          <p:cNvPr id="17" name="テキスト ボックス 16"/>
          <p:cNvSpPr txBox="1"/>
          <p:nvPr/>
        </p:nvSpPr>
        <p:spPr>
          <a:xfrm>
            <a:off x="381000" y="245139"/>
            <a:ext cx="9144000" cy="1296144"/>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rtlCol="0">
            <a:noAutofit/>
          </a:bodyPr>
          <a:lstStyle/>
          <a:p>
            <a:r>
              <a:rPr lang="ja-JP" altLang="en-US" sz="30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マイナンバー取得の際の本人確認では、</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マイナンバー（番号）の確認</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と</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身元確認</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を行います。</a:t>
            </a:r>
            <a:endParaRPr lang="en-US" altLang="ja-JP" sz="2800" b="1" dirty="0">
              <a:solidFill>
                <a:srgbClr val="C0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18" name="表 17"/>
          <p:cNvGraphicFramePr>
            <a:graphicFrameLocks noGrp="1"/>
          </p:cNvGraphicFramePr>
          <p:nvPr>
            <p:extLst/>
          </p:nvPr>
        </p:nvGraphicFramePr>
        <p:xfrm>
          <a:off x="890784" y="1777722"/>
          <a:ext cx="8116820" cy="4701414"/>
        </p:xfrm>
        <a:graphic>
          <a:graphicData uri="http://schemas.openxmlformats.org/drawingml/2006/table">
            <a:tbl>
              <a:tblPr firstRow="1" bandRow="1">
                <a:tableStyleId>{F5AB1C69-6EDB-4FF4-983F-18BD219EF322}</a:tableStyleId>
              </a:tblPr>
              <a:tblGrid>
                <a:gridCol w="4058410"/>
                <a:gridCol w="4058410"/>
              </a:tblGrid>
              <a:tr h="440757">
                <a:tc>
                  <a:txBody>
                    <a:bodyPr/>
                    <a:lstStyle/>
                    <a:p>
                      <a:pPr algn="ctr"/>
                      <a:r>
                        <a:rPr kumimoji="1" lang="ja-JP" altLang="en-US" sz="2200" dirty="0" smtClean="0"/>
                        <a:t>マイナンバー（番号）の確認</a:t>
                      </a:r>
                      <a:endParaRPr kumimoji="1" lang="ja-JP" altLang="en-US" sz="2200" dirty="0"/>
                    </a:p>
                  </a:txBody>
                  <a:tcPr marL="77913" marR="77913" marT="42203" marB="42203">
                    <a:lnR w="38100" cap="flat" cmpd="sng" algn="ctr">
                      <a:solidFill>
                        <a:schemeClr val="bg1"/>
                      </a:solidFill>
                      <a:prstDash val="solid"/>
                      <a:round/>
                      <a:headEnd type="none" w="med" len="med"/>
                      <a:tailEnd type="none" w="med" len="med"/>
                    </a:lnR>
                  </a:tcPr>
                </a:tc>
                <a:tc>
                  <a:txBody>
                    <a:bodyPr/>
                    <a:lstStyle/>
                    <a:p>
                      <a:pPr algn="ctr"/>
                      <a:r>
                        <a:rPr kumimoji="1" lang="ja-JP" altLang="en-US" sz="2200" dirty="0" smtClean="0"/>
                        <a:t>身元の確認</a:t>
                      </a:r>
                      <a:endParaRPr kumimoji="1" lang="ja-JP" altLang="en-US" sz="2200" dirty="0"/>
                    </a:p>
                  </a:txBody>
                  <a:tcPr marL="77913" marR="77913" marT="42203" marB="42203">
                    <a:lnL w="38100" cap="flat" cmpd="sng" algn="ctr">
                      <a:solidFill>
                        <a:schemeClr val="bg1"/>
                      </a:solidFill>
                      <a:prstDash val="solid"/>
                      <a:round/>
                      <a:headEnd type="none" w="med" len="med"/>
                      <a:tailEnd type="none" w="med" len="med"/>
                    </a:lnL>
                  </a:tcPr>
                </a:tc>
              </a:tr>
              <a:tr h="4260657">
                <a:tc>
                  <a:txBody>
                    <a:bodyPr/>
                    <a:lstStyle/>
                    <a:p>
                      <a:endParaRPr kumimoji="1" lang="ja-JP" altLang="en-US" sz="1500" dirty="0"/>
                    </a:p>
                  </a:txBody>
                  <a:tcPr marL="77913" marR="77913" marT="42203" marB="42203">
                    <a:lnR w="38100" cap="flat" cmpd="sng" algn="ctr">
                      <a:solidFill>
                        <a:schemeClr val="bg1"/>
                      </a:solidFill>
                      <a:prstDash val="solid"/>
                      <a:round/>
                      <a:headEnd type="none" w="med" len="med"/>
                      <a:tailEnd type="none" w="med" len="med"/>
                    </a:lnR>
                  </a:tcPr>
                </a:tc>
                <a:tc>
                  <a:txBody>
                    <a:bodyPr/>
                    <a:lstStyle/>
                    <a:p>
                      <a:endParaRPr kumimoji="1" lang="ja-JP" altLang="en-US" sz="1500" dirty="0"/>
                    </a:p>
                  </a:txBody>
                  <a:tcPr marL="77913" marR="77913" marT="42203" marB="42203">
                    <a:lnL w="38100" cap="flat" cmpd="sng" algn="ctr">
                      <a:solidFill>
                        <a:schemeClr val="bg1"/>
                      </a:solidFill>
                      <a:prstDash val="solid"/>
                      <a:round/>
                      <a:headEnd type="none" w="med" len="med"/>
                      <a:tailEnd type="none" w="med" len="med"/>
                    </a:lnL>
                  </a:tcPr>
                </a:tc>
              </a:tr>
            </a:tbl>
          </a:graphicData>
        </a:graphic>
      </p:graphicFrame>
      <p:grpSp>
        <p:nvGrpSpPr>
          <p:cNvPr id="19" name="グループ化 18"/>
          <p:cNvGrpSpPr/>
          <p:nvPr/>
        </p:nvGrpSpPr>
        <p:grpSpPr>
          <a:xfrm>
            <a:off x="869503" y="2300236"/>
            <a:ext cx="8116819" cy="4099729"/>
            <a:chOff x="488502" y="2300235"/>
            <a:chExt cx="8116819" cy="4099729"/>
          </a:xfrm>
        </p:grpSpPr>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6896" y="2300237"/>
              <a:ext cx="1366823" cy="864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正方形/長方形 20"/>
            <p:cNvSpPr/>
            <p:nvPr/>
          </p:nvSpPr>
          <p:spPr>
            <a:xfrm>
              <a:off x="3375560" y="2497545"/>
              <a:ext cx="2392881" cy="575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585" b="1" dirty="0">
                  <a:solidFill>
                    <a:srgbClr val="FF0000"/>
                  </a:solidFill>
                </a:rPr>
                <a:t>個人番号カード</a:t>
              </a:r>
            </a:p>
          </p:txBody>
        </p:sp>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0090" y="2300235"/>
              <a:ext cx="1377421" cy="882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619543" y="3385468"/>
              <a:ext cx="1096536" cy="8260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585" b="1" dirty="0">
                  <a:solidFill>
                    <a:srgbClr val="FF0000"/>
                  </a:solidFill>
                  <a:latin typeface="ＭＳ Ｐゴシック" panose="020B0600070205080204" pitchFamily="50" charset="-128"/>
                  <a:cs typeface="メイリオ" panose="020B0604030504040204" pitchFamily="50" charset="-128"/>
                </a:rPr>
                <a:t>通知カード</a:t>
              </a:r>
            </a:p>
          </p:txBody>
        </p:sp>
        <p:sp>
          <p:nvSpPr>
            <p:cNvPr id="24" name="正方形/長方形 23"/>
            <p:cNvSpPr/>
            <p:nvPr/>
          </p:nvSpPr>
          <p:spPr>
            <a:xfrm>
              <a:off x="5125572" y="3385468"/>
              <a:ext cx="1257319" cy="806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585" b="1" dirty="0">
                  <a:solidFill>
                    <a:srgbClr val="FF0000"/>
                  </a:solidFill>
                </a:rPr>
                <a:t>運転</a:t>
              </a:r>
              <a:endParaRPr lang="en-US" altLang="ja-JP" sz="2585" b="1" dirty="0">
                <a:solidFill>
                  <a:srgbClr val="FF0000"/>
                </a:solidFill>
              </a:endParaRPr>
            </a:p>
            <a:p>
              <a:r>
                <a:rPr lang="ja-JP" altLang="en-US" sz="2585" b="1" dirty="0">
                  <a:solidFill>
                    <a:srgbClr val="FF0000"/>
                  </a:solidFill>
                </a:rPr>
                <a:t>免許証</a:t>
              </a:r>
            </a:p>
          </p:txBody>
        </p:sp>
        <p:cxnSp>
          <p:nvCxnSpPr>
            <p:cNvPr id="25" name="直線コネクタ 24"/>
            <p:cNvCxnSpPr/>
            <p:nvPr/>
          </p:nvCxnSpPr>
          <p:spPr>
            <a:xfrm>
              <a:off x="488502" y="4581223"/>
              <a:ext cx="8116819" cy="0"/>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加算記号 25"/>
            <p:cNvSpPr/>
            <p:nvPr/>
          </p:nvSpPr>
          <p:spPr>
            <a:xfrm>
              <a:off x="3992278" y="3166227"/>
              <a:ext cx="1163642" cy="1183878"/>
            </a:xfrm>
            <a:prstGeom prst="mathPlus">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31" name="正方形/長方形 30"/>
            <p:cNvSpPr/>
            <p:nvPr/>
          </p:nvSpPr>
          <p:spPr>
            <a:xfrm>
              <a:off x="619545" y="5084911"/>
              <a:ext cx="2275031" cy="9674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1196" indent="-161196"/>
              <a:r>
                <a:rPr lang="en-US" altLang="ja-JP" sz="1477" b="1" dirty="0">
                  <a:solidFill>
                    <a:prstClr val="black"/>
                  </a:solidFill>
                  <a:latin typeface="ＭＳ Ｐゴシック" panose="020B0600070205080204" pitchFamily="50" charset="-128"/>
                  <a:cs typeface="メイリオ" panose="020B0604030504040204" pitchFamily="50" charset="-128"/>
                </a:rPr>
                <a:t>※</a:t>
              </a:r>
              <a:r>
                <a:rPr lang="ja-JP" altLang="en-US" sz="1477" b="1" dirty="0">
                  <a:solidFill>
                    <a:prstClr val="black"/>
                  </a:solidFill>
                  <a:latin typeface="ＭＳ Ｐゴシック" panose="020B0600070205080204" pitchFamily="50" charset="-128"/>
                  <a:cs typeface="メイリオ" panose="020B0604030504040204" pitchFamily="50" charset="-128"/>
                </a:rPr>
                <a:t>　上記が困難な場合は、</a:t>
              </a:r>
              <a:r>
                <a:rPr lang="ja-JP" altLang="en-US" sz="1477" b="1" dirty="0">
                  <a:solidFill>
                    <a:srgbClr val="FF0000"/>
                  </a:solidFill>
                  <a:latin typeface="ＭＳ Ｐゴシック" panose="020B0600070205080204" pitchFamily="50" charset="-128"/>
                  <a:cs typeface="メイリオ" panose="020B0604030504040204" pitchFamily="50" charset="-128"/>
                </a:rPr>
                <a:t>過去に本人確認の上で作成したファイルの確認</a:t>
              </a:r>
            </a:p>
          </p:txBody>
        </p:sp>
        <p:pic>
          <p:nvPicPr>
            <p:cNvPr id="34" name="Picture 5" descr="D:\Userfile\book_png[1]\book_png\book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5080" y="5023310"/>
              <a:ext cx="1394767" cy="1029042"/>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p:cNvSpPr/>
            <p:nvPr/>
          </p:nvSpPr>
          <p:spPr>
            <a:xfrm>
              <a:off x="2169709" y="3385468"/>
              <a:ext cx="1822566" cy="806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585" b="1" dirty="0">
                  <a:solidFill>
                    <a:srgbClr val="FF0000"/>
                  </a:solidFill>
                </a:rPr>
                <a:t>住民票</a:t>
              </a:r>
              <a:endParaRPr lang="en-US" altLang="ja-JP" sz="2585" b="1" dirty="0">
                <a:solidFill>
                  <a:srgbClr val="FF0000"/>
                </a:solidFill>
              </a:endParaRPr>
            </a:p>
            <a:p>
              <a:r>
                <a:rPr lang="ja-JP" altLang="en-US" sz="2585" b="1" dirty="0">
                  <a:solidFill>
                    <a:srgbClr val="FF0000"/>
                  </a:solidFill>
                </a:rPr>
                <a:t>（番号付き）</a:t>
              </a:r>
            </a:p>
          </p:txBody>
        </p:sp>
        <p:sp>
          <p:nvSpPr>
            <p:cNvPr id="40" name="正方形/長方形 39"/>
            <p:cNvSpPr/>
            <p:nvPr/>
          </p:nvSpPr>
          <p:spPr>
            <a:xfrm>
              <a:off x="6900656" y="3385467"/>
              <a:ext cx="1200714" cy="80603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585" b="1" dirty="0">
                  <a:solidFill>
                    <a:srgbClr val="FF0000"/>
                  </a:solidFill>
                </a:rPr>
                <a:t>パスポート</a:t>
              </a:r>
            </a:p>
          </p:txBody>
        </p:sp>
        <p:sp>
          <p:nvSpPr>
            <p:cNvPr id="41" name="テキスト ボックス 40"/>
            <p:cNvSpPr txBox="1"/>
            <p:nvPr/>
          </p:nvSpPr>
          <p:spPr bwMode="auto">
            <a:xfrm>
              <a:off x="1672303" y="3547014"/>
              <a:ext cx="497406" cy="483001"/>
            </a:xfrm>
            <a:prstGeom prst="rect">
              <a:avLst/>
            </a:prstGeom>
            <a:noFill/>
            <a:ln w="9525" algn="ctr">
              <a:noFill/>
              <a:miter lim="800000"/>
              <a:headEnd/>
              <a:tailEnd/>
            </a:ln>
            <a:effectLst/>
          </p:spPr>
          <p:txBody>
            <a:bodyPr wrap="square" lIns="84375" tIns="42188" rIns="84375" bIns="42188" rtlCol="0">
              <a:spAutoFit/>
            </a:bodyPr>
            <a:lstStyle/>
            <a:p>
              <a:r>
                <a:rPr lang="en-US" altLang="ja-JP" sz="2585" b="1" dirty="0">
                  <a:solidFill>
                    <a:sysClr val="windowText" lastClr="000000"/>
                  </a:solidFill>
                </a:rPr>
                <a:t>or</a:t>
              </a:r>
              <a:endParaRPr lang="ja-JP" altLang="en-US" sz="2585" b="1" dirty="0">
                <a:solidFill>
                  <a:sysClr val="windowText" lastClr="000000"/>
                </a:solidFill>
              </a:endParaRPr>
            </a:p>
          </p:txBody>
        </p:sp>
        <p:sp>
          <p:nvSpPr>
            <p:cNvPr id="42" name="テキスト ボックス 41"/>
            <p:cNvSpPr txBox="1"/>
            <p:nvPr/>
          </p:nvSpPr>
          <p:spPr bwMode="auto">
            <a:xfrm>
              <a:off x="6391205" y="3559049"/>
              <a:ext cx="642388" cy="483001"/>
            </a:xfrm>
            <a:prstGeom prst="rect">
              <a:avLst/>
            </a:prstGeom>
            <a:noFill/>
            <a:ln w="9525" algn="ctr">
              <a:noFill/>
              <a:miter lim="800000"/>
              <a:headEnd/>
              <a:tailEnd/>
            </a:ln>
            <a:effectLst/>
          </p:spPr>
          <p:txBody>
            <a:bodyPr wrap="square" lIns="84375" tIns="42188" rIns="84375" bIns="42188" rtlCol="0">
              <a:spAutoFit/>
            </a:bodyPr>
            <a:lstStyle/>
            <a:p>
              <a:r>
                <a:rPr lang="en-US" altLang="ja-JP" sz="2585" b="1" dirty="0">
                  <a:solidFill>
                    <a:sysClr val="windowText" lastClr="000000"/>
                  </a:solidFill>
                </a:rPr>
                <a:t>or</a:t>
              </a:r>
              <a:endParaRPr lang="ja-JP" altLang="en-US" sz="2585" b="1" dirty="0">
                <a:solidFill>
                  <a:sysClr val="windowText" lastClr="000000"/>
                </a:solidFill>
              </a:endParaRPr>
            </a:p>
          </p:txBody>
        </p:sp>
        <p:sp>
          <p:nvSpPr>
            <p:cNvPr id="43" name="テキスト ボックス 42"/>
            <p:cNvSpPr txBox="1"/>
            <p:nvPr/>
          </p:nvSpPr>
          <p:spPr bwMode="auto">
            <a:xfrm>
              <a:off x="3992275" y="4108631"/>
              <a:ext cx="445219" cy="483001"/>
            </a:xfrm>
            <a:prstGeom prst="rect">
              <a:avLst/>
            </a:prstGeom>
            <a:noFill/>
            <a:ln w="9525" algn="ctr">
              <a:noFill/>
              <a:miter lim="800000"/>
              <a:headEnd/>
              <a:tailEnd/>
            </a:ln>
            <a:effectLst/>
          </p:spPr>
          <p:txBody>
            <a:bodyPr wrap="square" lIns="84375" tIns="42188" rIns="84375" bIns="42188" rtlCol="0">
              <a:spAutoFit/>
            </a:bodyPr>
            <a:lstStyle/>
            <a:p>
              <a:r>
                <a:rPr lang="ja-JP" altLang="en-US" sz="2585" b="1" dirty="0">
                  <a:solidFill>
                    <a:sysClr val="windowText" lastClr="000000"/>
                  </a:solidFill>
                </a:rPr>
                <a:t>等</a:t>
              </a:r>
            </a:p>
          </p:txBody>
        </p:sp>
        <p:sp>
          <p:nvSpPr>
            <p:cNvPr id="44" name="テキスト ボックス 43"/>
            <p:cNvSpPr txBox="1"/>
            <p:nvPr/>
          </p:nvSpPr>
          <p:spPr bwMode="auto">
            <a:xfrm>
              <a:off x="8098640" y="4117769"/>
              <a:ext cx="445219" cy="483001"/>
            </a:xfrm>
            <a:prstGeom prst="rect">
              <a:avLst/>
            </a:prstGeom>
            <a:noFill/>
            <a:ln w="9525" algn="ctr">
              <a:noFill/>
              <a:miter lim="800000"/>
              <a:headEnd/>
              <a:tailEnd/>
            </a:ln>
            <a:effectLst/>
          </p:spPr>
          <p:txBody>
            <a:bodyPr wrap="square" lIns="84375" tIns="42188" rIns="84375" bIns="42188" rtlCol="0">
              <a:spAutoFit/>
            </a:bodyPr>
            <a:lstStyle/>
            <a:p>
              <a:r>
                <a:rPr lang="ja-JP" altLang="en-US" sz="2585" b="1" dirty="0">
                  <a:solidFill>
                    <a:sysClr val="windowText" lastClr="000000"/>
                  </a:solidFill>
                </a:rPr>
                <a:t>等</a:t>
              </a:r>
            </a:p>
          </p:txBody>
        </p:sp>
        <p:sp>
          <p:nvSpPr>
            <p:cNvPr id="45" name="テキスト ボックス 44"/>
            <p:cNvSpPr txBox="1"/>
            <p:nvPr/>
          </p:nvSpPr>
          <p:spPr bwMode="auto">
            <a:xfrm>
              <a:off x="3080993" y="5929778"/>
              <a:ext cx="445219" cy="369252"/>
            </a:xfrm>
            <a:prstGeom prst="rect">
              <a:avLst/>
            </a:prstGeom>
            <a:noFill/>
            <a:ln w="9525" algn="ctr">
              <a:noFill/>
              <a:miter lim="800000"/>
              <a:headEnd/>
              <a:tailEnd/>
            </a:ln>
            <a:effectLst/>
          </p:spPr>
          <p:txBody>
            <a:bodyPr wrap="square" lIns="84375" tIns="42188" rIns="84375" bIns="42188" rtlCol="0">
              <a:spAutoFit/>
            </a:bodyPr>
            <a:lstStyle/>
            <a:p>
              <a:r>
                <a:rPr lang="ja-JP" altLang="en-US" sz="1846" b="1" dirty="0">
                  <a:solidFill>
                    <a:sysClr val="windowText" lastClr="000000"/>
                  </a:solidFill>
                  <a:latin typeface="ＭＳ Ｐゴシック" panose="020B0600070205080204" pitchFamily="50" charset="-128"/>
                  <a:cs typeface="メイリオ" panose="020B0604030504040204" pitchFamily="50" charset="-128"/>
                </a:rPr>
                <a:t>等</a:t>
              </a:r>
            </a:p>
          </p:txBody>
        </p:sp>
        <p:sp>
          <p:nvSpPr>
            <p:cNvPr id="46" name="テキスト ボックス 45"/>
            <p:cNvSpPr txBox="1"/>
            <p:nvPr/>
          </p:nvSpPr>
          <p:spPr bwMode="auto">
            <a:xfrm>
              <a:off x="8142859" y="5070279"/>
              <a:ext cx="445219" cy="369252"/>
            </a:xfrm>
            <a:prstGeom prst="rect">
              <a:avLst/>
            </a:prstGeom>
            <a:noFill/>
            <a:ln w="9525" algn="ctr">
              <a:noFill/>
              <a:miter lim="800000"/>
              <a:headEnd/>
              <a:tailEnd/>
            </a:ln>
            <a:effectLst/>
          </p:spPr>
          <p:txBody>
            <a:bodyPr wrap="square" lIns="84375" tIns="42188" rIns="84375" bIns="42188" rtlCol="0">
              <a:spAutoFit/>
            </a:bodyPr>
            <a:lstStyle/>
            <a:p>
              <a:r>
                <a:rPr lang="ja-JP" altLang="en-US" sz="1846" b="1" dirty="0">
                  <a:solidFill>
                    <a:sysClr val="windowText" lastClr="000000"/>
                  </a:solidFill>
                  <a:latin typeface="ＭＳ Ｐゴシック" panose="020B0600070205080204" pitchFamily="50" charset="-128"/>
                  <a:cs typeface="メイリオ" panose="020B0604030504040204" pitchFamily="50" charset="-128"/>
                </a:rPr>
                <a:t>等</a:t>
              </a:r>
            </a:p>
          </p:txBody>
        </p:sp>
        <p:sp>
          <p:nvSpPr>
            <p:cNvPr id="47" name="正方形/長方形 46"/>
            <p:cNvSpPr/>
            <p:nvPr/>
          </p:nvSpPr>
          <p:spPr>
            <a:xfrm>
              <a:off x="4744651" y="4650681"/>
              <a:ext cx="3353987" cy="733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1196" indent="-161196"/>
              <a:r>
                <a:rPr lang="en-US" altLang="ja-JP" sz="1477" b="1" dirty="0">
                  <a:solidFill>
                    <a:prstClr val="black"/>
                  </a:solidFill>
                  <a:latin typeface="ＭＳ Ｐゴシック" panose="020B0600070205080204" pitchFamily="50" charset="-128"/>
                  <a:cs typeface="メイリオ" panose="020B0604030504040204" pitchFamily="50" charset="-128"/>
                </a:rPr>
                <a:t>※</a:t>
              </a:r>
              <a:r>
                <a:rPr lang="ja-JP" altLang="en-US" sz="1477" b="1" dirty="0">
                  <a:solidFill>
                    <a:prstClr val="black"/>
                  </a:solidFill>
                  <a:latin typeface="ＭＳ Ｐゴシック" panose="020B0600070205080204" pitchFamily="50" charset="-128"/>
                  <a:cs typeface="メイリオ" panose="020B0604030504040204" pitchFamily="50" charset="-128"/>
                </a:rPr>
                <a:t>　上記が困難な場合は、</a:t>
              </a:r>
              <a:r>
                <a:rPr lang="ja-JP" altLang="en-US" sz="1477" b="1" dirty="0">
                  <a:solidFill>
                    <a:srgbClr val="FF0000"/>
                  </a:solidFill>
                  <a:latin typeface="ＭＳ Ｐゴシック" panose="020B0600070205080204" pitchFamily="50" charset="-128"/>
                  <a:cs typeface="メイリオ" panose="020B0604030504040204" pitchFamily="50" charset="-128"/>
                </a:rPr>
                <a:t>健康保険の被保険者証と年金手帳などの２以上の書類の提示</a:t>
              </a:r>
            </a:p>
          </p:txBody>
        </p:sp>
        <p:sp>
          <p:nvSpPr>
            <p:cNvPr id="48" name="正方形/長方形 47"/>
            <p:cNvSpPr/>
            <p:nvPr/>
          </p:nvSpPr>
          <p:spPr>
            <a:xfrm>
              <a:off x="4744651" y="5431167"/>
              <a:ext cx="3353987" cy="9687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61196" indent="-161196"/>
              <a:r>
                <a:rPr lang="en-US" altLang="ja-JP" sz="1477" b="1" dirty="0">
                  <a:solidFill>
                    <a:prstClr val="black"/>
                  </a:solidFill>
                  <a:latin typeface="ＭＳ Ｐゴシック" panose="020B0600070205080204" pitchFamily="50" charset="-128"/>
                  <a:cs typeface="メイリオ" panose="020B0604030504040204" pitchFamily="50" charset="-128"/>
                </a:rPr>
                <a:t>※</a:t>
              </a:r>
              <a:r>
                <a:rPr lang="ja-JP" altLang="en-US" sz="1477" b="1" dirty="0">
                  <a:solidFill>
                    <a:prstClr val="black"/>
                  </a:solidFill>
                  <a:latin typeface="ＭＳ Ｐゴシック" panose="020B0600070205080204" pitchFamily="50" charset="-128"/>
                  <a:cs typeface="メイリオ" panose="020B0604030504040204" pitchFamily="50" charset="-128"/>
                </a:rPr>
                <a:t>　雇用関係にあるなど、</a:t>
              </a:r>
              <a:r>
                <a:rPr lang="ja-JP" altLang="en-US" sz="1477" b="1" dirty="0">
                  <a:solidFill>
                    <a:srgbClr val="FF0000"/>
                  </a:solidFill>
                  <a:latin typeface="ＭＳ Ｐゴシック" panose="020B0600070205080204" pitchFamily="50" charset="-128"/>
                  <a:cs typeface="メイリオ" panose="020B0604030504040204" pitchFamily="50" charset="-128"/>
                </a:rPr>
                <a:t>人違いでないことが明らかと個人番号利用事務実施者が認めるとき</a:t>
              </a:r>
              <a:r>
                <a:rPr lang="ja-JP" altLang="en-US" sz="1477" b="1" dirty="0">
                  <a:solidFill>
                    <a:prstClr val="black"/>
                  </a:solidFill>
                  <a:latin typeface="ＭＳ Ｐゴシック" panose="020B0600070205080204" pitchFamily="50" charset="-128"/>
                  <a:cs typeface="メイリオ" panose="020B0604030504040204" pitchFamily="50" charset="-128"/>
                </a:rPr>
                <a:t>は、身元 （実存） 確認書類は</a:t>
              </a:r>
              <a:r>
                <a:rPr lang="ja-JP" altLang="en-US" sz="1477" b="1" dirty="0">
                  <a:solidFill>
                    <a:srgbClr val="FF0000"/>
                  </a:solidFill>
                  <a:latin typeface="ＭＳ Ｐゴシック" panose="020B0600070205080204" pitchFamily="50" charset="-128"/>
                  <a:cs typeface="メイリオ" panose="020B0604030504040204" pitchFamily="50" charset="-128"/>
                </a:rPr>
                <a:t>要しない</a:t>
              </a:r>
            </a:p>
          </p:txBody>
        </p:sp>
      </p:grpSp>
    </p:spTree>
    <p:extLst>
      <p:ext uri="{BB962C8B-B14F-4D97-AF65-F5344CB8AC3E}">
        <p14:creationId xmlns:p14="http://schemas.microsoft.com/office/powerpoint/2010/main" val="1479040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7093459" y="1543351"/>
            <a:ext cx="2343093" cy="578506"/>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④安全管理措置</a:t>
            </a:r>
          </a:p>
        </p:txBody>
      </p:sp>
      <p:sp>
        <p:nvSpPr>
          <p:cNvPr id="40" name="角丸四角形 39"/>
          <p:cNvSpPr/>
          <p:nvPr/>
        </p:nvSpPr>
        <p:spPr>
          <a:xfrm>
            <a:off x="4733940" y="1531285"/>
            <a:ext cx="2209335" cy="544434"/>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③　保管・廃棄</a:t>
            </a:r>
          </a:p>
        </p:txBody>
      </p:sp>
      <p:sp>
        <p:nvSpPr>
          <p:cNvPr id="42" name="角丸四角形 41"/>
          <p:cNvSpPr/>
          <p:nvPr/>
        </p:nvSpPr>
        <p:spPr>
          <a:xfrm>
            <a:off x="2465044" y="1519098"/>
            <a:ext cx="2158980" cy="586463"/>
          </a:xfrm>
          <a:prstGeom prst="roundRect">
            <a:avLst>
              <a:gd name="adj" fmla="val 17960"/>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②　利用・提供</a:t>
            </a:r>
          </a:p>
        </p:txBody>
      </p:sp>
      <p:sp>
        <p:nvSpPr>
          <p:cNvPr id="46" name="角丸四角形 45"/>
          <p:cNvSpPr/>
          <p:nvPr/>
        </p:nvSpPr>
        <p:spPr>
          <a:xfrm>
            <a:off x="528700" y="1520770"/>
            <a:ext cx="1814050" cy="541003"/>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①取 得 </a:t>
            </a:r>
            <a:endParaRPr lang="en-US" altLang="ja-JP" sz="2000" b="1" dirty="0">
              <a:solidFill>
                <a:prstClr val="white"/>
              </a:solidFill>
              <a:latin typeface="ＭＳ ゴシック" panose="020B0609070205080204" pitchFamily="49" charset="-128"/>
              <a:ea typeface="ＭＳ ゴシック" panose="020B0609070205080204" pitchFamily="49" charset="-128"/>
            </a:endParaRPr>
          </a:p>
        </p:txBody>
      </p:sp>
      <p:sp>
        <p:nvSpPr>
          <p:cNvPr id="44" name="テキスト ボックス 43"/>
          <p:cNvSpPr txBox="1"/>
          <p:nvPr/>
        </p:nvSpPr>
        <p:spPr>
          <a:xfrm>
            <a:off x="381000" y="4900"/>
            <a:ext cx="9144000" cy="138547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事業者が注意すべき</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４つのポイント</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②利用・提供</a:t>
            </a:r>
          </a:p>
        </p:txBody>
      </p:sp>
      <p:sp>
        <p:nvSpPr>
          <p:cNvPr id="3" name="正方形/長方形 2"/>
          <p:cNvSpPr/>
          <p:nvPr/>
        </p:nvSpPr>
        <p:spPr>
          <a:xfrm>
            <a:off x="528701" y="2348880"/>
            <a:ext cx="8907851" cy="1182833"/>
          </a:xfrm>
          <a:prstGeom prst="rect">
            <a:avLst/>
          </a:prstGeom>
          <a:solidFill>
            <a:srgbClr val="FFCC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002060"/>
                </a:solidFill>
              </a:rPr>
              <a:t>事業者は</a:t>
            </a:r>
            <a:r>
              <a:rPr lang="ja-JP" altLang="en-US" b="1" dirty="0">
                <a:solidFill>
                  <a:srgbClr val="FF0000"/>
                </a:solidFill>
              </a:rPr>
              <a:t>社会保障・税に関する手続書類に従業員等のマイナンバーなどを記載して、</a:t>
            </a:r>
            <a:endParaRPr lang="en-US" altLang="ja-JP" b="1" dirty="0">
              <a:solidFill>
                <a:srgbClr val="FF0000"/>
              </a:solidFill>
            </a:endParaRPr>
          </a:p>
          <a:p>
            <a:pPr algn="ctr"/>
            <a:r>
              <a:rPr lang="ja-JP" altLang="en-US" b="1" dirty="0">
                <a:solidFill>
                  <a:srgbClr val="002060"/>
                </a:solidFill>
              </a:rPr>
              <a:t>役所に提出！</a:t>
            </a:r>
            <a:endParaRPr lang="en-US" altLang="ja-JP" b="1" dirty="0">
              <a:solidFill>
                <a:srgbClr val="002060"/>
              </a:solidFill>
            </a:endParaRPr>
          </a:p>
          <a:p>
            <a:pPr algn="ctr"/>
            <a:r>
              <a:rPr lang="ja-JP" altLang="en-US" sz="2400" b="1" u="sng" dirty="0">
                <a:solidFill>
                  <a:srgbClr val="FF0000"/>
                </a:solidFill>
              </a:rPr>
              <a:t>利用目的以外の利用・提供はできません！</a:t>
            </a:r>
          </a:p>
        </p:txBody>
      </p:sp>
      <p:sp>
        <p:nvSpPr>
          <p:cNvPr id="49" name="四角形吹き出し 48"/>
          <p:cNvSpPr/>
          <p:nvPr/>
        </p:nvSpPr>
        <p:spPr>
          <a:xfrm>
            <a:off x="6713726" y="3782948"/>
            <a:ext cx="2343731" cy="2140464"/>
          </a:xfrm>
          <a:prstGeom prst="wedgeRectCallout">
            <a:avLst>
              <a:gd name="adj1" fmla="val -919"/>
              <a:gd name="adj2" fmla="val 73749"/>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社員番号や</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顧客管理番号と</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しての利用は</a:t>
            </a:r>
            <a:endParaRPr lang="en-US" altLang="ja-JP"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仮に社員や顧客の</a:t>
            </a:r>
            <a:endParaRPr lang="en-US" altLang="ja-JP"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同意があっても</a:t>
            </a:r>
            <a:endParaRPr lang="en-US" altLang="ja-JP"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できません</a:t>
            </a: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endParaRPr lang="ja-JP" altLang="en-US" dirty="0">
              <a:solidFill>
                <a:prstClr val="black"/>
              </a:solidFill>
            </a:endParaRPr>
          </a:p>
        </p:txBody>
      </p:sp>
      <p:pic>
        <p:nvPicPr>
          <p:cNvPr id="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022644" y="5965192"/>
            <a:ext cx="800121"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801502" y="4501580"/>
            <a:ext cx="1189558" cy="316092"/>
          </a:xfrm>
          <a:prstGeom prst="rect">
            <a:avLst/>
          </a:prstGeom>
          <a:solidFill>
            <a:srgbClr val="7030A0"/>
          </a:solidFill>
          <a:ln w="63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雇用保険関係</a:t>
            </a:r>
          </a:p>
        </p:txBody>
      </p:sp>
      <p:sp>
        <p:nvSpPr>
          <p:cNvPr id="53" name="正方形/長方形 52"/>
          <p:cNvSpPr/>
          <p:nvPr/>
        </p:nvSpPr>
        <p:spPr>
          <a:xfrm>
            <a:off x="776536" y="5170867"/>
            <a:ext cx="2016224" cy="316092"/>
          </a:xfrm>
          <a:prstGeom prst="rect">
            <a:avLst/>
          </a:prstGeom>
          <a:solidFill>
            <a:srgbClr val="FF66FF"/>
          </a:solidFill>
          <a:ln w="6350">
            <a:solidFill>
              <a:srgbClr val="FF66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健康保険・厚生年金関係</a:t>
            </a:r>
          </a:p>
        </p:txBody>
      </p:sp>
      <p:sp>
        <p:nvSpPr>
          <p:cNvPr id="54" name="正方形/長方形 53"/>
          <p:cNvSpPr/>
          <p:nvPr/>
        </p:nvSpPr>
        <p:spPr>
          <a:xfrm>
            <a:off x="776419" y="5861926"/>
            <a:ext cx="1189558" cy="316092"/>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税関係</a:t>
            </a:r>
          </a:p>
        </p:txBody>
      </p:sp>
      <p:sp>
        <p:nvSpPr>
          <p:cNvPr id="4" name="円/楕円 3"/>
          <p:cNvSpPr/>
          <p:nvPr/>
        </p:nvSpPr>
        <p:spPr>
          <a:xfrm>
            <a:off x="704528" y="3020275"/>
            <a:ext cx="1346448" cy="444196"/>
          </a:xfrm>
          <a:prstGeom prst="ellipse">
            <a:avLst/>
          </a:prstGeom>
          <a:solidFill>
            <a:srgbClr val="FFFF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rPr>
              <a:t>注意</a:t>
            </a:r>
          </a:p>
        </p:txBody>
      </p:sp>
      <p:sp>
        <p:nvSpPr>
          <p:cNvPr id="55" name="正方形/長方形 54"/>
          <p:cNvSpPr/>
          <p:nvPr/>
        </p:nvSpPr>
        <p:spPr>
          <a:xfrm>
            <a:off x="694185" y="3812783"/>
            <a:ext cx="4001277" cy="501042"/>
          </a:xfrm>
          <a:prstGeom prst="rect">
            <a:avLst/>
          </a:prstGeom>
          <a:solidFill>
            <a:srgbClr val="009900"/>
          </a:solidFill>
          <a:ln w="38100">
            <a:solidFill>
              <a:srgbClr val="00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white"/>
                </a:solidFill>
              </a:rPr>
              <a:t>どんな利用・提供の場面があるの？</a:t>
            </a:r>
            <a:endParaRPr lang="en-US" altLang="ja-JP" b="1" dirty="0">
              <a:solidFill>
                <a:prstClr val="white"/>
              </a:solidFill>
            </a:endParaRPr>
          </a:p>
        </p:txBody>
      </p:sp>
      <p:sp>
        <p:nvSpPr>
          <p:cNvPr id="8" name="正方形/長方形 7"/>
          <p:cNvSpPr/>
          <p:nvPr/>
        </p:nvSpPr>
        <p:spPr>
          <a:xfrm>
            <a:off x="1856656" y="4577404"/>
            <a:ext cx="891740" cy="240268"/>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だと・・・</a:t>
            </a:r>
          </a:p>
        </p:txBody>
      </p:sp>
      <p:sp>
        <p:nvSpPr>
          <p:cNvPr id="56" name="正方形/長方形 55"/>
          <p:cNvSpPr/>
          <p:nvPr/>
        </p:nvSpPr>
        <p:spPr>
          <a:xfrm>
            <a:off x="2720752" y="5285034"/>
            <a:ext cx="864096" cy="191255"/>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だと・・・</a:t>
            </a:r>
          </a:p>
        </p:txBody>
      </p:sp>
      <p:sp>
        <p:nvSpPr>
          <p:cNvPr id="57" name="正方形/長方形 56"/>
          <p:cNvSpPr/>
          <p:nvPr/>
        </p:nvSpPr>
        <p:spPr>
          <a:xfrm>
            <a:off x="1845456" y="5988174"/>
            <a:ext cx="879065" cy="16348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rPr>
              <a:t>だと・・・</a:t>
            </a:r>
          </a:p>
        </p:txBody>
      </p:sp>
      <p:sp>
        <p:nvSpPr>
          <p:cNvPr id="58" name="正方形/長方形 57"/>
          <p:cNvSpPr/>
          <p:nvPr/>
        </p:nvSpPr>
        <p:spPr>
          <a:xfrm>
            <a:off x="3413828" y="5103112"/>
            <a:ext cx="3339372" cy="552413"/>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rPr>
              <a:t>健康保険被保険者資格取得（喪失）届　</a:t>
            </a:r>
            <a:r>
              <a:rPr lang="ja-JP" altLang="en-US" sz="1200" dirty="0">
                <a:solidFill>
                  <a:prstClr val="black"/>
                </a:solidFill>
              </a:rPr>
              <a:t>等</a:t>
            </a:r>
            <a:r>
              <a:rPr lang="ja-JP" altLang="en-US" sz="1400" dirty="0">
                <a:solidFill>
                  <a:prstClr val="black"/>
                </a:solidFill>
              </a:rPr>
              <a:t>　</a:t>
            </a:r>
          </a:p>
        </p:txBody>
      </p:sp>
      <p:sp>
        <p:nvSpPr>
          <p:cNvPr id="60" name="正方形/長方形 59"/>
          <p:cNvSpPr/>
          <p:nvPr/>
        </p:nvSpPr>
        <p:spPr>
          <a:xfrm>
            <a:off x="2504728" y="4421332"/>
            <a:ext cx="4851176" cy="552413"/>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rPr>
              <a:t>雇用保険被保険者資格取得（喪失）届　</a:t>
            </a:r>
            <a:r>
              <a:rPr lang="ja-JP" altLang="en-US" sz="1200" dirty="0">
                <a:solidFill>
                  <a:prstClr val="black"/>
                </a:solidFill>
              </a:rPr>
              <a:t>等</a:t>
            </a:r>
            <a:r>
              <a:rPr lang="ja-JP" altLang="en-US" sz="1400" dirty="0">
                <a:solidFill>
                  <a:prstClr val="black"/>
                </a:solidFill>
              </a:rPr>
              <a:t>　</a:t>
            </a:r>
          </a:p>
        </p:txBody>
      </p:sp>
      <p:sp>
        <p:nvSpPr>
          <p:cNvPr id="61" name="正方形/長方形 60"/>
          <p:cNvSpPr/>
          <p:nvPr/>
        </p:nvSpPr>
        <p:spPr>
          <a:xfrm>
            <a:off x="2598794" y="5774201"/>
            <a:ext cx="2930271" cy="552413"/>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rPr>
              <a:t>源泉徴収票、給与支払報告書　</a:t>
            </a:r>
            <a:r>
              <a:rPr lang="ja-JP" altLang="en-US" sz="1200" dirty="0">
                <a:solidFill>
                  <a:prstClr val="black"/>
                </a:solidFill>
              </a:rPr>
              <a:t>等</a:t>
            </a:r>
            <a:r>
              <a:rPr lang="ja-JP" altLang="en-US" sz="1400" dirty="0">
                <a:solidFill>
                  <a:prstClr val="black"/>
                </a:solidFill>
              </a:rPr>
              <a:t>　</a:t>
            </a:r>
          </a:p>
        </p:txBody>
      </p:sp>
      <p:sp>
        <p:nvSpPr>
          <p:cNvPr id="22" name="スライド番号プレースホルダー 3"/>
          <p:cNvSpPr>
            <a:spLocks noGrp="1"/>
          </p:cNvSpPr>
          <p:nvPr>
            <p:ph type="sldNum" sz="quarter" idx="12"/>
          </p:nvPr>
        </p:nvSpPr>
        <p:spPr>
          <a:xfrm>
            <a:off x="7755965" y="6492875"/>
            <a:ext cx="2133600" cy="365125"/>
          </a:xfrm>
        </p:spPr>
        <p:txBody>
          <a:bodyPr/>
          <a:lstStyle/>
          <a:p>
            <a:fld id="{0CBE25CB-ED94-487D-A632-5FD48227E3F5}" type="slidenum">
              <a:rPr lang="ja-JP" altLang="en-US" sz="2800">
                <a:solidFill>
                  <a:prstClr val="black"/>
                </a:solidFill>
              </a:rPr>
              <a:pPr/>
              <a:t>54</a:t>
            </a:fld>
            <a:endParaRPr lang="ja-JP" altLang="en-US" sz="2800" dirty="0">
              <a:solidFill>
                <a:prstClr val="black"/>
              </a:solidFill>
            </a:endParaRPr>
          </a:p>
        </p:txBody>
      </p:sp>
    </p:spTree>
    <p:extLst>
      <p:ext uri="{BB962C8B-B14F-4D97-AF65-F5344CB8AC3E}">
        <p14:creationId xmlns:p14="http://schemas.microsoft.com/office/powerpoint/2010/main" val="3241323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7041233" y="1531285"/>
            <a:ext cx="2343093" cy="544434"/>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④安全管理措置</a:t>
            </a:r>
          </a:p>
        </p:txBody>
      </p:sp>
      <p:sp>
        <p:nvSpPr>
          <p:cNvPr id="40" name="角丸四角形 39"/>
          <p:cNvSpPr/>
          <p:nvPr/>
        </p:nvSpPr>
        <p:spPr>
          <a:xfrm>
            <a:off x="4733940" y="1531285"/>
            <a:ext cx="2209335" cy="544434"/>
          </a:xfrm>
          <a:prstGeom prst="roundRect">
            <a:avLst>
              <a:gd name="adj" fmla="val 17960"/>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③　保管・廃棄</a:t>
            </a:r>
          </a:p>
        </p:txBody>
      </p:sp>
      <p:sp>
        <p:nvSpPr>
          <p:cNvPr id="42" name="角丸四角形 41"/>
          <p:cNvSpPr/>
          <p:nvPr/>
        </p:nvSpPr>
        <p:spPr>
          <a:xfrm>
            <a:off x="2465044" y="1531286"/>
            <a:ext cx="2158980" cy="530487"/>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②　利用・提供</a:t>
            </a:r>
          </a:p>
        </p:txBody>
      </p:sp>
      <p:sp>
        <p:nvSpPr>
          <p:cNvPr id="46" name="角丸四角形 45"/>
          <p:cNvSpPr/>
          <p:nvPr/>
        </p:nvSpPr>
        <p:spPr>
          <a:xfrm>
            <a:off x="528700" y="1520770"/>
            <a:ext cx="1814050" cy="541003"/>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①取 得 </a:t>
            </a:r>
            <a:endParaRPr lang="en-US" altLang="ja-JP" sz="2000" b="1" dirty="0">
              <a:solidFill>
                <a:prstClr val="white"/>
              </a:solidFill>
              <a:latin typeface="ＭＳ ゴシック" panose="020B0609070205080204" pitchFamily="49" charset="-128"/>
              <a:ea typeface="ＭＳ ゴシック" panose="020B0609070205080204" pitchFamily="49" charset="-128"/>
            </a:endParaRPr>
          </a:p>
        </p:txBody>
      </p:sp>
      <p:sp>
        <p:nvSpPr>
          <p:cNvPr id="44" name="テキスト ボックス 43"/>
          <p:cNvSpPr txBox="1"/>
          <p:nvPr/>
        </p:nvSpPr>
        <p:spPr>
          <a:xfrm>
            <a:off x="381000" y="4900"/>
            <a:ext cx="9144000" cy="138547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lvl="0"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事業者が注意すべき</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４つのポイント</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③保管・廃棄</a:t>
            </a:r>
          </a:p>
        </p:txBody>
      </p:sp>
      <p:sp>
        <p:nvSpPr>
          <p:cNvPr id="3" name="正方形/長方形 2"/>
          <p:cNvSpPr/>
          <p:nvPr/>
        </p:nvSpPr>
        <p:spPr>
          <a:xfrm>
            <a:off x="528701" y="2348880"/>
            <a:ext cx="8907851" cy="720080"/>
          </a:xfrm>
          <a:prstGeom prst="rect">
            <a:avLst/>
          </a:prstGeom>
          <a:solidFill>
            <a:srgbClr val="FFCC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200" b="1" dirty="0">
                <a:solidFill>
                  <a:srgbClr val="FF0000"/>
                </a:solidFill>
              </a:rPr>
              <a:t>必要がある場合だけ保管</a:t>
            </a:r>
            <a:r>
              <a:rPr lang="ja-JP" altLang="en-US" sz="2200" b="1" dirty="0">
                <a:solidFill>
                  <a:srgbClr val="002060"/>
                </a:solidFill>
              </a:rPr>
              <a:t>が可能、</a:t>
            </a:r>
            <a:r>
              <a:rPr lang="ja-JP" altLang="en-US" sz="2200" b="1" dirty="0">
                <a:solidFill>
                  <a:srgbClr val="FF0000"/>
                </a:solidFill>
              </a:rPr>
              <a:t>必要がなくなったら廃棄</a:t>
            </a:r>
            <a:r>
              <a:rPr lang="ja-JP" altLang="en-US" sz="2200" b="1" dirty="0">
                <a:solidFill>
                  <a:srgbClr val="002060"/>
                </a:solidFill>
              </a:rPr>
              <a:t>が必要です！</a:t>
            </a:r>
          </a:p>
        </p:txBody>
      </p:sp>
      <p:sp>
        <p:nvSpPr>
          <p:cNvPr id="49" name="四角形吹き出し 48"/>
          <p:cNvSpPr/>
          <p:nvPr/>
        </p:nvSpPr>
        <p:spPr>
          <a:xfrm>
            <a:off x="6717632" y="3257306"/>
            <a:ext cx="2696108" cy="2414871"/>
          </a:xfrm>
          <a:prstGeom prst="wedgeRectCallout">
            <a:avLst>
              <a:gd name="adj1" fmla="val -919"/>
              <a:gd name="adj2" fmla="val 73749"/>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廃棄や削除を前提として</a:t>
            </a:r>
            <a:r>
              <a:rPr lang="ja-JP" altLang="en-US"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、年や年度ごとにファイリングするなど「保管体制」を今一度確認してみよう！</a:t>
            </a:r>
            <a:endParaRPr lang="ja-JP" altLang="en-US" dirty="0">
              <a:solidFill>
                <a:prstClr val="black"/>
              </a:solidFill>
            </a:endParaRPr>
          </a:p>
        </p:txBody>
      </p:sp>
      <p:pic>
        <p:nvPicPr>
          <p:cNvPr id="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065687" y="5860522"/>
            <a:ext cx="800121"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直線矢印コネクタ 51"/>
          <p:cNvCxnSpPr/>
          <p:nvPr/>
        </p:nvCxnSpPr>
        <p:spPr>
          <a:xfrm>
            <a:off x="3944745" y="4437112"/>
            <a:ext cx="4903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580719" y="3178987"/>
            <a:ext cx="1089112" cy="316092"/>
          </a:xfrm>
          <a:prstGeom prst="rect">
            <a:avLst/>
          </a:prstGeom>
          <a:solidFill>
            <a:srgbClr val="7030A0"/>
          </a:solidFill>
          <a:ln w="63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雇保関係</a:t>
            </a:r>
          </a:p>
        </p:txBody>
      </p:sp>
      <p:sp>
        <p:nvSpPr>
          <p:cNvPr id="53" name="正方形/長方形 52"/>
          <p:cNvSpPr/>
          <p:nvPr/>
        </p:nvSpPr>
        <p:spPr>
          <a:xfrm>
            <a:off x="1640963" y="3184305"/>
            <a:ext cx="1206173" cy="316092"/>
          </a:xfrm>
          <a:prstGeom prst="rect">
            <a:avLst/>
          </a:prstGeom>
          <a:solidFill>
            <a:srgbClr val="FF66FF"/>
          </a:solidFill>
          <a:ln w="63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健保・年金関係</a:t>
            </a:r>
          </a:p>
        </p:txBody>
      </p:sp>
      <p:sp>
        <p:nvSpPr>
          <p:cNvPr id="54" name="正方形/長方形 53"/>
          <p:cNvSpPr/>
          <p:nvPr/>
        </p:nvSpPr>
        <p:spPr>
          <a:xfrm>
            <a:off x="2841245" y="3183556"/>
            <a:ext cx="797055" cy="316092"/>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a:solidFill>
                  <a:prstClr val="white"/>
                </a:solidFill>
              </a:rPr>
              <a:t>税関係</a:t>
            </a:r>
          </a:p>
        </p:txBody>
      </p:sp>
      <p:pic>
        <p:nvPicPr>
          <p:cNvPr id="48" name="図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9443" y="3500398"/>
            <a:ext cx="1411845" cy="1411845"/>
          </a:xfrm>
          <a:prstGeom prst="rect">
            <a:avLst/>
          </a:prstGeom>
        </p:spPr>
      </p:pic>
      <p:pic>
        <p:nvPicPr>
          <p:cNvPr id="56" name="図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872" y="3500398"/>
            <a:ext cx="1529999" cy="1145799"/>
          </a:xfrm>
          <a:prstGeom prst="rect">
            <a:avLst/>
          </a:prstGeom>
        </p:spPr>
      </p:pic>
      <p:pic>
        <p:nvPicPr>
          <p:cNvPr id="57" name="図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0592" y="4057551"/>
            <a:ext cx="790513" cy="596649"/>
          </a:xfrm>
          <a:prstGeom prst="rect">
            <a:avLst/>
          </a:prstGeom>
        </p:spPr>
      </p:pic>
      <p:sp>
        <p:nvSpPr>
          <p:cNvPr id="4" name="正方形/長方形 3"/>
          <p:cNvSpPr/>
          <p:nvPr/>
        </p:nvSpPr>
        <p:spPr>
          <a:xfrm>
            <a:off x="4360150" y="5254946"/>
            <a:ext cx="2357483" cy="1368152"/>
          </a:xfrm>
          <a:prstGeom prst="rect">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prstClr val="black"/>
                </a:solidFill>
              </a:rPr>
              <a:t>  ・作成事務を処理する</a:t>
            </a:r>
            <a:endParaRPr lang="en-US" altLang="ja-JP" sz="1400" dirty="0">
              <a:solidFill>
                <a:prstClr val="black"/>
              </a:solidFill>
            </a:endParaRPr>
          </a:p>
          <a:p>
            <a:r>
              <a:rPr lang="ja-JP" altLang="en-US" sz="1400" dirty="0">
                <a:solidFill>
                  <a:srgbClr val="FF0000"/>
                </a:solidFill>
              </a:rPr>
              <a:t>    必要がなくなった</a:t>
            </a:r>
            <a:r>
              <a:rPr lang="ja-JP" altLang="en-US" sz="1400" dirty="0">
                <a:solidFill>
                  <a:prstClr val="black"/>
                </a:solidFill>
              </a:rPr>
              <a:t>場合</a:t>
            </a:r>
            <a:endParaRPr lang="en-US" altLang="ja-JP" sz="1400" dirty="0">
              <a:solidFill>
                <a:prstClr val="black"/>
              </a:solidFill>
            </a:endParaRPr>
          </a:p>
          <a:p>
            <a:endParaRPr lang="en-US" altLang="ja-JP" sz="800" dirty="0">
              <a:solidFill>
                <a:prstClr val="black"/>
              </a:solidFill>
            </a:endParaRPr>
          </a:p>
          <a:p>
            <a:r>
              <a:rPr lang="ja-JP" altLang="en-US" sz="1400" dirty="0">
                <a:solidFill>
                  <a:prstClr val="black"/>
                </a:solidFill>
              </a:rPr>
              <a:t>  ・</a:t>
            </a:r>
            <a:r>
              <a:rPr lang="ja-JP" altLang="en-US" sz="1400" dirty="0">
                <a:solidFill>
                  <a:srgbClr val="FF0000"/>
                </a:solidFill>
              </a:rPr>
              <a:t>保存期間を経過</a:t>
            </a:r>
            <a:r>
              <a:rPr lang="ja-JP" altLang="en-US" sz="1400" dirty="0">
                <a:solidFill>
                  <a:prstClr val="black"/>
                </a:solidFill>
              </a:rPr>
              <a:t>した場合</a:t>
            </a:r>
            <a:endParaRPr lang="en-US" altLang="ja-JP" sz="1400" dirty="0">
              <a:solidFill>
                <a:prstClr val="black"/>
              </a:solidFill>
            </a:endParaRPr>
          </a:p>
          <a:p>
            <a:pPr algn="ctr"/>
            <a:endParaRPr lang="en-US" altLang="ja-JP" sz="800" dirty="0">
              <a:solidFill>
                <a:prstClr val="black"/>
              </a:solidFill>
            </a:endParaRPr>
          </a:p>
          <a:p>
            <a:pPr algn="ctr"/>
            <a:r>
              <a:rPr lang="ja-JP" altLang="en-US" sz="1600" b="1" dirty="0">
                <a:solidFill>
                  <a:prstClr val="black"/>
                </a:solidFill>
              </a:rPr>
              <a:t> 速やかに廃棄・削除</a:t>
            </a:r>
          </a:p>
        </p:txBody>
      </p:sp>
      <p:sp>
        <p:nvSpPr>
          <p:cNvPr id="58" name="四角形吹き出し 57"/>
          <p:cNvSpPr/>
          <p:nvPr/>
        </p:nvSpPr>
        <p:spPr>
          <a:xfrm>
            <a:off x="528701" y="4725145"/>
            <a:ext cx="3444219" cy="2065967"/>
          </a:xfrm>
          <a:prstGeom prst="wedgeRectCallout">
            <a:avLst>
              <a:gd name="adj1" fmla="val 46852"/>
              <a:gd name="adj2" fmla="val 46745"/>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1" u="sng" dirty="0">
                <a:solidFill>
                  <a:srgbClr val="FF0000"/>
                </a:solidFill>
              </a:rPr>
              <a:t>必要がある場合に限り、</a:t>
            </a:r>
            <a:endParaRPr lang="en-US" altLang="ja-JP" sz="2000" b="1" u="sng" dirty="0">
              <a:solidFill>
                <a:srgbClr val="FF0000"/>
              </a:solidFill>
            </a:endParaRPr>
          </a:p>
          <a:p>
            <a:pPr algn="ctr"/>
            <a:r>
              <a:rPr lang="ja-JP" altLang="en-US" sz="2000" b="1" u="sng" dirty="0">
                <a:solidFill>
                  <a:srgbClr val="FF0000"/>
                </a:solidFill>
              </a:rPr>
              <a:t>保管し続けることができます！</a:t>
            </a:r>
            <a:endParaRPr lang="en-US" altLang="ja-JP" sz="2000" b="1" u="sng" dirty="0">
              <a:solidFill>
                <a:srgbClr val="FF0000"/>
              </a:solidFill>
            </a:endParaRPr>
          </a:p>
          <a:p>
            <a:pPr algn="ctr">
              <a:lnSpc>
                <a:spcPts val="1500"/>
              </a:lnSpc>
            </a:pPr>
            <a:endParaRPr lang="en-US" altLang="ja-JP" sz="2000" b="1" u="sng" dirty="0">
              <a:solidFill>
                <a:srgbClr val="FF0000"/>
              </a:solidFill>
            </a:endParaRPr>
          </a:p>
          <a:p>
            <a:r>
              <a:rPr lang="ja-JP" altLang="en-US"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・翌年度以降も継続的に雇用契約が</a:t>
            </a:r>
            <a:endParaRPr lang="en-US" altLang="ja-JP"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認められる場合</a:t>
            </a:r>
            <a:endParaRPr lang="en-US" altLang="ja-JP"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・所管法令によって一定期間保存が</a:t>
            </a:r>
            <a:endParaRPr lang="en-US" altLang="ja-JP"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義務付けられている場合　など</a:t>
            </a:r>
            <a:endParaRPr lang="en-US" altLang="ja-JP" sz="1400" b="1" dirty="0">
              <a:solidFill>
                <a:srgbClr val="0099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右矢印 6"/>
          <p:cNvSpPr/>
          <p:nvPr/>
        </p:nvSpPr>
        <p:spPr>
          <a:xfrm>
            <a:off x="4370658" y="6290738"/>
            <a:ext cx="216024" cy="144016"/>
          </a:xfrm>
          <a:prstGeom prst="rightArrow">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22" name="図 21" descr="http://ts3.mm.bing.net/th?id=HN.608035612860876881&amp;w=144&amp;h=155&amp;c=7&amp;rs=1&amp;qlt=90&amp;o=4&amp;pid=1.7">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671324" y="3274967"/>
            <a:ext cx="1584175" cy="1791635"/>
          </a:xfrm>
          <a:prstGeom prst="rect">
            <a:avLst/>
          </a:prstGeom>
          <a:noFill/>
          <a:ln>
            <a:noFill/>
          </a:ln>
        </p:spPr>
      </p:pic>
      <p:sp>
        <p:nvSpPr>
          <p:cNvPr id="23" name="スライド番号プレースホルダー 3"/>
          <p:cNvSpPr>
            <a:spLocks noGrp="1"/>
          </p:cNvSpPr>
          <p:nvPr>
            <p:ph type="sldNum" sz="quarter" idx="12"/>
          </p:nvPr>
        </p:nvSpPr>
        <p:spPr>
          <a:xfrm>
            <a:off x="7757864" y="6488729"/>
            <a:ext cx="2133600" cy="365125"/>
          </a:xfrm>
        </p:spPr>
        <p:txBody>
          <a:bodyPr/>
          <a:lstStyle/>
          <a:p>
            <a:fld id="{0CBE25CB-ED94-487D-A632-5FD48227E3F5}" type="slidenum">
              <a:rPr lang="ja-JP" altLang="en-US" sz="2800">
                <a:solidFill>
                  <a:prstClr val="black"/>
                </a:solidFill>
              </a:rPr>
              <a:pPr/>
              <a:t>55</a:t>
            </a:fld>
            <a:endParaRPr lang="ja-JP" altLang="en-US" sz="2800" dirty="0">
              <a:solidFill>
                <a:prstClr val="black"/>
              </a:solidFill>
            </a:endParaRPr>
          </a:p>
        </p:txBody>
      </p:sp>
    </p:spTree>
    <p:extLst>
      <p:ext uri="{BB962C8B-B14F-4D97-AF65-F5344CB8AC3E}">
        <p14:creationId xmlns:p14="http://schemas.microsoft.com/office/powerpoint/2010/main" val="780640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7093459" y="1475309"/>
            <a:ext cx="2343093" cy="646548"/>
          </a:xfrm>
          <a:prstGeom prst="roundRect">
            <a:avLst>
              <a:gd name="adj" fmla="val 17960"/>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④安全管理措置</a:t>
            </a:r>
          </a:p>
        </p:txBody>
      </p:sp>
      <p:sp>
        <p:nvSpPr>
          <p:cNvPr id="40" name="角丸四角形 39"/>
          <p:cNvSpPr/>
          <p:nvPr/>
        </p:nvSpPr>
        <p:spPr>
          <a:xfrm>
            <a:off x="4733940" y="1531285"/>
            <a:ext cx="2209335" cy="544434"/>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③　保管・廃棄</a:t>
            </a:r>
          </a:p>
        </p:txBody>
      </p:sp>
      <p:sp>
        <p:nvSpPr>
          <p:cNvPr id="42" name="角丸四角形 41"/>
          <p:cNvSpPr/>
          <p:nvPr/>
        </p:nvSpPr>
        <p:spPr>
          <a:xfrm>
            <a:off x="2418827" y="1475310"/>
            <a:ext cx="2158980" cy="586463"/>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②　利用・提供</a:t>
            </a:r>
          </a:p>
        </p:txBody>
      </p:sp>
      <p:sp>
        <p:nvSpPr>
          <p:cNvPr id="46" name="角丸四角形 45"/>
          <p:cNvSpPr/>
          <p:nvPr/>
        </p:nvSpPr>
        <p:spPr>
          <a:xfrm>
            <a:off x="528700" y="1520770"/>
            <a:ext cx="1814050" cy="541003"/>
          </a:xfrm>
          <a:prstGeom prst="roundRect">
            <a:avLst>
              <a:gd name="adj" fmla="val 17960"/>
            </a:avLst>
          </a:prstGeom>
          <a:solidFill>
            <a:srgbClr val="CCECFF"/>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ja-JP" altLang="en-US" sz="2000" b="1" dirty="0">
                <a:solidFill>
                  <a:prstClr val="white"/>
                </a:solidFill>
                <a:latin typeface="ＭＳ ゴシック" panose="020B0609070205080204" pitchFamily="49" charset="-128"/>
                <a:ea typeface="ＭＳ ゴシック" panose="020B0609070205080204" pitchFamily="49" charset="-128"/>
              </a:rPr>
              <a:t>①取 得 </a:t>
            </a:r>
            <a:endParaRPr lang="en-US" altLang="ja-JP" sz="2000" b="1" dirty="0">
              <a:solidFill>
                <a:prstClr val="white"/>
              </a:solidFill>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509420" y="2262766"/>
            <a:ext cx="8907851" cy="720080"/>
          </a:xfrm>
          <a:prstGeom prst="rect">
            <a:avLst/>
          </a:prstGeom>
          <a:solidFill>
            <a:srgbClr val="FFCC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rgbClr val="002060"/>
                </a:solidFill>
              </a:rPr>
              <a:t>　マイナンバーをその内容に含む個人情報を漏えいしたり、</a:t>
            </a:r>
            <a:endParaRPr lang="en-US" altLang="ja-JP" b="1" dirty="0">
              <a:solidFill>
                <a:srgbClr val="002060"/>
              </a:solidFill>
            </a:endParaRPr>
          </a:p>
          <a:p>
            <a:r>
              <a:rPr lang="ja-JP" altLang="en-US" b="1" dirty="0">
                <a:solidFill>
                  <a:srgbClr val="002060"/>
                </a:solidFill>
              </a:rPr>
              <a:t>　失くしたりしないために、</a:t>
            </a:r>
            <a:r>
              <a:rPr lang="ja-JP" altLang="en-US" b="1" dirty="0">
                <a:solidFill>
                  <a:srgbClr val="FF0000"/>
                </a:solidFill>
              </a:rPr>
              <a:t>今から</a:t>
            </a:r>
            <a:r>
              <a:rPr lang="ja-JP" altLang="en-US" b="1" dirty="0">
                <a:solidFill>
                  <a:srgbClr val="002060"/>
                </a:solidFill>
              </a:rPr>
              <a:t>できること！　　　　</a:t>
            </a:r>
            <a:r>
              <a:rPr lang="ja-JP" altLang="en-US" sz="1200" b="1" dirty="0">
                <a:solidFill>
                  <a:srgbClr val="002060"/>
                </a:solidFill>
              </a:rPr>
              <a:t>親方さんの家では・・・・</a:t>
            </a:r>
            <a:endParaRPr lang="en-US" altLang="ja-JP" sz="1200" b="1" dirty="0">
              <a:solidFill>
                <a:srgbClr val="002060"/>
              </a:solidFill>
            </a:endParaRPr>
          </a:p>
        </p:txBody>
      </p:sp>
      <p:sp>
        <p:nvSpPr>
          <p:cNvPr id="49" name="Rectangle 1"/>
          <p:cNvSpPr>
            <a:spLocks noChangeArrowheads="1"/>
          </p:cNvSpPr>
          <p:nvPr/>
        </p:nvSpPr>
        <p:spPr bwMode="auto">
          <a:xfrm>
            <a:off x="731676" y="4759618"/>
            <a:ext cx="3357229"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ja-JP" dirty="0">
                <a:solidFill>
                  <a:srgbClr val="000000"/>
                </a:solidFill>
                <a:latin typeface="ＭＳ Ｐゴシック" panose="020B0600070205080204" pitchFamily="50" charset="-128"/>
                <a:cs typeface="メイリオ" panose="020B0604030504040204" pitchFamily="50" charset="-128"/>
              </a:rPr>
              <a:t>担当者を明確にして、</a:t>
            </a:r>
            <a:endParaRPr kumimoji="0" lang="en-US" altLang="ja-JP" dirty="0">
              <a:solidFill>
                <a:srgbClr val="000000"/>
              </a:solidFill>
              <a:latin typeface="ＭＳ Ｐゴシック" panose="020B0600070205080204" pitchFamily="50" charset="-128"/>
              <a:cs typeface="メイリオ" panose="020B0604030504040204" pitchFamily="50" charset="-128"/>
            </a:endParaRPr>
          </a:p>
          <a:p>
            <a:pPr eaLnBrk="0" fontAlgn="base" hangingPunct="0">
              <a:spcBef>
                <a:spcPct val="0"/>
              </a:spcBef>
              <a:spcAft>
                <a:spcPct val="0"/>
              </a:spcAft>
            </a:pPr>
            <a:r>
              <a:rPr kumimoji="0" lang="ja-JP" altLang="ja-JP" dirty="0">
                <a:solidFill>
                  <a:srgbClr val="000000"/>
                </a:solidFill>
                <a:latin typeface="ＭＳ Ｐゴシック" panose="020B0600070205080204" pitchFamily="50" charset="-128"/>
                <a:cs typeface="メイリオ" panose="020B0604030504040204" pitchFamily="50" charset="-128"/>
              </a:rPr>
              <a:t>担当者以外が</a:t>
            </a:r>
            <a:r>
              <a:rPr kumimoji="0" lang="ja-JP" altLang="en-US" dirty="0">
                <a:solidFill>
                  <a:srgbClr val="000000"/>
                </a:solidFill>
                <a:latin typeface="ＭＳ Ｐゴシック" panose="020B0600070205080204" pitchFamily="50" charset="-128"/>
                <a:cs typeface="メイリオ" panose="020B0604030504040204" pitchFamily="50" charset="-128"/>
              </a:rPr>
              <a:t>マイナンバー</a:t>
            </a:r>
            <a:r>
              <a:rPr kumimoji="0" lang="ja-JP" altLang="ja-JP" dirty="0">
                <a:solidFill>
                  <a:srgbClr val="000000"/>
                </a:solidFill>
                <a:latin typeface="ＭＳ Ｐゴシック" panose="020B0600070205080204" pitchFamily="50" charset="-128"/>
                <a:cs typeface="メイリオ" panose="020B0604030504040204" pitchFamily="50" charset="-128"/>
              </a:rPr>
              <a:t>を</a:t>
            </a:r>
            <a:endParaRPr kumimoji="0" lang="ja-JP" altLang="ja-JP" dirty="0">
              <a:solidFill>
                <a:prstClr val="black"/>
              </a:solidFill>
            </a:endParaRPr>
          </a:p>
          <a:p>
            <a:pPr eaLnBrk="0" fontAlgn="base" hangingPunct="0">
              <a:spcBef>
                <a:spcPct val="0"/>
              </a:spcBef>
              <a:spcAft>
                <a:spcPct val="0"/>
              </a:spcAft>
            </a:pPr>
            <a:r>
              <a:rPr kumimoji="0" lang="ja-JP" altLang="ja-JP" dirty="0">
                <a:solidFill>
                  <a:srgbClr val="000000"/>
                </a:solidFill>
                <a:latin typeface="ＭＳ Ｐゴシック" panose="020B0600070205080204" pitchFamily="50" charset="-128"/>
                <a:cs typeface="メイリオ" panose="020B0604030504040204" pitchFamily="50" charset="-128"/>
              </a:rPr>
              <a:t>取り扱うことが無い</a:t>
            </a:r>
            <a:r>
              <a:rPr kumimoji="0" lang="ja-JP" altLang="en-US" dirty="0">
                <a:solidFill>
                  <a:srgbClr val="000000"/>
                </a:solidFill>
                <a:latin typeface="ＭＳ Ｐゴシック" panose="020B0600070205080204" pitchFamily="50" charset="-128"/>
                <a:cs typeface="メイリオ" panose="020B0604030504040204" pitchFamily="50" charset="-128"/>
              </a:rPr>
              <a:t>ように</a:t>
            </a:r>
            <a:endParaRPr kumimoji="0" lang="ja-JP" altLang="ja-JP" dirty="0">
              <a:solidFill>
                <a:prstClr val="black"/>
              </a:solidFill>
              <a:latin typeface="Arial" panose="020B0604020202020204" pitchFamily="34" charset="0"/>
            </a:endParaRPr>
          </a:p>
        </p:txBody>
      </p:sp>
      <p:pic>
        <p:nvPicPr>
          <p:cNvPr id="50" name="図 49"/>
          <p:cNvPicPr>
            <a:picLocks noChangeAspect="1"/>
          </p:cNvPicPr>
          <p:nvPr/>
        </p:nvPicPr>
        <p:blipFill rotWithShape="1">
          <a:blip r:embed="rId3" cstate="print">
            <a:extLst>
              <a:ext uri="{28A0092B-C50C-407E-A947-70E740481C1C}">
                <a14:useLocalDpi xmlns:a14="http://schemas.microsoft.com/office/drawing/2010/main" val="0"/>
              </a:ext>
            </a:extLst>
          </a:blip>
          <a:srcRect t="-1" b="37726"/>
          <a:stretch/>
        </p:blipFill>
        <p:spPr>
          <a:xfrm>
            <a:off x="791792" y="3647632"/>
            <a:ext cx="1302928" cy="925026"/>
          </a:xfrm>
          <a:prstGeom prst="rect">
            <a:avLst/>
          </a:prstGeom>
        </p:spPr>
      </p:pic>
      <p:pic>
        <p:nvPicPr>
          <p:cNvPr id="51" name="図 50"/>
          <p:cNvPicPr>
            <a:picLocks noChangeAspect="1"/>
          </p:cNvPicPr>
          <p:nvPr/>
        </p:nvPicPr>
        <p:blipFill rotWithShape="1">
          <a:blip r:embed="rId4" cstate="print">
            <a:extLst>
              <a:ext uri="{28A0092B-C50C-407E-A947-70E740481C1C}">
                <a14:useLocalDpi xmlns:a14="http://schemas.microsoft.com/office/drawing/2010/main" val="0"/>
              </a:ext>
            </a:extLst>
          </a:blip>
          <a:srcRect b="36558"/>
          <a:stretch/>
        </p:blipFill>
        <p:spPr>
          <a:xfrm>
            <a:off x="3557056" y="3665315"/>
            <a:ext cx="881458" cy="889657"/>
          </a:xfrm>
          <a:prstGeom prst="rect">
            <a:avLst/>
          </a:prstGeom>
        </p:spPr>
      </p:pic>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l="59699" t="11150" b="31651"/>
          <a:stretch/>
        </p:blipFill>
        <p:spPr>
          <a:xfrm>
            <a:off x="2492462" y="3697917"/>
            <a:ext cx="628847" cy="824455"/>
          </a:xfrm>
          <a:prstGeom prst="rect">
            <a:avLst/>
          </a:prstGeom>
        </p:spPr>
      </p:pic>
      <p:grpSp>
        <p:nvGrpSpPr>
          <p:cNvPr id="56" name="グループ化 55"/>
          <p:cNvGrpSpPr/>
          <p:nvPr/>
        </p:nvGrpSpPr>
        <p:grpSpPr>
          <a:xfrm>
            <a:off x="3626130" y="3793399"/>
            <a:ext cx="768650" cy="763421"/>
            <a:chOff x="5148738" y="3423278"/>
            <a:chExt cx="768650" cy="763421"/>
          </a:xfrm>
        </p:grpSpPr>
        <p:cxnSp>
          <p:nvCxnSpPr>
            <p:cNvPr id="10" name="直線コネクタ 9"/>
            <p:cNvCxnSpPr/>
            <p:nvPr/>
          </p:nvCxnSpPr>
          <p:spPr>
            <a:xfrm>
              <a:off x="5148738" y="3462113"/>
              <a:ext cx="768650" cy="6593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V="1">
              <a:off x="5148738" y="3423278"/>
              <a:ext cx="768650" cy="763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円/楕円 56"/>
          <p:cNvSpPr/>
          <p:nvPr/>
        </p:nvSpPr>
        <p:spPr>
          <a:xfrm>
            <a:off x="942309" y="3786922"/>
            <a:ext cx="1017820" cy="72589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59" name="円/楕円 58"/>
          <p:cNvSpPr/>
          <p:nvPr/>
        </p:nvSpPr>
        <p:spPr>
          <a:xfrm>
            <a:off x="2245237" y="3735089"/>
            <a:ext cx="1017820" cy="72589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60" name="Rectangle 1"/>
          <p:cNvSpPr>
            <a:spLocks noChangeArrowheads="1"/>
          </p:cNvSpPr>
          <p:nvPr/>
        </p:nvSpPr>
        <p:spPr bwMode="auto">
          <a:xfrm>
            <a:off x="761229" y="3225517"/>
            <a:ext cx="1165723"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rPr>
              <a:t>取扱責任者</a:t>
            </a:r>
            <a:endParaRPr kumimoji="0" lang="ja-JP" altLang="ja-JP" sz="1400" b="1" dirty="0">
              <a:solidFill>
                <a:prstClr val="black"/>
              </a:solidFill>
              <a:latin typeface="Arial" panose="020B0604020202020204" pitchFamily="34" charset="0"/>
            </a:endParaRPr>
          </a:p>
        </p:txBody>
      </p:sp>
      <p:sp>
        <p:nvSpPr>
          <p:cNvPr id="61" name="Rectangle 1"/>
          <p:cNvSpPr>
            <a:spLocks noChangeArrowheads="1"/>
          </p:cNvSpPr>
          <p:nvPr/>
        </p:nvSpPr>
        <p:spPr bwMode="auto">
          <a:xfrm>
            <a:off x="2031059" y="3219191"/>
            <a:ext cx="1446177"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sz="1400" b="1" dirty="0">
                <a:solidFill>
                  <a:prstClr val="black"/>
                </a:solidFill>
                <a:latin typeface="Arial" panose="020B0604020202020204" pitchFamily="34" charset="0"/>
              </a:rPr>
              <a:t>事務取扱担当者</a:t>
            </a:r>
            <a:endParaRPr kumimoji="0" lang="ja-JP" altLang="ja-JP" sz="1400" b="1" dirty="0">
              <a:solidFill>
                <a:prstClr val="black"/>
              </a:solidFill>
              <a:latin typeface="Arial" panose="020B0604020202020204" pitchFamily="34" charset="0"/>
            </a:endParaRPr>
          </a:p>
        </p:txBody>
      </p:sp>
      <p:pic>
        <p:nvPicPr>
          <p:cNvPr id="65" name="図 64"/>
          <p:cNvPicPr>
            <a:picLocks noChangeAspect="1"/>
          </p:cNvPicPr>
          <p:nvPr/>
        </p:nvPicPr>
        <p:blipFill rotWithShape="1">
          <a:blip r:embed="rId3" cstate="print">
            <a:extLst>
              <a:ext uri="{28A0092B-C50C-407E-A947-70E740481C1C}">
                <a14:useLocalDpi xmlns:a14="http://schemas.microsoft.com/office/drawing/2010/main" val="0"/>
              </a:ext>
            </a:extLst>
          </a:blip>
          <a:srcRect t="-1" b="37726"/>
          <a:stretch/>
        </p:blipFill>
        <p:spPr>
          <a:xfrm>
            <a:off x="5082391" y="3234638"/>
            <a:ext cx="1302928" cy="925026"/>
          </a:xfrm>
          <a:prstGeom prst="rect">
            <a:avLst/>
          </a:prstGeom>
        </p:spPr>
      </p:pic>
      <p:pic>
        <p:nvPicPr>
          <p:cNvPr id="66" name="図 65"/>
          <p:cNvPicPr>
            <a:picLocks noChangeAspect="1"/>
          </p:cNvPicPr>
          <p:nvPr/>
        </p:nvPicPr>
        <p:blipFill rotWithShape="1">
          <a:blip r:embed="rId5" cstate="print">
            <a:extLst>
              <a:ext uri="{28A0092B-C50C-407E-A947-70E740481C1C}">
                <a14:useLocalDpi xmlns:a14="http://schemas.microsoft.com/office/drawing/2010/main" val="0"/>
              </a:ext>
            </a:extLst>
          </a:blip>
          <a:srcRect l="59699" t="11150" b="31651"/>
          <a:stretch/>
        </p:blipFill>
        <p:spPr>
          <a:xfrm>
            <a:off x="6465157" y="3303148"/>
            <a:ext cx="628847" cy="824455"/>
          </a:xfrm>
          <a:prstGeom prst="rect">
            <a:avLst/>
          </a:prstGeom>
        </p:spPr>
      </p:pic>
      <p:sp>
        <p:nvSpPr>
          <p:cNvPr id="68" name="角丸四角形吹き出し 67"/>
          <p:cNvSpPr/>
          <p:nvPr/>
        </p:nvSpPr>
        <p:spPr>
          <a:xfrm>
            <a:off x="5164933" y="4419790"/>
            <a:ext cx="3943556" cy="1400999"/>
          </a:xfrm>
          <a:prstGeom prst="wedgeRoundRectCallout">
            <a:avLst>
              <a:gd name="adj1" fmla="val -23247"/>
              <a:gd name="adj2" fmla="val -68436"/>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prstClr val="black"/>
                </a:solidFill>
              </a:rPr>
              <a:t>従業員のマイナンバー管理をしっかりしないとな！</a:t>
            </a:r>
            <a:endParaRPr lang="en-US" altLang="ja-JP" sz="1600" dirty="0">
              <a:solidFill>
                <a:prstClr val="black"/>
              </a:solidFill>
            </a:endParaRPr>
          </a:p>
          <a:p>
            <a:r>
              <a:rPr lang="ja-JP" altLang="en-US" sz="1600" dirty="0">
                <a:solidFill>
                  <a:prstClr val="black"/>
                </a:solidFill>
              </a:rPr>
              <a:t>カギ付きの棚を新しく買うか！棚の配置も考えような！</a:t>
            </a:r>
          </a:p>
        </p:txBody>
      </p:sp>
      <p:sp>
        <p:nvSpPr>
          <p:cNvPr id="69" name="角丸四角形吹き出し 68"/>
          <p:cNvSpPr/>
          <p:nvPr/>
        </p:nvSpPr>
        <p:spPr>
          <a:xfrm>
            <a:off x="7451135" y="3714050"/>
            <a:ext cx="1686302" cy="437901"/>
          </a:xfrm>
          <a:prstGeom prst="wedgeRoundRectCallout">
            <a:avLst>
              <a:gd name="adj1" fmla="val -72051"/>
              <a:gd name="adj2" fmla="val -4790"/>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solidFill>
                  <a:prstClr val="black"/>
                </a:solidFill>
              </a:rPr>
              <a:t>わかったわ！</a:t>
            </a:r>
          </a:p>
        </p:txBody>
      </p:sp>
      <p:sp>
        <p:nvSpPr>
          <p:cNvPr id="71" name="正方形/長方形 70"/>
          <p:cNvSpPr/>
          <p:nvPr/>
        </p:nvSpPr>
        <p:spPr>
          <a:xfrm>
            <a:off x="638283" y="3040061"/>
            <a:ext cx="3939525" cy="2866059"/>
          </a:xfrm>
          <a:prstGeom prst="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72" name="正方形/長方形 71"/>
          <p:cNvSpPr/>
          <p:nvPr/>
        </p:nvSpPr>
        <p:spPr>
          <a:xfrm>
            <a:off x="4940881" y="3062538"/>
            <a:ext cx="4269547" cy="2866059"/>
          </a:xfrm>
          <a:prstGeom prst="rect">
            <a:avLst/>
          </a:prstGeom>
          <a:noFill/>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73" name="Rectangle 1"/>
          <p:cNvSpPr>
            <a:spLocks noChangeArrowheads="1"/>
          </p:cNvSpPr>
          <p:nvPr/>
        </p:nvSpPr>
        <p:spPr bwMode="auto">
          <a:xfrm>
            <a:off x="7949653" y="3138082"/>
            <a:ext cx="1143845"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ja-JP" altLang="en-US" sz="1400" b="1" dirty="0">
                <a:solidFill>
                  <a:prstClr val="black"/>
                </a:solidFill>
                <a:latin typeface="Arial" panose="020B0604020202020204" pitchFamily="34" charset="0"/>
              </a:rPr>
              <a:t>適切な教育</a:t>
            </a:r>
            <a:endParaRPr kumimoji="0" lang="ja-JP" altLang="ja-JP" sz="1400" b="1" dirty="0">
              <a:solidFill>
                <a:prstClr val="black"/>
              </a:solidFill>
              <a:latin typeface="Arial" panose="020B0604020202020204" pitchFamily="34" charset="0"/>
            </a:endParaRPr>
          </a:p>
        </p:txBody>
      </p:sp>
      <p:sp>
        <p:nvSpPr>
          <p:cNvPr id="77" name="テキスト ボックス 20"/>
          <p:cNvSpPr>
            <a:spLocks noChangeArrowheads="1"/>
          </p:cNvSpPr>
          <p:nvPr/>
        </p:nvSpPr>
        <p:spPr bwMode="auto">
          <a:xfrm>
            <a:off x="7770170" y="2468918"/>
            <a:ext cx="1502808" cy="4597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sz="1050" b="1" dirty="0">
                <a:solidFill>
                  <a:prstClr val="black"/>
                </a:solidFill>
                <a:latin typeface="ＭＳ ゴシック" panose="020B0609070205080204" pitchFamily="49" charset="-128"/>
                <a:ea typeface="ＭＳ ゴシック" panose="020B0609070205080204" pitchFamily="49" charset="-128"/>
                <a:cs typeface="ＤＦ平成ゴシック体W5"/>
              </a:rPr>
              <a:t>組織的・人的</a:t>
            </a:r>
            <a:endParaRPr lang="en-US" altLang="ja-JP" sz="1050" b="1" dirty="0">
              <a:solidFill>
                <a:prstClr val="black"/>
              </a:solidFill>
              <a:latin typeface="ＭＳ ゴシック" panose="020B0609070205080204" pitchFamily="49" charset="-128"/>
              <a:ea typeface="ＭＳ ゴシック" panose="020B0609070205080204" pitchFamily="49" charset="-128"/>
              <a:cs typeface="ＤＦ平成ゴシック体W5"/>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ＤＦ平成ゴシック体W5"/>
              </a:rPr>
              <a:t>安全管理措置</a:t>
            </a:r>
            <a:endParaRPr lang="en-US" altLang="ja-JP" sz="1050" dirty="0">
              <a:solidFill>
                <a:prstClr val="black"/>
              </a:solidFill>
              <a:latin typeface="ＭＳ ゴシック" panose="020B0609070205080204" pitchFamily="49" charset="-128"/>
              <a:ea typeface="ＭＳ ゴシック" panose="020B0609070205080204" pitchFamily="49" charset="-128"/>
              <a:cs typeface="ＤＦ平成ゴシック体W5"/>
            </a:endParaRPr>
          </a:p>
        </p:txBody>
      </p:sp>
      <p:sp>
        <p:nvSpPr>
          <p:cNvPr id="4" name="額縁 3"/>
          <p:cNvSpPr/>
          <p:nvPr/>
        </p:nvSpPr>
        <p:spPr>
          <a:xfrm>
            <a:off x="449155" y="5981585"/>
            <a:ext cx="8987397" cy="813134"/>
          </a:xfrm>
          <a:prstGeom prst="bevel">
            <a:avLst/>
          </a:prstGeom>
          <a:solidFill>
            <a:srgbClr val="009900"/>
          </a:solidFill>
          <a:ln w="38100">
            <a:solidFill>
              <a:schemeClr val="accent3">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600" b="1" dirty="0">
                <a:solidFill>
                  <a:prstClr val="white"/>
                </a:solidFill>
              </a:rPr>
              <a:t>事業者の事業内容や規模に応じて対応してください！</a:t>
            </a:r>
          </a:p>
        </p:txBody>
      </p:sp>
      <p:sp>
        <p:nvSpPr>
          <p:cNvPr id="29" name="スライド番号プレースホルダー 3"/>
          <p:cNvSpPr>
            <a:spLocks noGrp="1"/>
          </p:cNvSpPr>
          <p:nvPr>
            <p:ph type="sldNum" sz="quarter" idx="12"/>
          </p:nvPr>
        </p:nvSpPr>
        <p:spPr>
          <a:xfrm>
            <a:off x="7770170" y="6466485"/>
            <a:ext cx="2133600" cy="365125"/>
          </a:xfrm>
        </p:spPr>
        <p:txBody>
          <a:bodyPr/>
          <a:lstStyle/>
          <a:p>
            <a:fld id="{0CBE25CB-ED94-487D-A632-5FD48227E3F5}" type="slidenum">
              <a:rPr lang="ja-JP" altLang="en-US" sz="2800">
                <a:solidFill>
                  <a:prstClr val="black"/>
                </a:solidFill>
              </a:rPr>
              <a:pPr/>
              <a:t>56</a:t>
            </a:fld>
            <a:endParaRPr lang="ja-JP" altLang="en-US" sz="2800" dirty="0">
              <a:solidFill>
                <a:prstClr val="black"/>
              </a:solidFill>
            </a:endParaRPr>
          </a:p>
        </p:txBody>
      </p:sp>
      <p:sp>
        <p:nvSpPr>
          <p:cNvPr id="30" name="Rectangle 1"/>
          <p:cNvSpPr>
            <a:spLocks noChangeArrowheads="1"/>
          </p:cNvSpPr>
          <p:nvPr/>
        </p:nvSpPr>
        <p:spPr bwMode="auto">
          <a:xfrm>
            <a:off x="3581343" y="3130963"/>
            <a:ext cx="857172" cy="4924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sz="1300" b="1" dirty="0">
                <a:solidFill>
                  <a:prstClr val="black"/>
                </a:solidFill>
                <a:latin typeface="Arial" panose="020B0604020202020204" pitchFamily="34" charset="0"/>
              </a:rPr>
              <a:t>担当外の従業員等</a:t>
            </a:r>
            <a:endParaRPr kumimoji="0" lang="ja-JP" altLang="ja-JP" sz="1300" b="1" dirty="0">
              <a:solidFill>
                <a:prstClr val="black"/>
              </a:solidFill>
              <a:latin typeface="Arial" panose="020B0604020202020204" pitchFamily="34" charset="0"/>
            </a:endParaRPr>
          </a:p>
        </p:txBody>
      </p:sp>
      <p:sp>
        <p:nvSpPr>
          <p:cNvPr id="31" name="テキスト ボックス 30"/>
          <p:cNvSpPr txBox="1"/>
          <p:nvPr/>
        </p:nvSpPr>
        <p:spPr>
          <a:xfrm>
            <a:off x="381000" y="4900"/>
            <a:ext cx="9144000" cy="138547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lvl="0"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事業者が注意すべき</a:t>
            </a:r>
            <a:r>
              <a:rPr lang="ja-JP" altLang="en-US" sz="28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４つのポイント</a:t>
            </a: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④安全管理措置</a:t>
            </a:r>
          </a:p>
        </p:txBody>
      </p:sp>
    </p:spTree>
    <p:extLst>
      <p:ext uri="{BB962C8B-B14F-4D97-AF65-F5344CB8AC3E}">
        <p14:creationId xmlns:p14="http://schemas.microsoft.com/office/powerpoint/2010/main" val="34736724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descr="http://ts3.mm.bing.net/th?id=HN.608035612860876881&amp;w=144&amp;h=155&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228523" y="1497609"/>
            <a:ext cx="1141599" cy="1406058"/>
          </a:xfrm>
          <a:prstGeom prst="rect">
            <a:avLst/>
          </a:prstGeom>
          <a:noFill/>
          <a:ln>
            <a:noFill/>
          </a:ln>
        </p:spPr>
      </p:pic>
      <p:pic>
        <p:nvPicPr>
          <p:cNvPr id="51" name="図 50"/>
          <p:cNvPicPr>
            <a:picLocks noChangeAspect="1"/>
          </p:cNvPicPr>
          <p:nvPr/>
        </p:nvPicPr>
        <p:blipFill rotWithShape="1">
          <a:blip r:embed="rId5" cstate="print">
            <a:extLst>
              <a:ext uri="{28A0092B-C50C-407E-A947-70E740481C1C}">
                <a14:useLocalDpi xmlns:a14="http://schemas.microsoft.com/office/drawing/2010/main" val="0"/>
              </a:ext>
            </a:extLst>
          </a:blip>
          <a:srcRect b="36558"/>
          <a:stretch/>
        </p:blipFill>
        <p:spPr>
          <a:xfrm>
            <a:off x="3724701" y="5318621"/>
            <a:ext cx="929796" cy="938445"/>
          </a:xfrm>
          <a:prstGeom prst="rect">
            <a:avLst/>
          </a:prstGeom>
        </p:spPr>
      </p:pic>
      <p:sp>
        <p:nvSpPr>
          <p:cNvPr id="60" name="Rectangle 1"/>
          <p:cNvSpPr>
            <a:spLocks noChangeArrowheads="1"/>
          </p:cNvSpPr>
          <p:nvPr/>
        </p:nvSpPr>
        <p:spPr bwMode="auto">
          <a:xfrm>
            <a:off x="8424848" y="4982997"/>
            <a:ext cx="736610" cy="3077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ja-JP" altLang="en-US" sz="1400" b="1" dirty="0">
                <a:solidFill>
                  <a:prstClr val="black"/>
                </a:solidFill>
                <a:latin typeface="Arial" panose="020B0604020202020204" pitchFamily="34" charset="0"/>
              </a:rPr>
              <a:t>入　口</a:t>
            </a:r>
            <a:endParaRPr kumimoji="0" lang="ja-JP" altLang="ja-JP" sz="1400" b="1" dirty="0">
              <a:solidFill>
                <a:prstClr val="black"/>
              </a:solidFill>
              <a:latin typeface="Arial" panose="020B0604020202020204" pitchFamily="34" charset="0"/>
            </a:endParaRPr>
          </a:p>
        </p:txBody>
      </p:sp>
      <p:sp>
        <p:nvSpPr>
          <p:cNvPr id="71" name="正方形/長方形 70"/>
          <p:cNvSpPr/>
          <p:nvPr/>
        </p:nvSpPr>
        <p:spPr>
          <a:xfrm>
            <a:off x="2161678" y="1441338"/>
            <a:ext cx="6140396" cy="5080716"/>
          </a:xfrm>
          <a:prstGeom prst="rect">
            <a:avLst/>
          </a:prstGeom>
          <a:noFill/>
          <a:ln w="7302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7" name="図 6"/>
          <p:cNvPicPr>
            <a:picLocks noChangeAspect="1"/>
          </p:cNvPicPr>
          <p:nvPr/>
        </p:nvPicPr>
        <p:blipFill rotWithShape="1">
          <a:blip r:embed="rId6">
            <a:extLst>
              <a:ext uri="{28A0092B-C50C-407E-A947-70E740481C1C}">
                <a14:useLocalDpi xmlns:a14="http://schemas.microsoft.com/office/drawing/2010/main" val="0"/>
              </a:ext>
            </a:extLst>
          </a:blip>
          <a:srcRect l="52652"/>
          <a:stretch/>
        </p:blipFill>
        <p:spPr>
          <a:xfrm>
            <a:off x="6975774" y="1478613"/>
            <a:ext cx="1198660" cy="1890799"/>
          </a:xfrm>
          <a:prstGeom prst="rect">
            <a:avLst/>
          </a:prstGeom>
        </p:spPr>
      </p:pic>
      <p:cxnSp>
        <p:nvCxnSpPr>
          <p:cNvPr id="11" name="直線コネクタ 10"/>
          <p:cNvCxnSpPr/>
          <p:nvPr/>
        </p:nvCxnSpPr>
        <p:spPr>
          <a:xfrm>
            <a:off x="8302075" y="5386475"/>
            <a:ext cx="54006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8285010" y="6522054"/>
            <a:ext cx="54006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1" name="図 40"/>
          <p:cNvPicPr>
            <a:picLocks noChangeAspect="1"/>
          </p:cNvPicPr>
          <p:nvPr/>
        </p:nvPicPr>
        <p:blipFill rotWithShape="1">
          <a:blip r:embed="rId7">
            <a:extLst>
              <a:ext uri="{28A0092B-C50C-407E-A947-70E740481C1C}">
                <a14:useLocalDpi xmlns:a14="http://schemas.microsoft.com/office/drawing/2010/main" val="0"/>
              </a:ext>
            </a:extLst>
          </a:blip>
          <a:srcRect l="12441" t="6143" r="11974" b="9178"/>
          <a:stretch/>
        </p:blipFill>
        <p:spPr>
          <a:xfrm rot="263525">
            <a:off x="432187" y="4947711"/>
            <a:ext cx="1566641" cy="1048738"/>
          </a:xfrm>
          <a:prstGeom prst="rect">
            <a:avLst/>
          </a:prstGeom>
        </p:spPr>
      </p:pic>
      <p:sp>
        <p:nvSpPr>
          <p:cNvPr id="76" name="Rectangle 1"/>
          <p:cNvSpPr>
            <a:spLocks noChangeArrowheads="1"/>
          </p:cNvSpPr>
          <p:nvPr/>
        </p:nvSpPr>
        <p:spPr bwMode="auto">
          <a:xfrm>
            <a:off x="3872728" y="3306982"/>
            <a:ext cx="1619169" cy="307777"/>
          </a:xfrm>
          <a:prstGeom prst="rect">
            <a:avLst/>
          </a:prstGeom>
          <a:solidFill>
            <a:srgbClr val="FFFF99"/>
          </a:solidFill>
          <a:ln w="57150">
            <a:noFill/>
            <a:miter lim="800000"/>
            <a:headEnd/>
            <a:tailEnd/>
          </a:ln>
          <a:effectLs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ja-JP" altLang="en-US" sz="1400" b="1" dirty="0">
                <a:solidFill>
                  <a:prstClr val="black"/>
                </a:solidFill>
                <a:latin typeface="Arial" panose="020B0604020202020204" pitchFamily="34" charset="0"/>
              </a:rPr>
              <a:t>人事・給与担当</a:t>
            </a:r>
            <a:endParaRPr kumimoji="0" lang="ja-JP" altLang="ja-JP" sz="1400" b="1" dirty="0">
              <a:solidFill>
                <a:prstClr val="black"/>
              </a:solidFill>
              <a:latin typeface="Arial" panose="020B0604020202020204" pitchFamily="34" charset="0"/>
            </a:endParaRPr>
          </a:p>
        </p:txBody>
      </p:sp>
      <p:pic>
        <p:nvPicPr>
          <p:cNvPr id="79" name="図 78"/>
          <p:cNvPicPr>
            <a:picLocks noChangeAspect="1"/>
          </p:cNvPicPr>
          <p:nvPr/>
        </p:nvPicPr>
        <p:blipFill rotWithShape="1">
          <a:blip r:embed="rId8" cstate="print">
            <a:extLst>
              <a:ext uri="{28A0092B-C50C-407E-A947-70E740481C1C}">
                <a14:useLocalDpi xmlns:a14="http://schemas.microsoft.com/office/drawing/2010/main" val="0"/>
              </a:ext>
            </a:extLst>
          </a:blip>
          <a:srcRect l="8212" t="12031" r="9515"/>
          <a:stretch/>
        </p:blipFill>
        <p:spPr>
          <a:xfrm>
            <a:off x="6322090" y="1576001"/>
            <a:ext cx="720080" cy="576597"/>
          </a:xfrm>
          <a:prstGeom prst="rect">
            <a:avLst/>
          </a:prstGeom>
        </p:spPr>
      </p:pic>
      <p:pic>
        <p:nvPicPr>
          <p:cNvPr id="34" name="図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90152">
            <a:off x="6685099" y="2086891"/>
            <a:ext cx="581351" cy="524037"/>
          </a:xfrm>
          <a:prstGeom prst="rect">
            <a:avLst/>
          </a:prstGeom>
          <a:effectLst>
            <a:glow rad="330200">
              <a:srgbClr val="FFFF00">
                <a:alpha val="79000"/>
              </a:srgbClr>
            </a:glow>
          </a:effectLst>
        </p:spPr>
      </p:pic>
      <p:pic>
        <p:nvPicPr>
          <p:cNvPr id="16" name="図 15"/>
          <p:cNvPicPr>
            <a:picLocks noChangeAspect="1"/>
          </p:cNvPicPr>
          <p:nvPr/>
        </p:nvPicPr>
        <p:blipFill>
          <a:blip r:embed="rId10" cstate="print">
            <a:extLst>
              <a:ext uri="{BEBA8EAE-BF5A-486C-A8C5-ECC9F3942E4B}">
                <a14:imgProps xmlns:a14="http://schemas.microsoft.com/office/drawing/2010/main">
                  <a14:imgLayer r:embed="rId11">
                    <a14:imgEffect>
                      <a14:sharpenSoften amount="-67000"/>
                    </a14:imgEffect>
                    <a14:imgEffect>
                      <a14:brightnessContrast contrast="-53000"/>
                    </a14:imgEffect>
                  </a14:imgLayer>
                </a14:imgProps>
              </a:ext>
              <a:ext uri="{28A0092B-C50C-407E-A947-70E740481C1C}">
                <a14:useLocalDpi xmlns:a14="http://schemas.microsoft.com/office/drawing/2010/main" val="0"/>
              </a:ext>
            </a:extLst>
          </a:blip>
          <a:stretch>
            <a:fillRect/>
          </a:stretch>
        </p:blipFill>
        <p:spPr>
          <a:xfrm flipH="1">
            <a:off x="4718196" y="3694013"/>
            <a:ext cx="1184719" cy="982601"/>
          </a:xfrm>
          <a:prstGeom prst="rect">
            <a:avLst/>
          </a:prstGeom>
        </p:spPr>
      </p:pic>
      <p:pic>
        <p:nvPicPr>
          <p:cNvPr id="45" name="図 44"/>
          <p:cNvPicPr>
            <a:picLocks noChangeAspect="1"/>
          </p:cNvPicPr>
          <p:nvPr/>
        </p:nvPicPr>
        <p:blipFill rotWithShape="1">
          <a:blip r:embed="rId12" cstate="print">
            <a:extLst>
              <a:ext uri="{28A0092B-C50C-407E-A947-70E740481C1C}">
                <a14:useLocalDpi xmlns:a14="http://schemas.microsoft.com/office/drawing/2010/main" val="0"/>
              </a:ext>
            </a:extLst>
          </a:blip>
          <a:srcRect l="59699" t="11150" b="31651"/>
          <a:stretch/>
        </p:blipFill>
        <p:spPr>
          <a:xfrm flipH="1">
            <a:off x="4214747" y="3817680"/>
            <a:ext cx="637187" cy="835389"/>
          </a:xfrm>
          <a:prstGeom prst="rect">
            <a:avLst/>
          </a:prstGeom>
        </p:spPr>
      </p:pic>
      <p:sp>
        <p:nvSpPr>
          <p:cNvPr id="50" name="テキスト ボックス 49"/>
          <p:cNvSpPr txBox="1"/>
          <p:nvPr/>
        </p:nvSpPr>
        <p:spPr>
          <a:xfrm>
            <a:off x="381000" y="11502"/>
            <a:ext cx="9144000" cy="1038758"/>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ctr"/>
            <a:r>
              <a:rPr lang="ja-JP" altLang="en-US" sz="4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事業者の対応例</a:t>
            </a:r>
          </a:p>
        </p:txBody>
      </p:sp>
      <p:sp>
        <p:nvSpPr>
          <p:cNvPr id="82" name="テキスト ボックス 20"/>
          <p:cNvSpPr>
            <a:spLocks noChangeArrowheads="1"/>
          </p:cNvSpPr>
          <p:nvPr/>
        </p:nvSpPr>
        <p:spPr bwMode="auto">
          <a:xfrm>
            <a:off x="7469178" y="509611"/>
            <a:ext cx="2020326" cy="57888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ja-JP" altLang="en-US" sz="1600" b="1" dirty="0">
                <a:solidFill>
                  <a:prstClr val="black"/>
                </a:solidFill>
                <a:latin typeface="ＭＳ ゴシック" panose="020B0609070205080204" pitchFamily="49" charset="-128"/>
                <a:ea typeface="ＭＳ ゴシック" panose="020B0609070205080204" pitchFamily="49" charset="-128"/>
                <a:cs typeface="ＤＦ平成ゴシック体W5"/>
              </a:rPr>
              <a:t>技術的・物理的</a:t>
            </a:r>
            <a:endParaRPr lang="en-US" altLang="ja-JP" sz="1600" b="1" dirty="0">
              <a:solidFill>
                <a:prstClr val="black"/>
              </a:solidFill>
              <a:latin typeface="ＭＳ ゴシック" panose="020B0609070205080204" pitchFamily="49" charset="-128"/>
              <a:ea typeface="ＭＳ ゴシック" panose="020B0609070205080204" pitchFamily="49" charset="-128"/>
              <a:cs typeface="ＤＦ平成ゴシック体W5"/>
            </a:endParaRPr>
          </a:p>
          <a:p>
            <a:pPr algn="ctr"/>
            <a:r>
              <a:rPr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安全管理措置</a:t>
            </a:r>
            <a:endParaRPr lang="en-US" altLang="ja-JP" sz="1200" dirty="0">
              <a:solidFill>
                <a:prstClr val="black"/>
              </a:solidFill>
              <a:latin typeface="ＭＳ ゴシック" panose="020B0609070205080204" pitchFamily="49" charset="-128"/>
              <a:ea typeface="ＭＳ ゴシック" panose="020B0609070205080204" pitchFamily="49" charset="-128"/>
              <a:cs typeface="ＤＦ平成ゴシック体W5"/>
            </a:endParaRPr>
          </a:p>
        </p:txBody>
      </p:sp>
      <p:sp>
        <p:nvSpPr>
          <p:cNvPr id="25" name="下カーブ矢印 24"/>
          <p:cNvSpPr/>
          <p:nvPr/>
        </p:nvSpPr>
        <p:spPr>
          <a:xfrm rot="2315827">
            <a:off x="4327451" y="4838795"/>
            <a:ext cx="1319351" cy="874230"/>
          </a:xfrm>
          <a:prstGeom prst="curvedDownArrow">
            <a:avLst>
              <a:gd name="adj1" fmla="val 6978"/>
              <a:gd name="adj2" fmla="val 64764"/>
              <a:gd name="adj3" fmla="val 25000"/>
            </a:avLst>
          </a:prstGeom>
          <a:solidFill>
            <a:srgbClr val="FF0000"/>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62" name="円弧 61"/>
          <p:cNvSpPr/>
          <p:nvPr/>
        </p:nvSpPr>
        <p:spPr>
          <a:xfrm rot="18695572" flipH="1">
            <a:off x="820446" y="3812027"/>
            <a:ext cx="1997295" cy="1120008"/>
          </a:xfrm>
          <a:prstGeom prst="arc">
            <a:avLst>
              <a:gd name="adj1" fmla="val 11110490"/>
              <a:gd name="adj2" fmla="val 21560804"/>
            </a:avLst>
          </a:prstGeom>
          <a:ln w="104775">
            <a:solidFill>
              <a:srgbClr val="7030A0"/>
            </a:solidFill>
            <a:prstDash val="sysDot"/>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pSp>
        <p:nvGrpSpPr>
          <p:cNvPr id="63" name="グループ化 62"/>
          <p:cNvGrpSpPr/>
          <p:nvPr/>
        </p:nvGrpSpPr>
        <p:grpSpPr>
          <a:xfrm rot="1254944">
            <a:off x="1084070" y="3880979"/>
            <a:ext cx="1002073" cy="884172"/>
            <a:chOff x="5148738" y="3423278"/>
            <a:chExt cx="768650" cy="763421"/>
          </a:xfrm>
        </p:grpSpPr>
        <p:cxnSp>
          <p:nvCxnSpPr>
            <p:cNvPr id="64" name="直線コネクタ 63"/>
            <p:cNvCxnSpPr/>
            <p:nvPr/>
          </p:nvCxnSpPr>
          <p:spPr>
            <a:xfrm>
              <a:off x="5148738" y="3462113"/>
              <a:ext cx="768650" cy="6593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5148738" y="3423278"/>
              <a:ext cx="768650" cy="7634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5" name="正方形/長方形 84"/>
          <p:cNvSpPr/>
          <p:nvPr/>
        </p:nvSpPr>
        <p:spPr>
          <a:xfrm rot="16200000">
            <a:off x="6555231" y="2034685"/>
            <a:ext cx="461665" cy="1732935"/>
          </a:xfrm>
          <a:prstGeom prst="rect">
            <a:avLst/>
          </a:prstGeom>
        </p:spPr>
        <p:txBody>
          <a:bodyPr vert="eaVert" wrap="square">
            <a:spAutoFit/>
          </a:bodyPr>
          <a:lstStyle/>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カギ付棚を用意</a:t>
            </a:r>
            <a:endParaRPr lang="ja-JP" altLang="en-US" dirty="0">
              <a:solidFill>
                <a:prstClr val="black"/>
              </a:solidFill>
            </a:endParaRPr>
          </a:p>
        </p:txBody>
      </p:sp>
      <p:sp>
        <p:nvSpPr>
          <p:cNvPr id="35" name="正方形/長方形 34"/>
          <p:cNvSpPr/>
          <p:nvPr/>
        </p:nvSpPr>
        <p:spPr>
          <a:xfrm rot="16200000">
            <a:off x="728416" y="2101097"/>
            <a:ext cx="1015663" cy="1732935"/>
          </a:xfrm>
          <a:prstGeom prst="rect">
            <a:avLst/>
          </a:prstGeom>
        </p:spPr>
        <p:txBody>
          <a:bodyPr vert="eaVert" wrap="square">
            <a:spAutoFit/>
          </a:bodyPr>
          <a:lstStyle/>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担当者以外からむやみに覗き見されない工夫</a:t>
            </a:r>
            <a:endParaRPr lang="ja-JP" altLang="en-US" dirty="0">
              <a:solidFill>
                <a:prstClr val="black"/>
              </a:solidFill>
            </a:endParaRPr>
          </a:p>
        </p:txBody>
      </p:sp>
      <p:sp>
        <p:nvSpPr>
          <p:cNvPr id="36" name="正方形/長方形 35"/>
          <p:cNvSpPr/>
          <p:nvPr/>
        </p:nvSpPr>
        <p:spPr>
          <a:xfrm rot="16200000">
            <a:off x="2723790" y="3765756"/>
            <a:ext cx="1292662" cy="2039614"/>
          </a:xfrm>
          <a:prstGeom prst="rect">
            <a:avLst/>
          </a:prstGeom>
        </p:spPr>
        <p:txBody>
          <a:bodyPr vert="eaVert" wrap="square">
            <a:spAutoFit/>
          </a:bodyPr>
          <a:lstStyle/>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担当者を決め、</a:t>
            </a:r>
            <a:endParaRPr lang="en-US" altLang="ja-JP"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他の人は</a:t>
            </a:r>
            <a:endParaRPr lang="en-US" altLang="ja-JP"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情報にアクセスできない仕組みを！</a:t>
            </a:r>
            <a:endParaRPr lang="ja-JP" altLang="en-US" dirty="0">
              <a:solidFill>
                <a:prstClr val="black"/>
              </a:solidFill>
            </a:endParaRPr>
          </a:p>
        </p:txBody>
      </p:sp>
      <p:sp>
        <p:nvSpPr>
          <p:cNvPr id="38" name="正方形/長方形 37"/>
          <p:cNvSpPr/>
          <p:nvPr/>
        </p:nvSpPr>
        <p:spPr>
          <a:xfrm rot="16200000">
            <a:off x="6726244" y="2635075"/>
            <a:ext cx="738664" cy="2869446"/>
          </a:xfrm>
          <a:prstGeom prst="rect">
            <a:avLst/>
          </a:prstGeom>
        </p:spPr>
        <p:txBody>
          <a:bodyPr vert="eaVert" wrap="square">
            <a:spAutoFit/>
          </a:bodyPr>
          <a:lstStyle/>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ウイルス対策ソフト導入</a:t>
            </a:r>
            <a:endParaRPr lang="en-US" altLang="ja-JP"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アクセスパスワードを設定</a:t>
            </a:r>
            <a:endParaRPr lang="ja-JP" altLang="en-US" dirty="0">
              <a:solidFill>
                <a:prstClr val="black"/>
              </a:solidFill>
            </a:endParaRPr>
          </a:p>
        </p:txBody>
      </p:sp>
      <p:sp>
        <p:nvSpPr>
          <p:cNvPr id="40" name="正方形/長方形 39"/>
          <p:cNvSpPr/>
          <p:nvPr/>
        </p:nvSpPr>
        <p:spPr>
          <a:xfrm rot="16200000">
            <a:off x="3458779" y="1427124"/>
            <a:ext cx="461665" cy="2128118"/>
          </a:xfrm>
          <a:prstGeom prst="rect">
            <a:avLst/>
          </a:prstGeom>
        </p:spPr>
        <p:txBody>
          <a:bodyPr vert="eaVert" wrap="square">
            <a:spAutoFit/>
          </a:bodyPr>
          <a:lstStyle/>
          <a:p>
            <a:r>
              <a:rPr lang="ja-JP" altLang="en-US"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シュレッダー用意</a:t>
            </a:r>
            <a:endParaRPr lang="en-US" altLang="ja-JP" b="1" dirty="0">
              <a:solidFill>
                <a:prstClr val="black"/>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7608355" y="5423983"/>
            <a:ext cx="1218148" cy="1061452"/>
          </a:xfrm>
          <a:prstGeom prst="rect">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pic>
        <p:nvPicPr>
          <p:cNvPr id="31" name="図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290152">
            <a:off x="5606422" y="3335583"/>
            <a:ext cx="316594" cy="285382"/>
          </a:xfrm>
          <a:prstGeom prst="rect">
            <a:avLst/>
          </a:prstGeom>
          <a:effectLst>
            <a:glow rad="330200">
              <a:srgbClr val="FFFF00">
                <a:alpha val="79000"/>
              </a:srgbClr>
            </a:glow>
          </a:effectLst>
        </p:spPr>
      </p:pic>
      <p:sp>
        <p:nvSpPr>
          <p:cNvPr id="32" name="スライド番号プレースホルダー 3"/>
          <p:cNvSpPr>
            <a:spLocks noGrp="1"/>
          </p:cNvSpPr>
          <p:nvPr>
            <p:ph type="sldNum" sz="quarter" idx="12"/>
          </p:nvPr>
        </p:nvSpPr>
        <p:spPr>
          <a:xfrm>
            <a:off x="7726353" y="6448039"/>
            <a:ext cx="2133600" cy="365125"/>
          </a:xfrm>
        </p:spPr>
        <p:txBody>
          <a:bodyPr/>
          <a:lstStyle/>
          <a:p>
            <a:fld id="{0CBE25CB-ED94-487D-A632-5FD48227E3F5}" type="slidenum">
              <a:rPr lang="ja-JP" altLang="en-US" sz="2800">
                <a:solidFill>
                  <a:prstClr val="black"/>
                </a:solidFill>
              </a:rPr>
              <a:pPr/>
              <a:t>57</a:t>
            </a:fld>
            <a:endParaRPr lang="ja-JP" altLang="en-US" sz="2800" dirty="0">
              <a:solidFill>
                <a:prstClr val="black"/>
              </a:solidFill>
            </a:endParaRPr>
          </a:p>
        </p:txBody>
      </p:sp>
    </p:spTree>
    <p:extLst>
      <p:ext uri="{BB962C8B-B14F-4D97-AF65-F5344CB8AC3E}">
        <p14:creationId xmlns:p14="http://schemas.microsoft.com/office/powerpoint/2010/main" val="3791819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右矢印 4"/>
          <p:cNvSpPr/>
          <p:nvPr/>
        </p:nvSpPr>
        <p:spPr>
          <a:xfrm>
            <a:off x="2200627" y="2666568"/>
            <a:ext cx="6052355" cy="494545"/>
          </a:xfrm>
          <a:prstGeom prst="leftRightArrow">
            <a:avLst>
              <a:gd name="adj1" fmla="val 46103"/>
              <a:gd name="adj2" fmla="val 50000"/>
            </a:avLst>
          </a:prstGeom>
          <a:solidFill>
            <a:srgbClr val="FF66FF"/>
          </a:solidFill>
          <a:ln w="38100">
            <a:solidFill>
              <a:srgbClr val="FF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27" name="テキスト ボックス 26"/>
          <p:cNvSpPr txBox="1"/>
          <p:nvPr/>
        </p:nvSpPr>
        <p:spPr>
          <a:xfrm>
            <a:off x="381000" y="7889"/>
            <a:ext cx="9144000" cy="1081298"/>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oAutofit/>
          </a:bodyPr>
          <a:lstStyle/>
          <a:p>
            <a:pPr algn="ctr"/>
            <a:endParaRPr lang="ja-JP" altLang="en-US" sz="44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28" name="図 2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7985706" y="4446337"/>
            <a:ext cx="1388331" cy="1949576"/>
          </a:xfrm>
          <a:prstGeom prst="rect">
            <a:avLst/>
          </a:prstGeom>
        </p:spPr>
      </p:pic>
      <p:sp>
        <p:nvSpPr>
          <p:cNvPr id="30" name="角丸四角形吹き出し 29"/>
          <p:cNvSpPr/>
          <p:nvPr/>
        </p:nvSpPr>
        <p:spPr>
          <a:xfrm>
            <a:off x="560513" y="3692144"/>
            <a:ext cx="7388367" cy="2977216"/>
          </a:xfrm>
          <a:prstGeom prst="wedgeRoundRectCallout">
            <a:avLst>
              <a:gd name="adj1" fmla="val 49929"/>
              <a:gd name="adj2" fmla="val 35794"/>
              <a:gd name="adj3" fmla="val 16667"/>
            </a:avLst>
          </a:prstGeom>
          <a:solidFill>
            <a:srgbClr val="FFFFCC"/>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b="1" u="sng" dirty="0">
              <a:solidFill>
                <a:prstClr val="black"/>
              </a:solidFill>
            </a:endParaRPr>
          </a:p>
        </p:txBody>
      </p:sp>
      <p:sp>
        <p:nvSpPr>
          <p:cNvPr id="29" name="Rectangle 1"/>
          <p:cNvSpPr>
            <a:spLocks noChangeArrowheads="1"/>
          </p:cNvSpPr>
          <p:nvPr/>
        </p:nvSpPr>
        <p:spPr bwMode="auto">
          <a:xfrm>
            <a:off x="560513" y="3988458"/>
            <a:ext cx="738836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ja-JP" altLang="en-US" sz="2400" dirty="0">
                <a:solidFill>
                  <a:prstClr val="black"/>
                </a:solidFill>
              </a:rPr>
              <a:t>既に</a:t>
            </a:r>
            <a:r>
              <a:rPr lang="ja-JP" altLang="en-US" sz="2400" u="sng" dirty="0">
                <a:solidFill>
                  <a:srgbClr val="00B050"/>
                </a:solidFill>
                <a:effectLst>
                  <a:glow rad="228600">
                    <a:prstClr val="white"/>
                  </a:glow>
                </a:effectLst>
                <a:latin typeface="HG丸ｺﾞｼｯｸM-PRO" panose="020F0600000000000000" pitchFamily="50" charset="-128"/>
                <a:ea typeface="HG丸ｺﾞｼｯｸM-PRO" panose="020F0600000000000000" pitchFamily="50" charset="-128"/>
              </a:rPr>
              <a:t>情報漏えい対策</a:t>
            </a:r>
            <a:r>
              <a:rPr lang="ja-JP" altLang="en-US" sz="2400" dirty="0">
                <a:solidFill>
                  <a:prstClr val="black"/>
                </a:solidFill>
              </a:rPr>
              <a:t>を行っている</a:t>
            </a:r>
            <a:endParaRPr lang="en-US" altLang="ja-JP" sz="2400" dirty="0">
              <a:solidFill>
                <a:prstClr val="black"/>
              </a:solidFill>
            </a:endParaRPr>
          </a:p>
          <a:p>
            <a:pPr algn="ctr" eaLnBrk="0" fontAlgn="base" hangingPunct="0">
              <a:spcBef>
                <a:spcPct val="0"/>
              </a:spcBef>
              <a:spcAft>
                <a:spcPct val="0"/>
              </a:spcAft>
            </a:pPr>
            <a:r>
              <a:rPr lang="ja-JP" altLang="en-US" sz="2400" dirty="0">
                <a:solidFill>
                  <a:prstClr val="black"/>
                </a:solidFill>
              </a:rPr>
              <a:t>事業主さんも多いはずです。</a:t>
            </a:r>
            <a:endParaRPr lang="en-US" altLang="ja-JP" sz="2400" dirty="0">
              <a:solidFill>
                <a:prstClr val="black"/>
              </a:solidFill>
            </a:endParaRPr>
          </a:p>
          <a:p>
            <a:pPr algn="ctr" eaLnBrk="0" fontAlgn="base" hangingPunct="0">
              <a:spcBef>
                <a:spcPct val="0"/>
              </a:spcBef>
              <a:spcAft>
                <a:spcPct val="0"/>
              </a:spcAft>
            </a:pPr>
            <a:endParaRPr lang="en-US" altLang="ja-JP" sz="2200" dirty="0">
              <a:solidFill>
                <a:prstClr val="black"/>
              </a:solidFill>
            </a:endParaRPr>
          </a:p>
          <a:p>
            <a:pPr algn="ctr" eaLnBrk="0" fontAlgn="base" hangingPunct="0">
              <a:spcBef>
                <a:spcPct val="0"/>
              </a:spcBef>
              <a:spcAft>
                <a:spcPct val="0"/>
              </a:spcAft>
            </a:pPr>
            <a:r>
              <a:rPr lang="ja-JP" altLang="en-US" sz="2200" dirty="0">
                <a:solidFill>
                  <a:prstClr val="black"/>
                </a:solidFill>
              </a:rPr>
              <a:t>しかしながら</a:t>
            </a:r>
            <a:r>
              <a:rPr lang="ja-JP" altLang="en-US" sz="2200" u="sng" dirty="0">
                <a:solidFill>
                  <a:srgbClr val="FF0000"/>
                </a:solidFill>
                <a:effectLst>
                  <a:glow rad="228600">
                    <a:prstClr val="white"/>
                  </a:glow>
                </a:effectLst>
                <a:latin typeface="HG丸ｺﾞｼｯｸM-PRO" panose="020F0600000000000000" pitchFamily="50" charset="-128"/>
                <a:ea typeface="HG丸ｺﾞｼｯｸM-PRO" panose="020F0600000000000000" pitchFamily="50" charset="-128"/>
              </a:rPr>
              <a:t>マイナンバーの取扱いは、</a:t>
            </a:r>
            <a:endParaRPr lang="en-US" altLang="ja-JP" sz="2200" u="sng" dirty="0">
              <a:solidFill>
                <a:srgbClr val="FF0000"/>
              </a:solidFill>
              <a:effectLst>
                <a:glow rad="228600">
                  <a:prstClr val="white"/>
                </a:glow>
              </a:effectLst>
              <a:latin typeface="HG丸ｺﾞｼｯｸM-PRO" panose="020F0600000000000000" pitchFamily="50" charset="-128"/>
              <a:ea typeface="HG丸ｺﾞｼｯｸM-PRO" panose="020F0600000000000000" pitchFamily="50" charset="-128"/>
            </a:endParaRPr>
          </a:p>
          <a:p>
            <a:pPr algn="ctr" eaLnBrk="0" fontAlgn="base" hangingPunct="0">
              <a:spcBef>
                <a:spcPct val="0"/>
              </a:spcBef>
              <a:spcAft>
                <a:spcPct val="0"/>
              </a:spcAft>
            </a:pPr>
            <a:r>
              <a:rPr lang="ja-JP" altLang="en-US" sz="2200" u="sng" dirty="0">
                <a:solidFill>
                  <a:srgbClr val="FF0000"/>
                </a:solidFill>
                <a:effectLst>
                  <a:glow rad="228600">
                    <a:prstClr val="white"/>
                  </a:glow>
                </a:effectLst>
                <a:latin typeface="HG丸ｺﾞｼｯｸM-PRO" panose="020F0600000000000000" pitchFamily="50" charset="-128"/>
                <a:ea typeface="HG丸ｺﾞｼｯｸM-PRO" panose="020F0600000000000000" pitchFamily="50" charset="-128"/>
              </a:rPr>
              <a:t>個人情報保護法よりも厳格な保護措置</a:t>
            </a:r>
            <a:r>
              <a:rPr kumimoji="0" lang="ja-JP" altLang="en-US" sz="2200" dirty="0">
                <a:solidFill>
                  <a:prstClr val="black"/>
                </a:solidFill>
              </a:rPr>
              <a:t>をとるように規定されていますのでもう一度、対策の見直しをお願いします！</a:t>
            </a:r>
            <a:endParaRPr kumimoji="0" lang="ja-JP" altLang="ja-JP" sz="2200" dirty="0">
              <a:solidFill>
                <a:prstClr val="black"/>
              </a:solidFill>
              <a:latin typeface="Arial" panose="020B0604020202020204" pitchFamily="34" charset="0"/>
            </a:endParaRPr>
          </a:p>
        </p:txBody>
      </p:sp>
      <p:sp>
        <p:nvSpPr>
          <p:cNvPr id="33" name="Rectangle 4"/>
          <p:cNvSpPr>
            <a:spLocks noChangeArrowheads="1"/>
          </p:cNvSpPr>
          <p:nvPr/>
        </p:nvSpPr>
        <p:spPr bwMode="auto">
          <a:xfrm>
            <a:off x="6305107" y="1727400"/>
            <a:ext cx="22432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sz="1600" dirty="0">
                <a:solidFill>
                  <a:prstClr val="black"/>
                </a:solidFill>
              </a:rPr>
              <a:t>ありがとうございます。</a:t>
            </a:r>
            <a:endParaRPr kumimoji="0" lang="en-US" altLang="ja-JP" sz="1600" dirty="0">
              <a:solidFill>
                <a:prstClr val="black"/>
              </a:solidFill>
            </a:endParaRPr>
          </a:p>
          <a:p>
            <a:pPr eaLnBrk="0" fontAlgn="base" hangingPunct="0">
              <a:spcBef>
                <a:spcPct val="0"/>
              </a:spcBef>
              <a:spcAft>
                <a:spcPct val="0"/>
              </a:spcAft>
            </a:pPr>
            <a:r>
              <a:rPr kumimoji="0" lang="ja-JP" altLang="ja-JP" sz="1600" dirty="0">
                <a:solidFill>
                  <a:prstClr val="black"/>
                </a:solidFill>
              </a:rPr>
              <a:t>宜しくお願いします！</a:t>
            </a:r>
            <a:endParaRPr kumimoji="0" lang="ja-JP" altLang="ja-JP" sz="1600" dirty="0">
              <a:solidFill>
                <a:prstClr val="black"/>
              </a:solidFill>
              <a:latin typeface="Arial" panose="020B0604020202020204" pitchFamily="34" charset="0"/>
            </a:endParaRPr>
          </a:p>
        </p:txBody>
      </p:sp>
      <p:pic>
        <p:nvPicPr>
          <p:cNvPr id="36" name="図 35"/>
          <p:cNvPicPr>
            <a:picLocks noChangeAspect="1"/>
          </p:cNvPicPr>
          <p:nvPr/>
        </p:nvPicPr>
        <p:blipFill rotWithShape="1">
          <a:blip r:embed="rId5" cstate="print">
            <a:extLst>
              <a:ext uri="{28A0092B-C50C-407E-A947-70E740481C1C}">
                <a14:useLocalDpi xmlns:a14="http://schemas.microsoft.com/office/drawing/2010/main" val="0"/>
              </a:ext>
            </a:extLst>
          </a:blip>
          <a:srcRect b="36558"/>
          <a:stretch/>
        </p:blipFill>
        <p:spPr>
          <a:xfrm>
            <a:off x="8421716" y="2366828"/>
            <a:ext cx="908592" cy="917043"/>
          </a:xfrm>
          <a:prstGeom prst="rect">
            <a:avLst/>
          </a:prstGeom>
        </p:spPr>
      </p:pic>
      <p:sp>
        <p:nvSpPr>
          <p:cNvPr id="37" name="角丸四角形吹き出し 36"/>
          <p:cNvSpPr/>
          <p:nvPr/>
        </p:nvSpPr>
        <p:spPr>
          <a:xfrm>
            <a:off x="1818751" y="343689"/>
            <a:ext cx="4357089" cy="1343091"/>
          </a:xfrm>
          <a:prstGeom prst="wedgeRoundRectCallout">
            <a:avLst>
              <a:gd name="adj1" fmla="val -47162"/>
              <a:gd name="adj2" fmla="val 72718"/>
              <a:gd name="adj3" fmla="val 16667"/>
            </a:avLst>
          </a:prstGeom>
          <a:solidFill>
            <a:schemeClr val="bg1"/>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38" name="角丸四角形吹き出し 37"/>
          <p:cNvSpPr/>
          <p:nvPr/>
        </p:nvSpPr>
        <p:spPr>
          <a:xfrm>
            <a:off x="6279843" y="1413955"/>
            <a:ext cx="1973138" cy="1117663"/>
          </a:xfrm>
          <a:prstGeom prst="wedgeRoundRectCallout">
            <a:avLst>
              <a:gd name="adj1" fmla="val 60120"/>
              <a:gd name="adj2" fmla="val 49228"/>
              <a:gd name="adj3" fmla="val 16667"/>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32" name="Rectangle 3"/>
          <p:cNvSpPr>
            <a:spLocks noChangeArrowheads="1"/>
          </p:cNvSpPr>
          <p:nvPr/>
        </p:nvSpPr>
        <p:spPr bwMode="auto">
          <a:xfrm>
            <a:off x="1883764" y="553568"/>
            <a:ext cx="429207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ja-JP" altLang="en-US" b="1" dirty="0">
                <a:solidFill>
                  <a:prstClr val="black"/>
                </a:solidFill>
              </a:rPr>
              <a:t>みんな</a:t>
            </a:r>
            <a:r>
              <a:rPr kumimoji="0" lang="ja-JP" altLang="ja-JP" b="1" dirty="0">
                <a:solidFill>
                  <a:prstClr val="black"/>
                </a:solidFill>
              </a:rPr>
              <a:t>のマイナンバーや個人情報</a:t>
            </a:r>
            <a:r>
              <a:rPr kumimoji="0" lang="ja-JP" altLang="en-US" b="1" dirty="0">
                <a:solidFill>
                  <a:prstClr val="black"/>
                </a:solidFill>
              </a:rPr>
              <a:t>を</a:t>
            </a:r>
            <a:r>
              <a:rPr kumimoji="0" lang="ja-JP" altLang="ja-JP" b="1" dirty="0">
                <a:solidFill>
                  <a:prstClr val="black"/>
                </a:solidFill>
              </a:rPr>
              <a:t>きちんと守る</a:t>
            </a:r>
            <a:r>
              <a:rPr kumimoji="0" lang="ja-JP" altLang="en-US" b="1" dirty="0">
                <a:solidFill>
                  <a:prstClr val="black"/>
                </a:solidFill>
              </a:rPr>
              <a:t>ため</a:t>
            </a:r>
            <a:r>
              <a:rPr kumimoji="0" lang="ja-JP" altLang="ja-JP" b="1" dirty="0">
                <a:solidFill>
                  <a:prstClr val="black"/>
                </a:solidFill>
              </a:rPr>
              <a:t>に、</a:t>
            </a:r>
            <a:r>
              <a:rPr kumimoji="0" lang="ja-JP" altLang="en-US" b="1" dirty="0">
                <a:solidFill>
                  <a:prstClr val="black"/>
                </a:solidFill>
              </a:rPr>
              <a:t>これまでの</a:t>
            </a:r>
            <a:r>
              <a:rPr kumimoji="0" lang="ja-JP" altLang="ja-JP" b="1" dirty="0">
                <a:solidFill>
                  <a:prstClr val="black"/>
                </a:solidFill>
              </a:rPr>
              <a:t>体制を</a:t>
            </a:r>
            <a:r>
              <a:rPr kumimoji="0" lang="ja-JP" altLang="en-US" b="1" dirty="0">
                <a:solidFill>
                  <a:prstClr val="black"/>
                </a:solidFill>
              </a:rPr>
              <a:t>見直して対応したぞ！</a:t>
            </a:r>
            <a:endParaRPr kumimoji="0" lang="en-US" altLang="ja-JP" b="1" dirty="0">
              <a:solidFill>
                <a:prstClr val="black"/>
              </a:solidFill>
            </a:endParaRPr>
          </a:p>
        </p:txBody>
      </p:sp>
      <p:pic>
        <p:nvPicPr>
          <p:cNvPr id="35" name="図 34"/>
          <p:cNvPicPr>
            <a:picLocks noChangeAspect="1"/>
          </p:cNvPicPr>
          <p:nvPr/>
        </p:nvPicPr>
        <p:blipFill rotWithShape="1">
          <a:blip r:embed="rId6" cstate="print">
            <a:extLst>
              <a:ext uri="{28A0092B-C50C-407E-A947-70E740481C1C}">
                <a14:useLocalDpi xmlns:a14="http://schemas.microsoft.com/office/drawing/2010/main" val="0"/>
              </a:ext>
            </a:extLst>
          </a:blip>
          <a:srcRect t="-1" b="37726"/>
          <a:stretch/>
        </p:blipFill>
        <p:spPr>
          <a:xfrm>
            <a:off x="417457" y="1821730"/>
            <a:ext cx="1930869" cy="1370839"/>
          </a:xfrm>
          <a:prstGeom prst="rect">
            <a:avLst/>
          </a:prstGeom>
        </p:spPr>
      </p:pic>
      <p:sp>
        <p:nvSpPr>
          <p:cNvPr id="3" name="円/楕円 2"/>
          <p:cNvSpPr/>
          <p:nvPr/>
        </p:nvSpPr>
        <p:spPr>
          <a:xfrm>
            <a:off x="4332265" y="2186356"/>
            <a:ext cx="1819029" cy="1383503"/>
          </a:xfrm>
          <a:prstGeom prst="ellipse">
            <a:avLst/>
          </a:prstGeom>
          <a:solidFill>
            <a:schemeClr val="bg1"/>
          </a:solidFill>
          <a:ln w="38100">
            <a:solidFill>
              <a:srgbClr val="FF66F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4" name="正方形/長方形 3"/>
          <p:cNvSpPr/>
          <p:nvPr/>
        </p:nvSpPr>
        <p:spPr>
          <a:xfrm>
            <a:off x="4530686" y="2605905"/>
            <a:ext cx="1422184" cy="461665"/>
          </a:xfrm>
          <a:prstGeom prst="rect">
            <a:avLst/>
          </a:prstGeom>
        </p:spPr>
        <p:txBody>
          <a:bodyPr wrap="none">
            <a:spAutoFit/>
          </a:bodyPr>
          <a:lstStyle/>
          <a:p>
            <a:pPr eaLnBrk="0" fontAlgn="base" hangingPunct="0">
              <a:spcBef>
                <a:spcPct val="0"/>
              </a:spcBef>
              <a:spcAft>
                <a:spcPct val="0"/>
              </a:spcAft>
            </a:pPr>
            <a:r>
              <a:rPr kumimoji="0" lang="ja-JP" altLang="en-US" sz="2400" dirty="0">
                <a:solidFill>
                  <a:prstClr val="black"/>
                </a:solidFill>
              </a:rPr>
              <a:t>信頼関係</a:t>
            </a:r>
            <a:endParaRPr kumimoji="0" lang="ja-JP" altLang="ja-JP" sz="2400" dirty="0">
              <a:solidFill>
                <a:prstClr val="black"/>
              </a:solidFill>
              <a:latin typeface="Arial" panose="020B0604020202020204" pitchFamily="34" charset="0"/>
            </a:endParaRPr>
          </a:p>
        </p:txBody>
      </p:sp>
      <p:sp>
        <p:nvSpPr>
          <p:cNvPr id="16" name="スライド番号プレースホルダー 3"/>
          <p:cNvSpPr>
            <a:spLocks noGrp="1"/>
          </p:cNvSpPr>
          <p:nvPr>
            <p:ph type="sldNum" sz="quarter" idx="12"/>
          </p:nvPr>
        </p:nvSpPr>
        <p:spPr>
          <a:xfrm>
            <a:off x="7772400" y="6458458"/>
            <a:ext cx="2133600" cy="365125"/>
          </a:xfrm>
        </p:spPr>
        <p:txBody>
          <a:bodyPr/>
          <a:lstStyle/>
          <a:p>
            <a:fld id="{0CBE25CB-ED94-487D-A632-5FD48227E3F5}" type="slidenum">
              <a:rPr lang="ja-JP" altLang="en-US" sz="2800">
                <a:solidFill>
                  <a:prstClr val="black"/>
                </a:solidFill>
              </a:rPr>
              <a:pPr/>
              <a:t>58</a:t>
            </a:fld>
            <a:endParaRPr lang="ja-JP" altLang="en-US" sz="2800" dirty="0">
              <a:solidFill>
                <a:prstClr val="black"/>
              </a:solidFill>
            </a:endParaRPr>
          </a:p>
        </p:txBody>
      </p:sp>
    </p:spTree>
    <p:extLst>
      <p:ext uri="{BB962C8B-B14F-4D97-AF65-F5344CB8AC3E}">
        <p14:creationId xmlns:p14="http://schemas.microsoft.com/office/powerpoint/2010/main" val="1499469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1323875" y="1782556"/>
            <a:ext cx="7075362" cy="4742793"/>
            <a:chOff x="942875" y="1782551"/>
            <a:chExt cx="7075362" cy="4742793"/>
          </a:xfrm>
        </p:grpSpPr>
        <p:sp>
          <p:nvSpPr>
            <p:cNvPr id="35" name="二等辺三角形 34"/>
            <p:cNvSpPr/>
            <p:nvPr/>
          </p:nvSpPr>
          <p:spPr>
            <a:xfrm>
              <a:off x="942875" y="1782551"/>
              <a:ext cx="7075362" cy="4742793"/>
            </a:xfrm>
            <a:prstGeom prst="triangle">
              <a:avLst/>
            </a:prstGeom>
            <a:noFill/>
            <a:ln w="76200">
              <a:solidFill>
                <a:schemeClr val="accent2">
                  <a:lumMod val="60000"/>
                  <a:lumOff val="40000"/>
                  <a:alpha val="62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 name="二等辺三角形 2"/>
            <p:cNvSpPr/>
            <p:nvPr/>
          </p:nvSpPr>
          <p:spPr>
            <a:xfrm>
              <a:off x="1372584" y="2709200"/>
              <a:ext cx="6200422" cy="3528112"/>
            </a:xfrm>
            <a:prstGeom prst="triangle">
              <a:avLst/>
            </a:prstGeom>
            <a:solidFill>
              <a:schemeClr val="accent2">
                <a:lumMod val="60000"/>
                <a:lumOff val="4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C00000"/>
                </a:solidFill>
              </a:endParaRPr>
            </a:p>
          </p:txBody>
        </p:sp>
      </p:grpSp>
      <p:sp>
        <p:nvSpPr>
          <p:cNvPr id="5" name="テキスト ボックス 4"/>
          <p:cNvSpPr txBox="1"/>
          <p:nvPr/>
        </p:nvSpPr>
        <p:spPr>
          <a:xfrm>
            <a:off x="377146" y="27208"/>
            <a:ext cx="9144000" cy="1721500"/>
          </a:xfrm>
          <a:prstGeom prst="rect">
            <a:avLst/>
          </a:prstGeom>
          <a:gradFill>
            <a:gsLst>
              <a:gs pos="33000">
                <a:srgbClr val="AEC3E9"/>
              </a:gs>
              <a:gs pos="0">
                <a:schemeClr val="bg1"/>
              </a:gs>
              <a:gs pos="66000">
                <a:schemeClr val="accent1">
                  <a:tint val="44500"/>
                  <a:satMod val="160000"/>
                </a:schemeClr>
              </a:gs>
              <a:gs pos="100000">
                <a:schemeClr val="bg1"/>
              </a:gs>
            </a:gsLst>
            <a:lin ang="5400000" scaled="0"/>
          </a:gradFill>
        </p:spPr>
        <p:txBody>
          <a:bodyPr wrap="square" rtlCol="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マイナンバー制度は、</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6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行政を効率化し、国民の利便性を高め、</a:t>
            </a:r>
            <a:endPar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spcBef>
                <a:spcPts val="600"/>
              </a:spcBef>
            </a:pP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公平・公正な社会を実現する社会基盤</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です。</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pSp>
        <p:nvGrpSpPr>
          <p:cNvPr id="33" name="グループ化 32"/>
          <p:cNvGrpSpPr/>
          <p:nvPr/>
        </p:nvGrpSpPr>
        <p:grpSpPr>
          <a:xfrm>
            <a:off x="5497338" y="4221094"/>
            <a:ext cx="3973072" cy="2592289"/>
            <a:chOff x="5116336" y="4221088"/>
            <a:chExt cx="3973072" cy="2592289"/>
          </a:xfrm>
        </p:grpSpPr>
        <p:sp>
          <p:nvSpPr>
            <p:cNvPr id="21" name="円/楕円 20"/>
            <p:cNvSpPr/>
            <p:nvPr/>
          </p:nvSpPr>
          <p:spPr>
            <a:xfrm>
              <a:off x="5116336" y="4221088"/>
              <a:ext cx="3888431" cy="2592289"/>
            </a:xfrm>
            <a:prstGeom prst="ellipse">
              <a:avLst/>
            </a:prstGeom>
            <a:gradFill flip="none" rotWithShape="1">
              <a:gsLst>
                <a:gs pos="99000">
                  <a:schemeClr val="bg2">
                    <a:lumMod val="50000"/>
                  </a:schemeClr>
                </a:gs>
                <a:gs pos="79000">
                  <a:schemeClr val="bg2">
                    <a:lumMod val="90000"/>
                  </a:schemeClr>
                </a:gs>
              </a:gsLst>
              <a:path path="shape">
                <a:fillToRect l="50000" t="50000" r="50000" b="50000"/>
              </a:path>
              <a:tileRect/>
            </a:gradFill>
            <a:ln>
              <a:solidFill>
                <a:schemeClr val="bg2">
                  <a:lumMod val="25000"/>
                </a:schemeClr>
              </a:solidFill>
            </a:ln>
            <a:effectLst>
              <a:outerShdw blurRad="508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n>
                  <a:solidFill>
                    <a:schemeClr val="tx1"/>
                  </a:solidFill>
                </a:ln>
              </a:endParaRPr>
            </a:p>
          </p:txBody>
        </p:sp>
        <p:sp>
          <p:nvSpPr>
            <p:cNvPr id="6" name="正方形/長方形 5"/>
            <p:cNvSpPr/>
            <p:nvPr/>
          </p:nvSpPr>
          <p:spPr>
            <a:xfrm>
              <a:off x="5673312" y="4610440"/>
              <a:ext cx="2954656" cy="461665"/>
            </a:xfrm>
            <a:prstGeom prst="rect">
              <a:avLst/>
            </a:prstGeom>
            <a:ln>
              <a:noFill/>
            </a:ln>
          </p:spPr>
          <p:txBody>
            <a:bodyPr wrap="none">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国民の利便性の向上</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5453512" y="5066020"/>
              <a:ext cx="3635896" cy="523220"/>
            </a:xfrm>
            <a:prstGeom prst="rect">
              <a:avLst/>
            </a:prstGeom>
            <a:ln>
              <a:noFill/>
            </a:ln>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添付書類の削減など、行政手続が簡素</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化され、国民の負担が軽減されます。</a:t>
              </a:r>
              <a:endParaRPr lang="en-US" altLang="ja-JP" sz="1400" dirty="0"/>
            </a:p>
          </p:txBody>
        </p:sp>
        <p:sp>
          <p:nvSpPr>
            <p:cNvPr id="26" name="正方形/長方形 25"/>
            <p:cNvSpPr/>
            <p:nvPr/>
          </p:nvSpPr>
          <p:spPr>
            <a:xfrm>
              <a:off x="5439864" y="5558247"/>
              <a:ext cx="3491880" cy="738664"/>
            </a:xfrm>
            <a:prstGeom prst="rect">
              <a:avLst/>
            </a:prstGeom>
            <a:ln>
              <a:noFill/>
            </a:ln>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行政機関が持っている自分の情報を確認したり、行政機関から様々なサービスのお知らせを受け取ったりできます。</a:t>
              </a:r>
              <a:endParaRPr lang="en-US" altLang="ja-JP" sz="1400" dirty="0"/>
            </a:p>
          </p:txBody>
        </p:sp>
      </p:grpSp>
      <p:grpSp>
        <p:nvGrpSpPr>
          <p:cNvPr id="32" name="グループ化 31"/>
          <p:cNvGrpSpPr/>
          <p:nvPr/>
        </p:nvGrpSpPr>
        <p:grpSpPr>
          <a:xfrm>
            <a:off x="430151" y="4221094"/>
            <a:ext cx="3888431" cy="2592289"/>
            <a:chOff x="49144" y="4193792"/>
            <a:chExt cx="3888431" cy="2592289"/>
          </a:xfrm>
        </p:grpSpPr>
        <p:sp>
          <p:nvSpPr>
            <p:cNvPr id="18" name="円/楕円 17"/>
            <p:cNvSpPr/>
            <p:nvPr/>
          </p:nvSpPr>
          <p:spPr>
            <a:xfrm>
              <a:off x="49144" y="4193792"/>
              <a:ext cx="3888431" cy="2592289"/>
            </a:xfrm>
            <a:prstGeom prst="ellipse">
              <a:avLst/>
            </a:prstGeom>
            <a:gradFill flip="none" rotWithShape="1">
              <a:gsLst>
                <a:gs pos="99000">
                  <a:schemeClr val="accent1">
                    <a:tint val="66000"/>
                    <a:satMod val="160000"/>
                  </a:schemeClr>
                </a:gs>
                <a:gs pos="79000">
                  <a:schemeClr val="accent1">
                    <a:tint val="23500"/>
                    <a:satMod val="160000"/>
                  </a:schemeClr>
                </a:gs>
              </a:gsLst>
              <a:path path="shape">
                <a:fillToRect l="50000" t="50000" r="50000" b="50000"/>
              </a:path>
              <a:tileRect/>
            </a:gradFill>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n>
                  <a:solidFill>
                    <a:schemeClr val="tx1"/>
                  </a:solidFill>
                </a:ln>
              </a:endParaRPr>
            </a:p>
          </p:txBody>
        </p:sp>
        <p:sp>
          <p:nvSpPr>
            <p:cNvPr id="23" name="正方形/長方形 22"/>
            <p:cNvSpPr/>
            <p:nvPr/>
          </p:nvSpPr>
          <p:spPr>
            <a:xfrm>
              <a:off x="930654" y="4509120"/>
              <a:ext cx="2031326" cy="461665"/>
            </a:xfrm>
            <a:prstGeom prst="rect">
              <a:avLst/>
            </a:prstGeom>
          </p:spPr>
          <p:txBody>
            <a:bodyPr wrap="none">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行政の効率化</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303717" y="5013176"/>
              <a:ext cx="3452667" cy="738664"/>
            </a:xfrm>
            <a:prstGeom prst="rect">
              <a:avLst/>
            </a:prstGeom>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行政機関や地方公共団体などで、様々な情報の照合、転記、入力などに要している時間や労力が大幅に削減されます。</a:t>
              </a:r>
              <a:endParaRPr lang="en-US" altLang="ja-JP"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7" name="正方形/長方形 26"/>
            <p:cNvSpPr/>
            <p:nvPr/>
          </p:nvSpPr>
          <p:spPr>
            <a:xfrm>
              <a:off x="315215" y="5705961"/>
              <a:ext cx="3510136" cy="523220"/>
            </a:xfrm>
            <a:prstGeom prst="rect">
              <a:avLst/>
            </a:prstGeom>
          </p:spPr>
          <p:txBody>
            <a:bodyPr wrap="square">
              <a:spAutoFit/>
            </a:bodyPr>
            <a:lstStyle/>
            <a:p>
              <a:pPr>
                <a:spcBef>
                  <a:spcPts val="600"/>
                </a:spcBef>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複数の業務の間での連携が進み、作業の重複などの無駄が削減されます。</a:t>
              </a:r>
              <a:endParaRPr lang="ja-JP" altLang="en-US" sz="1400" dirty="0"/>
            </a:p>
          </p:txBody>
        </p:sp>
      </p:grpSp>
      <p:grpSp>
        <p:nvGrpSpPr>
          <p:cNvPr id="34" name="グループ化 33"/>
          <p:cNvGrpSpPr/>
          <p:nvPr/>
        </p:nvGrpSpPr>
        <p:grpSpPr>
          <a:xfrm>
            <a:off x="2936784" y="1931446"/>
            <a:ext cx="3888431" cy="2649684"/>
            <a:chOff x="2429176" y="1850868"/>
            <a:chExt cx="3888431" cy="2649684"/>
          </a:xfrm>
        </p:grpSpPr>
        <p:sp>
          <p:nvSpPr>
            <p:cNvPr id="22" name="円/楕円 21"/>
            <p:cNvSpPr/>
            <p:nvPr/>
          </p:nvSpPr>
          <p:spPr>
            <a:xfrm>
              <a:off x="2429176" y="1850868"/>
              <a:ext cx="3888431" cy="2649684"/>
            </a:xfrm>
            <a:prstGeom prst="ellipse">
              <a:avLst/>
            </a:prstGeom>
            <a:gradFill flip="none" rotWithShape="1">
              <a:gsLst>
                <a:gs pos="28611">
                  <a:srgbClr val="CCFFCC"/>
                </a:gs>
                <a:gs pos="99000">
                  <a:srgbClr val="00B050"/>
                </a:gs>
                <a:gs pos="79000">
                  <a:srgbClr val="CCFFCC"/>
                </a:gs>
              </a:gsLst>
              <a:path path="shape">
                <a:fillToRect l="50000" t="50000" r="50000" b="50000"/>
              </a:path>
              <a:tileRect/>
            </a:gradFill>
            <a:ln>
              <a:solidFill>
                <a:schemeClr val="accent3">
                  <a:lumMod val="50000"/>
                </a:schemeClr>
              </a:solidFill>
            </a:ln>
            <a:effectLst>
              <a:outerShdw blurRad="50800" dist="38100" dir="2700000" sx="102000" sy="102000" algn="tl" rotWithShape="0">
                <a:prstClr val="black">
                  <a:alpha val="40000"/>
                </a:prstClr>
              </a:outerShdw>
            </a:effectLst>
            <a:scene3d>
              <a:camera prst="orthographicFront"/>
              <a:lightRig rig="threePt" dir="t">
                <a:rot lat="0" lon="0" rev="0"/>
              </a:lightRig>
            </a:scene3d>
            <a:sp3d>
              <a:bevelT w="0" h="0"/>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n>
                  <a:solidFill>
                    <a:schemeClr val="tx1"/>
                  </a:solidFill>
                </a:ln>
              </a:endParaRPr>
            </a:p>
          </p:txBody>
        </p:sp>
        <p:sp>
          <p:nvSpPr>
            <p:cNvPr id="30" name="正方形/長方形 29"/>
            <p:cNvSpPr/>
            <p:nvPr/>
          </p:nvSpPr>
          <p:spPr>
            <a:xfrm>
              <a:off x="2585968" y="2434536"/>
              <a:ext cx="3570208" cy="461665"/>
            </a:xfrm>
            <a:prstGeom prst="rect">
              <a:avLst/>
            </a:prstGeom>
            <a:ln>
              <a:noFill/>
            </a:ln>
          </p:spPr>
          <p:txBody>
            <a:bodyPr wrap="none">
              <a:spAutoFit/>
            </a:bodyPr>
            <a:lstStyle/>
            <a:p>
              <a:pPr algn="ct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公平・公正な社会の実現</a:t>
              </a:r>
              <a:endParaRPr lang="en-US" altLang="ja-JP" sz="2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2686144" y="2780928"/>
              <a:ext cx="3402632" cy="1169551"/>
            </a:xfrm>
            <a:prstGeom prst="rect">
              <a:avLst/>
            </a:prstGeom>
            <a:ln>
              <a:noFill/>
            </a:ln>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所得や他の行政サービスの受給状況を把握しやすくなるため、負担を不当に免れることや給付を不正に受けることを防止するとともに、本当に困っている方にきめ細かな支援を行うことができます。</a:t>
              </a: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5114" y="4614368"/>
            <a:ext cx="1205965" cy="169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スライド番号プレースホルダー 11"/>
          <p:cNvSpPr>
            <a:spLocks noGrp="1"/>
          </p:cNvSpPr>
          <p:nvPr>
            <p:ph type="sldNum" sz="quarter" idx="12"/>
          </p:nvPr>
        </p:nvSpPr>
        <p:spPr>
          <a:xfrm>
            <a:off x="7769732" y="6475152"/>
            <a:ext cx="2133600" cy="365125"/>
          </a:xfrm>
        </p:spPr>
        <p:txBody>
          <a:bodyPr/>
          <a:lstStyle/>
          <a:p>
            <a:r>
              <a:rPr lang="en-US" altLang="ja-JP" sz="2800" dirty="0" smtClean="0">
                <a:solidFill>
                  <a:prstClr val="black"/>
                </a:solidFill>
              </a:rPr>
              <a:t>5</a:t>
            </a:r>
            <a:endParaRPr lang="ja-JP" altLang="en-US" sz="2800" dirty="0">
              <a:solidFill>
                <a:prstClr val="black"/>
              </a:solidFill>
            </a:endParaRPr>
          </a:p>
        </p:txBody>
      </p:sp>
    </p:spTree>
    <p:extLst>
      <p:ext uri="{BB962C8B-B14F-4D97-AF65-F5344CB8AC3E}">
        <p14:creationId xmlns:p14="http://schemas.microsoft.com/office/powerpoint/2010/main" val="30927809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81000" y="32354"/>
            <a:ext cx="9144000" cy="1080120"/>
          </a:xfrm>
          <a:prstGeom prst="rect">
            <a:avLst/>
          </a:prstGeom>
          <a:gradFill>
            <a:gsLst>
              <a:gs pos="30000">
                <a:srgbClr val="AEC3E9"/>
              </a:gs>
              <a:gs pos="0">
                <a:schemeClr val="bg1"/>
              </a:gs>
              <a:gs pos="75000">
                <a:schemeClr val="accent1">
                  <a:tint val="44500"/>
                  <a:satMod val="160000"/>
                </a:schemeClr>
              </a:gs>
              <a:gs pos="100000">
                <a:schemeClr val="bg1"/>
              </a:gs>
            </a:gsLst>
            <a:lin ang="5400000" scaled="0"/>
          </a:gradFill>
        </p:spPr>
        <p:txBody>
          <a:bodyPr wrap="square" lIns="87714" tIns="43857" rIns="87714" bIns="43857" rtlCol="0">
            <a:noAutofit/>
          </a:bodyPr>
          <a:lstStyle/>
          <a:p>
            <a:pPr algn="ctr"/>
            <a:r>
              <a:rPr lang="ja-JP" altLang="en-US"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事業者のためのマイナンバー</a:t>
            </a:r>
            <a:endParaRPr lang="en-US" altLang="ja-JP" sz="28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600" b="1" dirty="0">
                <a:solidFill>
                  <a:srgbClr val="0099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6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準備スケジュール（例）</a:t>
            </a:r>
            <a:endParaRPr lang="en-US" altLang="ja-JP" sz="3600" b="1" dirty="0">
              <a:solidFill>
                <a:srgbClr val="FF0000"/>
              </a:solidFill>
              <a:effectLst>
                <a:glow rad="228600">
                  <a:prstClr val="white"/>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510899" y="1131122"/>
            <a:ext cx="8907851" cy="1577799"/>
          </a:xfrm>
          <a:prstGeom prst="rect">
            <a:avLst/>
          </a:prstGeom>
          <a:solidFill>
            <a:srgbClr val="FFCCFF"/>
          </a:solidFill>
          <a:ln w="38100">
            <a:solidFill>
              <a:srgbClr val="FFCCFF"/>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b="1" u="sng" dirty="0">
                <a:solidFill>
                  <a:srgbClr val="FF0000"/>
                </a:solidFill>
              </a:rPr>
              <a:t>準備のために必要な手順</a:t>
            </a:r>
            <a:endParaRPr lang="en-US" altLang="ja-JP" sz="2000" b="1" u="sng" dirty="0">
              <a:solidFill>
                <a:srgbClr val="FF0000"/>
              </a:solidFill>
            </a:endParaRPr>
          </a:p>
          <a:p>
            <a:r>
              <a:rPr lang="ja-JP" altLang="en-US" sz="2000" b="1" dirty="0">
                <a:solidFill>
                  <a:srgbClr val="002060"/>
                </a:solidFill>
              </a:rPr>
              <a:t>　①マイナンバーの</a:t>
            </a:r>
            <a:r>
              <a:rPr lang="ja-JP" altLang="en-US" sz="2000" b="1" dirty="0">
                <a:solidFill>
                  <a:srgbClr val="FF0000"/>
                </a:solidFill>
              </a:rPr>
              <a:t>利用ケース</a:t>
            </a:r>
            <a:r>
              <a:rPr lang="ja-JP" altLang="en-US" sz="2000" b="1" dirty="0">
                <a:solidFill>
                  <a:srgbClr val="002060"/>
                </a:solidFill>
              </a:rPr>
              <a:t>を</a:t>
            </a:r>
            <a:r>
              <a:rPr lang="ja-JP" altLang="en-US" sz="2000" b="1" dirty="0">
                <a:solidFill>
                  <a:srgbClr val="FF0000"/>
                </a:solidFill>
              </a:rPr>
              <a:t>洗い出し</a:t>
            </a:r>
            <a:r>
              <a:rPr lang="ja-JP" altLang="en-US" sz="2000" b="1" dirty="0">
                <a:solidFill>
                  <a:srgbClr val="002060"/>
                </a:solidFill>
              </a:rPr>
              <a:t>ましょう！</a:t>
            </a:r>
            <a:endParaRPr lang="en-US" altLang="ja-JP" sz="2000" b="1" dirty="0">
              <a:solidFill>
                <a:srgbClr val="002060"/>
              </a:solidFill>
            </a:endParaRPr>
          </a:p>
          <a:p>
            <a:r>
              <a:rPr lang="ja-JP" altLang="en-US" sz="2000" b="1" dirty="0">
                <a:solidFill>
                  <a:srgbClr val="002060"/>
                </a:solidFill>
              </a:rPr>
              <a:t>　②</a:t>
            </a:r>
            <a:r>
              <a:rPr lang="ja-JP" altLang="en-US" sz="2000" b="1" dirty="0">
                <a:solidFill>
                  <a:srgbClr val="FF0000"/>
                </a:solidFill>
              </a:rPr>
              <a:t>利用スケジュールを確認</a:t>
            </a:r>
            <a:r>
              <a:rPr lang="ja-JP" altLang="en-US" sz="2000" b="1" dirty="0">
                <a:solidFill>
                  <a:srgbClr val="002060"/>
                </a:solidFill>
              </a:rPr>
              <a:t>！</a:t>
            </a:r>
            <a:endParaRPr lang="en-US" altLang="ja-JP" sz="2000" b="1" dirty="0">
              <a:solidFill>
                <a:srgbClr val="002060"/>
              </a:solidFill>
            </a:endParaRPr>
          </a:p>
          <a:p>
            <a:r>
              <a:rPr lang="ja-JP" altLang="en-US" sz="2000" b="1" dirty="0">
                <a:solidFill>
                  <a:srgbClr val="002060"/>
                </a:solidFill>
              </a:rPr>
              <a:t>　　　→いつまでに従業員等のマイナンバーを取得すればよいか確認しましょう！</a:t>
            </a:r>
            <a:endParaRPr lang="en-US" altLang="ja-JP" sz="2000" b="1" dirty="0">
              <a:solidFill>
                <a:srgbClr val="002060"/>
              </a:solidFill>
            </a:endParaRPr>
          </a:p>
          <a:p>
            <a:r>
              <a:rPr lang="ja-JP" altLang="en-US" sz="2000" b="1" dirty="0">
                <a:solidFill>
                  <a:srgbClr val="002060"/>
                </a:solidFill>
              </a:rPr>
              <a:t>　③</a:t>
            </a:r>
            <a:r>
              <a:rPr lang="ja-JP" altLang="en-US" sz="2000" b="1" dirty="0">
                <a:solidFill>
                  <a:srgbClr val="FF0000"/>
                </a:solidFill>
              </a:rPr>
              <a:t>マイナンバーの取得の前</a:t>
            </a:r>
            <a:r>
              <a:rPr lang="ja-JP" altLang="en-US" sz="2000" b="1" dirty="0">
                <a:solidFill>
                  <a:srgbClr val="002060"/>
                </a:solidFill>
              </a:rPr>
              <a:t>に、</a:t>
            </a:r>
            <a:r>
              <a:rPr lang="ja-JP" altLang="en-US" sz="2000" b="1" dirty="0">
                <a:solidFill>
                  <a:srgbClr val="FF0000"/>
                </a:solidFill>
              </a:rPr>
              <a:t>安全管理措置</a:t>
            </a:r>
            <a:r>
              <a:rPr lang="ja-JP" altLang="en-US" sz="2000" b="1" dirty="0">
                <a:solidFill>
                  <a:srgbClr val="002060"/>
                </a:solidFill>
              </a:rPr>
              <a:t>の検討をしましょう！</a:t>
            </a:r>
          </a:p>
        </p:txBody>
      </p:sp>
      <p:sp>
        <p:nvSpPr>
          <p:cNvPr id="43" name="角丸四角形 42"/>
          <p:cNvSpPr/>
          <p:nvPr/>
        </p:nvSpPr>
        <p:spPr>
          <a:xfrm>
            <a:off x="488504" y="2800760"/>
            <a:ext cx="6274090" cy="455648"/>
          </a:xfrm>
          <a:prstGeom prst="roundRect">
            <a:avLst/>
          </a:prstGeom>
          <a:solidFill>
            <a:srgbClr val="0099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prstClr val="white"/>
                </a:solidFill>
              </a:rPr>
              <a:t>以下のようなスケジュールで対応が必要です！</a:t>
            </a:r>
          </a:p>
        </p:txBody>
      </p:sp>
      <p:pic>
        <p:nvPicPr>
          <p:cNvPr id="39"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rot="1623209">
            <a:off x="8453199" y="1082668"/>
            <a:ext cx="800121" cy="9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6"/>
          <p:cNvSpPr>
            <a:spLocks noChangeArrowheads="1"/>
          </p:cNvSpPr>
          <p:nvPr/>
        </p:nvSpPr>
        <p:spPr bwMode="auto">
          <a:xfrm>
            <a:off x="379026" y="4168751"/>
            <a:ext cx="776536" cy="2689251"/>
          </a:xfrm>
          <a:prstGeom prst="rect">
            <a:avLst/>
          </a:prstGeom>
          <a:solidFill>
            <a:srgbClr val="99FF33">
              <a:alpha val="49804"/>
            </a:srgbClr>
          </a:solidFill>
          <a:ln>
            <a:noFill/>
          </a:ln>
          <a:extLst/>
        </p:spPr>
        <p:txBody>
          <a:bodyPr vert="eaVert" wrap="none" lIns="91429" tIns="45715" rIns="91429" bIns="45715" anchor="ctr"/>
          <a:lstStyle/>
          <a:p>
            <a:pPr defTabSz="913837"/>
            <a:r>
              <a:rPr lang="ja-JP" altLang="en-US" sz="3200" b="1" dirty="0">
                <a:solidFill>
                  <a:prstClr val="black"/>
                </a:solidFill>
                <a:latin typeface="Arial" charset="0"/>
              </a:rPr>
              <a:t>事業者の対応</a:t>
            </a:r>
            <a:endParaRPr lang="en-US" altLang="ja-JP" sz="3200" b="1" dirty="0">
              <a:solidFill>
                <a:prstClr val="black"/>
              </a:solidFill>
              <a:latin typeface="Arial" charset="0"/>
            </a:endParaRPr>
          </a:p>
        </p:txBody>
      </p:sp>
      <p:sp>
        <p:nvSpPr>
          <p:cNvPr id="35" name="AutoShape 21"/>
          <p:cNvSpPr>
            <a:spLocks noChangeArrowheads="1"/>
          </p:cNvSpPr>
          <p:nvPr/>
        </p:nvSpPr>
        <p:spPr bwMode="auto">
          <a:xfrm>
            <a:off x="6505464" y="4939168"/>
            <a:ext cx="2912033" cy="1382044"/>
          </a:xfrm>
          <a:prstGeom prst="homePlate">
            <a:avLst>
              <a:gd name="adj" fmla="val 15058"/>
            </a:avLst>
          </a:prstGeom>
          <a:solidFill>
            <a:srgbClr val="99FF33">
              <a:alpha val="50000"/>
            </a:srgbClr>
          </a:solidFill>
          <a:ln w="12700" algn="ctr">
            <a:solidFill>
              <a:schemeClr val="tx1"/>
            </a:solidFill>
            <a:miter lim="800000"/>
            <a:headEnd/>
            <a:tailEnd/>
          </a:ln>
        </p:spPr>
        <p:txBody>
          <a:bodyPr wrap="none" lIns="91429" tIns="45715" rIns="91429" bIns="45715" anchor="ctr"/>
          <a:lstStyle/>
          <a:p>
            <a:pPr algn="ctr" defTabSz="913837"/>
            <a:r>
              <a:rPr lang="ja-JP" altLang="en-US" sz="2000" b="1" dirty="0">
                <a:solidFill>
                  <a:prstClr val="black"/>
                </a:solidFill>
                <a:latin typeface="Arial" charset="0"/>
              </a:rPr>
              <a:t>申請書・申告書・調書等</a:t>
            </a:r>
            <a:endParaRPr lang="en-US" altLang="ja-JP" sz="2000" b="1" dirty="0">
              <a:solidFill>
                <a:prstClr val="black"/>
              </a:solidFill>
              <a:latin typeface="Arial" charset="0"/>
            </a:endParaRPr>
          </a:p>
          <a:p>
            <a:pPr algn="ctr" defTabSz="913837"/>
            <a:r>
              <a:rPr lang="ja-JP" altLang="en-US" sz="2000" b="1" dirty="0">
                <a:solidFill>
                  <a:prstClr val="black"/>
                </a:solidFill>
                <a:latin typeface="Arial" charset="0"/>
              </a:rPr>
              <a:t>順次番号記載開始</a:t>
            </a:r>
            <a:endParaRPr lang="en-US" altLang="ja-JP" sz="2000" b="1" dirty="0">
              <a:solidFill>
                <a:prstClr val="black"/>
              </a:solidFill>
              <a:latin typeface="Arial" charset="0"/>
            </a:endParaRPr>
          </a:p>
          <a:p>
            <a:pPr algn="ctr" defTabSz="913837"/>
            <a:r>
              <a:rPr lang="ja-JP" altLang="en-US" sz="1600" dirty="0">
                <a:solidFill>
                  <a:prstClr val="black"/>
                </a:solidFill>
                <a:latin typeface="Arial" charset="0"/>
              </a:rPr>
              <a:t>（</a:t>
            </a:r>
            <a:r>
              <a:rPr lang="en-US" altLang="ja-JP" sz="1600" dirty="0">
                <a:solidFill>
                  <a:prstClr val="black"/>
                </a:solidFill>
                <a:latin typeface="Arial" charset="0"/>
              </a:rPr>
              <a:t>※</a:t>
            </a:r>
            <a:r>
              <a:rPr lang="ja-JP" altLang="en-US" sz="1600" dirty="0">
                <a:solidFill>
                  <a:prstClr val="black"/>
                </a:solidFill>
                <a:latin typeface="Arial" charset="0"/>
              </a:rPr>
              <a:t>厚生年金・健康保険は、</a:t>
            </a:r>
            <a:endParaRPr lang="en-US" altLang="ja-JP" sz="1600" dirty="0">
              <a:solidFill>
                <a:prstClr val="black"/>
              </a:solidFill>
              <a:latin typeface="Arial" charset="0"/>
            </a:endParaRPr>
          </a:p>
          <a:p>
            <a:pPr algn="ctr" defTabSz="913837"/>
            <a:r>
              <a:rPr lang="ja-JP" altLang="en-US" sz="1600" dirty="0">
                <a:solidFill>
                  <a:prstClr val="black"/>
                </a:solidFill>
                <a:latin typeface="Arial" charset="0"/>
              </a:rPr>
              <a:t>平成２９年１月～）</a:t>
            </a:r>
            <a:endParaRPr lang="en-US" altLang="ja-JP" sz="1600" dirty="0">
              <a:solidFill>
                <a:prstClr val="black"/>
              </a:solidFill>
              <a:latin typeface="Arial" charset="0"/>
            </a:endParaRPr>
          </a:p>
        </p:txBody>
      </p:sp>
      <p:sp>
        <p:nvSpPr>
          <p:cNvPr id="36" name="AutoShape 21"/>
          <p:cNvSpPr>
            <a:spLocks noChangeArrowheads="1"/>
          </p:cNvSpPr>
          <p:nvPr/>
        </p:nvSpPr>
        <p:spPr bwMode="auto">
          <a:xfrm>
            <a:off x="5294398" y="4944694"/>
            <a:ext cx="1217754" cy="1376518"/>
          </a:xfrm>
          <a:prstGeom prst="homePlate">
            <a:avLst>
              <a:gd name="adj" fmla="val 20131"/>
            </a:avLst>
          </a:prstGeom>
          <a:solidFill>
            <a:srgbClr val="FFC000">
              <a:alpha val="49804"/>
            </a:srgbClr>
          </a:solidFill>
          <a:ln>
            <a:solidFill>
              <a:schemeClr val="tx1"/>
            </a:solidFill>
          </a:ln>
        </p:spPr>
        <p:txBody>
          <a:bodyPr vert="eaVert" wrap="none" lIns="91429" tIns="45715" rIns="91429" bIns="45715" anchor="ctr"/>
          <a:lstStyle/>
          <a:p>
            <a:pPr defTabSz="913837"/>
            <a:endParaRPr lang="en-US" altLang="ja-JP" sz="3600" b="1" dirty="0">
              <a:solidFill>
                <a:prstClr val="black"/>
              </a:solidFill>
              <a:latin typeface="Arial" charset="0"/>
            </a:endParaRPr>
          </a:p>
        </p:txBody>
      </p:sp>
      <p:sp>
        <p:nvSpPr>
          <p:cNvPr id="37" name="AutoShape 21"/>
          <p:cNvSpPr>
            <a:spLocks noChangeArrowheads="1"/>
          </p:cNvSpPr>
          <p:nvPr/>
        </p:nvSpPr>
        <p:spPr bwMode="auto">
          <a:xfrm>
            <a:off x="2625268" y="6381328"/>
            <a:ext cx="6792229" cy="386210"/>
          </a:xfrm>
          <a:prstGeom prst="homePlate">
            <a:avLst>
              <a:gd name="adj" fmla="val 44409"/>
            </a:avLst>
          </a:prstGeom>
          <a:solidFill>
            <a:srgbClr val="F58FF0">
              <a:alpha val="50000"/>
            </a:srgbClr>
          </a:solidFill>
          <a:ln w="12700" algn="ctr">
            <a:solidFill>
              <a:schemeClr val="tx1"/>
            </a:solidFill>
            <a:miter lim="800000"/>
            <a:headEnd/>
            <a:tailEnd/>
          </a:ln>
        </p:spPr>
        <p:txBody>
          <a:bodyPr wrap="none" lIns="91429" tIns="45715" rIns="91429" bIns="45715" anchor="ctr"/>
          <a:lstStyle/>
          <a:p>
            <a:pPr algn="ctr" defTabSz="913837"/>
            <a:r>
              <a:rPr lang="ja-JP" altLang="en-US" sz="2400" b="1" dirty="0">
                <a:solidFill>
                  <a:prstClr val="black"/>
                </a:solidFill>
                <a:latin typeface="Arial" charset="0"/>
              </a:rPr>
              <a:t>従業員研修等</a:t>
            </a:r>
            <a:endParaRPr lang="en-US" altLang="ja-JP" sz="2400" b="1" dirty="0">
              <a:solidFill>
                <a:prstClr val="black"/>
              </a:solidFill>
              <a:latin typeface="Arial" charset="0"/>
            </a:endParaRPr>
          </a:p>
        </p:txBody>
      </p:sp>
      <p:sp>
        <p:nvSpPr>
          <p:cNvPr id="38" name="AutoShape 21"/>
          <p:cNvSpPr>
            <a:spLocks noChangeArrowheads="1"/>
          </p:cNvSpPr>
          <p:nvPr/>
        </p:nvSpPr>
        <p:spPr bwMode="auto">
          <a:xfrm>
            <a:off x="1183840" y="4168750"/>
            <a:ext cx="4096656" cy="772418"/>
          </a:xfrm>
          <a:prstGeom prst="homePlate">
            <a:avLst>
              <a:gd name="adj" fmla="val 17278"/>
            </a:avLst>
          </a:prstGeom>
          <a:solidFill>
            <a:srgbClr val="FFFF00">
              <a:alpha val="50000"/>
            </a:srgbClr>
          </a:solidFill>
          <a:ln w="12700" algn="ctr">
            <a:solidFill>
              <a:schemeClr val="tx1"/>
            </a:solidFill>
            <a:miter lim="800000"/>
            <a:headEnd/>
            <a:tailEnd/>
          </a:ln>
        </p:spPr>
        <p:txBody>
          <a:bodyPr wrap="none" lIns="91429" tIns="45715" rIns="91429" bIns="45715" anchor="ctr"/>
          <a:lstStyle/>
          <a:p>
            <a:pPr algn="ctr" defTabSz="913837"/>
            <a:endParaRPr lang="en-US" altLang="ja-JP" sz="2400" b="1" dirty="0">
              <a:solidFill>
                <a:prstClr val="black"/>
              </a:solidFill>
              <a:latin typeface="Arial" charset="0"/>
            </a:endParaRPr>
          </a:p>
          <a:p>
            <a:pPr algn="ctr" defTabSz="913837"/>
            <a:r>
              <a:rPr lang="ja-JP" altLang="en-US" sz="2000" b="1" dirty="0">
                <a:solidFill>
                  <a:prstClr val="black"/>
                </a:solidFill>
                <a:latin typeface="Arial" charset="0"/>
              </a:rPr>
              <a:t>制度開始に向けた準備</a:t>
            </a:r>
            <a:endParaRPr lang="en-US" altLang="ja-JP" sz="2000" b="1" dirty="0">
              <a:solidFill>
                <a:prstClr val="black"/>
              </a:solidFill>
              <a:latin typeface="Arial" charset="0"/>
            </a:endParaRPr>
          </a:p>
          <a:p>
            <a:pPr algn="ctr" defTabSz="913837"/>
            <a:r>
              <a:rPr lang="ja-JP" altLang="en-US" sz="1600" dirty="0">
                <a:solidFill>
                  <a:prstClr val="black"/>
                </a:solidFill>
                <a:latin typeface="Arial" charset="0"/>
              </a:rPr>
              <a:t>（社内規程の見直し、システム対応、</a:t>
            </a:r>
            <a:endParaRPr lang="en-US" altLang="ja-JP" sz="1600" dirty="0">
              <a:solidFill>
                <a:prstClr val="black"/>
              </a:solidFill>
              <a:latin typeface="Arial" charset="0"/>
            </a:endParaRPr>
          </a:p>
          <a:p>
            <a:pPr algn="ctr" defTabSz="913837"/>
            <a:r>
              <a:rPr lang="ja-JP" altLang="en-US" sz="1600" dirty="0">
                <a:solidFill>
                  <a:prstClr val="black"/>
                </a:solidFill>
                <a:latin typeface="Arial" charset="0"/>
              </a:rPr>
              <a:t>安全管理措置　等）</a:t>
            </a:r>
            <a:endParaRPr lang="en-US" altLang="ja-JP" sz="1600" dirty="0">
              <a:solidFill>
                <a:prstClr val="black"/>
              </a:solidFill>
              <a:latin typeface="Arial" charset="0"/>
            </a:endParaRPr>
          </a:p>
          <a:p>
            <a:pPr algn="ctr" defTabSz="913837"/>
            <a:endParaRPr lang="en-US" altLang="ja-JP" sz="2400" b="1" dirty="0">
              <a:solidFill>
                <a:prstClr val="black"/>
              </a:solidFill>
              <a:latin typeface="Arial" charset="0"/>
            </a:endParaRPr>
          </a:p>
        </p:txBody>
      </p:sp>
      <p:sp>
        <p:nvSpPr>
          <p:cNvPr id="40" name="角丸四角形吹き出し 39"/>
          <p:cNvSpPr/>
          <p:nvPr/>
        </p:nvSpPr>
        <p:spPr>
          <a:xfrm>
            <a:off x="1370526" y="5089208"/>
            <a:ext cx="3586834" cy="1580153"/>
          </a:xfrm>
          <a:prstGeom prst="wedgeRoundRectCallout">
            <a:avLst>
              <a:gd name="adj1" fmla="val 100452"/>
              <a:gd name="adj2" fmla="val 7321"/>
              <a:gd name="adj3" fmla="val 16667"/>
            </a:avLst>
          </a:prstGeom>
          <a:noFill/>
          <a:ln w="76200">
            <a:solidFill>
              <a:srgbClr val="FF0000">
                <a:alpha val="63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a:solidFill>
                <a:prstClr val="black"/>
              </a:solidFill>
            </a:endParaRPr>
          </a:p>
          <a:p>
            <a:r>
              <a:rPr lang="en-US" altLang="ja-JP" sz="1200" dirty="0">
                <a:solidFill>
                  <a:prstClr val="black"/>
                </a:solidFill>
              </a:rPr>
              <a:t>【</a:t>
            </a:r>
            <a:r>
              <a:rPr lang="ja-JP" altLang="en-US" sz="1200" dirty="0">
                <a:solidFill>
                  <a:prstClr val="black"/>
                </a:solidFill>
              </a:rPr>
              <a:t>番号の取得・本人確認、調書の作成など</a:t>
            </a:r>
            <a:endParaRPr lang="en-US" altLang="ja-JP" sz="1200" dirty="0">
              <a:solidFill>
                <a:prstClr val="black"/>
              </a:solidFill>
            </a:endParaRPr>
          </a:p>
          <a:p>
            <a:r>
              <a:rPr lang="ja-JP" altLang="en-US" sz="1200">
                <a:solidFill>
                  <a:prstClr val="black"/>
                </a:solidFill>
              </a:rPr>
              <a:t>早期</a:t>
            </a:r>
            <a:r>
              <a:rPr lang="ja-JP" altLang="en-US" sz="1200" dirty="0">
                <a:solidFill>
                  <a:prstClr val="black"/>
                </a:solidFill>
              </a:rPr>
              <a:t>に番号が必要となる場面の例</a:t>
            </a:r>
            <a:r>
              <a:rPr lang="en-US" altLang="ja-JP" sz="1200" dirty="0">
                <a:solidFill>
                  <a:prstClr val="black"/>
                </a:solidFill>
              </a:rPr>
              <a:t>】</a:t>
            </a:r>
          </a:p>
          <a:p>
            <a:r>
              <a:rPr lang="ja-JP" altLang="en-US" sz="1200" dirty="0">
                <a:solidFill>
                  <a:prstClr val="black"/>
                </a:solidFill>
              </a:rPr>
              <a:t>・年始に雇う短期アルバイトへの報酬</a:t>
            </a:r>
            <a:endParaRPr lang="en-US" altLang="ja-JP" sz="1200" dirty="0">
              <a:solidFill>
                <a:prstClr val="black"/>
              </a:solidFill>
            </a:endParaRPr>
          </a:p>
          <a:p>
            <a:r>
              <a:rPr lang="ja-JP" altLang="en-US" sz="1200" dirty="0">
                <a:solidFill>
                  <a:prstClr val="black"/>
                </a:solidFill>
              </a:rPr>
              <a:t>・講演・原稿作成等での外部有識者　</a:t>
            </a:r>
            <a:endParaRPr lang="en-US" altLang="ja-JP" sz="1200" dirty="0">
              <a:solidFill>
                <a:prstClr val="black"/>
              </a:solidFill>
            </a:endParaRPr>
          </a:p>
          <a:p>
            <a:r>
              <a:rPr lang="ja-JP" altLang="en-US" sz="1200" dirty="0">
                <a:solidFill>
                  <a:prstClr val="black"/>
                </a:solidFill>
              </a:rPr>
              <a:t>　等への報酬</a:t>
            </a:r>
            <a:endParaRPr lang="en-US" altLang="ja-JP" sz="1200" dirty="0">
              <a:solidFill>
                <a:prstClr val="black"/>
              </a:solidFill>
            </a:endParaRPr>
          </a:p>
          <a:p>
            <a:r>
              <a:rPr lang="ja-JP" altLang="en-US" sz="1200" dirty="0">
                <a:solidFill>
                  <a:prstClr val="black"/>
                </a:solidFill>
              </a:rPr>
              <a:t>・３月の退職</a:t>
            </a:r>
            <a:endParaRPr lang="en-US" altLang="ja-JP" sz="1200" dirty="0">
              <a:solidFill>
                <a:prstClr val="black"/>
              </a:solidFill>
            </a:endParaRPr>
          </a:p>
          <a:p>
            <a:r>
              <a:rPr lang="ja-JP" altLang="en-US" sz="1200" dirty="0">
                <a:solidFill>
                  <a:prstClr val="black"/>
                </a:solidFill>
              </a:rPr>
              <a:t>・４月の新規採用</a:t>
            </a:r>
            <a:endParaRPr lang="en-US" altLang="ja-JP" sz="1200" dirty="0">
              <a:solidFill>
                <a:prstClr val="black"/>
              </a:solidFill>
            </a:endParaRPr>
          </a:p>
          <a:p>
            <a:r>
              <a:rPr lang="ja-JP" altLang="en-US" sz="1200" dirty="0">
                <a:solidFill>
                  <a:prstClr val="black"/>
                </a:solidFill>
              </a:rPr>
              <a:t>・中途退職</a:t>
            </a:r>
            <a:endParaRPr lang="en-US" altLang="ja-JP" sz="1200" dirty="0">
              <a:solidFill>
                <a:prstClr val="black"/>
              </a:solidFill>
            </a:endParaRPr>
          </a:p>
          <a:p>
            <a:endParaRPr lang="en-US" altLang="ja-JP" sz="1400" dirty="0">
              <a:solidFill>
                <a:prstClr val="black"/>
              </a:solidFill>
            </a:endParaRPr>
          </a:p>
        </p:txBody>
      </p:sp>
      <p:sp>
        <p:nvSpPr>
          <p:cNvPr id="41" name="テキスト ボックス 6"/>
          <p:cNvSpPr txBox="1">
            <a:spLocks noChangeArrowheads="1"/>
          </p:cNvSpPr>
          <p:nvPr/>
        </p:nvSpPr>
        <p:spPr bwMode="auto">
          <a:xfrm>
            <a:off x="6055596" y="3417107"/>
            <a:ext cx="1034332"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hangingPunct="1"/>
            <a:r>
              <a:rPr lang="en-US" altLang="ja-JP" sz="1800" dirty="0">
                <a:solidFill>
                  <a:prstClr val="black"/>
                </a:solidFill>
                <a:latin typeface="ＭＳ Ｐゴシック"/>
                <a:ea typeface="ＭＳ Ｐゴシック"/>
              </a:rPr>
              <a:t>2016</a:t>
            </a:r>
            <a:r>
              <a:rPr lang="ja-JP" altLang="en-US" sz="1800" dirty="0">
                <a:solidFill>
                  <a:prstClr val="black"/>
                </a:solidFill>
                <a:latin typeface="ＭＳ Ｐゴシック"/>
                <a:ea typeface="ＭＳ Ｐゴシック"/>
              </a:rPr>
              <a:t>年</a:t>
            </a:r>
            <a:endParaRPr lang="en-US" altLang="ja-JP" sz="1800" dirty="0">
              <a:solidFill>
                <a:prstClr val="black"/>
              </a:solidFill>
              <a:latin typeface="ＭＳ Ｐゴシック"/>
              <a:ea typeface="ＭＳ Ｐゴシック"/>
            </a:endParaRPr>
          </a:p>
          <a:p>
            <a:pPr eaLnBrk="1" hangingPunct="1"/>
            <a:r>
              <a:rPr lang="en-US" altLang="ja-JP" sz="1600" dirty="0">
                <a:solidFill>
                  <a:prstClr val="black"/>
                </a:solidFill>
                <a:latin typeface="ＭＳ Ｐゴシック"/>
                <a:ea typeface="ＭＳ Ｐゴシック"/>
              </a:rPr>
              <a:t>(H28</a:t>
            </a:r>
            <a:r>
              <a:rPr lang="ja-JP" altLang="en-US" sz="1600" dirty="0">
                <a:solidFill>
                  <a:prstClr val="black"/>
                </a:solidFill>
                <a:latin typeface="ＭＳ Ｐゴシック"/>
                <a:ea typeface="ＭＳ Ｐゴシック"/>
              </a:rPr>
              <a:t>年</a:t>
            </a:r>
            <a:r>
              <a:rPr lang="en-US" altLang="ja-JP" sz="1600" dirty="0">
                <a:solidFill>
                  <a:prstClr val="black"/>
                </a:solidFill>
                <a:latin typeface="ＭＳ Ｐゴシック"/>
                <a:ea typeface="ＭＳ Ｐゴシック"/>
              </a:rPr>
              <a:t>)</a:t>
            </a:r>
            <a:endParaRPr lang="ja-JP" altLang="en-US" sz="1600" dirty="0">
              <a:solidFill>
                <a:prstClr val="black"/>
              </a:solidFill>
              <a:latin typeface="ＭＳ Ｐゴシック"/>
              <a:ea typeface="ＭＳ Ｐゴシック"/>
            </a:endParaRPr>
          </a:p>
        </p:txBody>
      </p:sp>
      <p:sp>
        <p:nvSpPr>
          <p:cNvPr id="42" name="テキスト ボックス 2"/>
          <p:cNvSpPr txBox="1">
            <a:spLocks noChangeArrowheads="1"/>
          </p:cNvSpPr>
          <p:nvPr/>
        </p:nvSpPr>
        <p:spPr bwMode="auto">
          <a:xfrm>
            <a:off x="2216103" y="3417107"/>
            <a:ext cx="1033104"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hangingPunct="1"/>
            <a:r>
              <a:rPr lang="en-US" altLang="ja-JP" sz="1800" dirty="0">
                <a:solidFill>
                  <a:prstClr val="black"/>
                </a:solidFill>
                <a:latin typeface="ＭＳ Ｐゴシック"/>
                <a:ea typeface="ＭＳ Ｐゴシック"/>
              </a:rPr>
              <a:t>2015</a:t>
            </a:r>
            <a:r>
              <a:rPr lang="ja-JP" altLang="en-US" sz="1800" dirty="0">
                <a:solidFill>
                  <a:prstClr val="black"/>
                </a:solidFill>
                <a:latin typeface="ＭＳ Ｐゴシック"/>
                <a:ea typeface="ＭＳ Ｐゴシック"/>
              </a:rPr>
              <a:t>年</a:t>
            </a:r>
            <a:endParaRPr lang="en-US" altLang="ja-JP" sz="1800" dirty="0">
              <a:solidFill>
                <a:prstClr val="black"/>
              </a:solidFill>
              <a:latin typeface="ＭＳ Ｐゴシック"/>
              <a:ea typeface="ＭＳ Ｐゴシック"/>
            </a:endParaRPr>
          </a:p>
          <a:p>
            <a:pPr eaLnBrk="1" hangingPunct="1"/>
            <a:r>
              <a:rPr lang="en-US" altLang="ja-JP" sz="1600" dirty="0">
                <a:solidFill>
                  <a:prstClr val="black"/>
                </a:solidFill>
                <a:latin typeface="ＭＳ Ｐゴシック"/>
                <a:ea typeface="ＭＳ Ｐゴシック"/>
              </a:rPr>
              <a:t>(H27</a:t>
            </a:r>
            <a:r>
              <a:rPr lang="ja-JP" altLang="en-US" sz="1600" dirty="0">
                <a:solidFill>
                  <a:prstClr val="black"/>
                </a:solidFill>
                <a:latin typeface="ＭＳ Ｐゴシック"/>
                <a:ea typeface="ＭＳ Ｐゴシック"/>
              </a:rPr>
              <a:t>年</a:t>
            </a:r>
            <a:r>
              <a:rPr lang="en-US" altLang="ja-JP" sz="1600" dirty="0">
                <a:solidFill>
                  <a:prstClr val="black"/>
                </a:solidFill>
                <a:latin typeface="ＭＳ Ｐゴシック"/>
                <a:ea typeface="ＭＳ Ｐゴシック"/>
              </a:rPr>
              <a:t>)</a:t>
            </a:r>
            <a:endParaRPr lang="ja-JP" altLang="en-US" sz="1600" dirty="0">
              <a:solidFill>
                <a:prstClr val="black"/>
              </a:solidFill>
              <a:latin typeface="ＭＳ Ｐゴシック"/>
              <a:ea typeface="ＭＳ Ｐゴシック"/>
            </a:endParaRPr>
          </a:p>
        </p:txBody>
      </p:sp>
      <p:sp>
        <p:nvSpPr>
          <p:cNvPr id="47" name="テキスト ボックス 2"/>
          <p:cNvSpPr txBox="1">
            <a:spLocks noChangeArrowheads="1"/>
          </p:cNvSpPr>
          <p:nvPr/>
        </p:nvSpPr>
        <p:spPr bwMode="auto">
          <a:xfrm>
            <a:off x="8013203" y="3417107"/>
            <a:ext cx="1033104"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hangingPunct="1"/>
            <a:r>
              <a:rPr lang="en-US" altLang="ja-JP" sz="1800" dirty="0">
                <a:solidFill>
                  <a:prstClr val="black"/>
                </a:solidFill>
                <a:latin typeface="ＭＳ Ｐゴシック"/>
                <a:ea typeface="ＭＳ Ｐゴシック"/>
              </a:rPr>
              <a:t>2017</a:t>
            </a:r>
            <a:r>
              <a:rPr lang="ja-JP" altLang="en-US" sz="1800" dirty="0">
                <a:solidFill>
                  <a:prstClr val="black"/>
                </a:solidFill>
                <a:latin typeface="ＭＳ Ｐゴシック"/>
                <a:ea typeface="ＭＳ Ｐゴシック"/>
              </a:rPr>
              <a:t>年</a:t>
            </a:r>
            <a:endParaRPr lang="en-US" altLang="ja-JP" sz="1800" dirty="0">
              <a:solidFill>
                <a:prstClr val="black"/>
              </a:solidFill>
              <a:latin typeface="ＭＳ Ｐゴシック"/>
              <a:ea typeface="ＭＳ Ｐゴシック"/>
            </a:endParaRPr>
          </a:p>
          <a:p>
            <a:pPr eaLnBrk="1" hangingPunct="1"/>
            <a:r>
              <a:rPr lang="en-US" altLang="ja-JP" sz="1600" dirty="0">
                <a:solidFill>
                  <a:prstClr val="black"/>
                </a:solidFill>
                <a:latin typeface="ＭＳ Ｐゴシック"/>
                <a:ea typeface="ＭＳ Ｐゴシック"/>
              </a:rPr>
              <a:t>(H29</a:t>
            </a:r>
            <a:r>
              <a:rPr lang="ja-JP" altLang="en-US" sz="1600" dirty="0">
                <a:solidFill>
                  <a:prstClr val="black"/>
                </a:solidFill>
                <a:latin typeface="ＭＳ Ｐゴシック"/>
                <a:ea typeface="ＭＳ Ｐゴシック"/>
              </a:rPr>
              <a:t>年</a:t>
            </a:r>
            <a:r>
              <a:rPr lang="en-US" altLang="ja-JP" sz="1600" dirty="0">
                <a:solidFill>
                  <a:prstClr val="black"/>
                </a:solidFill>
                <a:latin typeface="ＭＳ Ｐゴシック"/>
                <a:ea typeface="ＭＳ Ｐゴシック"/>
              </a:rPr>
              <a:t>)</a:t>
            </a:r>
            <a:endParaRPr lang="ja-JP" altLang="en-US" sz="1600" dirty="0">
              <a:solidFill>
                <a:prstClr val="black"/>
              </a:solidFill>
              <a:latin typeface="ＭＳ Ｐゴシック"/>
              <a:ea typeface="ＭＳ Ｐゴシック"/>
            </a:endParaRPr>
          </a:p>
        </p:txBody>
      </p:sp>
      <p:sp>
        <p:nvSpPr>
          <p:cNvPr id="48" name="テキスト ボックス 6"/>
          <p:cNvSpPr txBox="1">
            <a:spLocks noChangeArrowheads="1"/>
          </p:cNvSpPr>
          <p:nvPr/>
        </p:nvSpPr>
        <p:spPr bwMode="auto">
          <a:xfrm>
            <a:off x="4770676" y="3710664"/>
            <a:ext cx="723291"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5" rIns="91429" bIns="45715">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eaLnBrk="1" hangingPunct="1"/>
            <a:r>
              <a:rPr lang="en-US" altLang="ja-JP" sz="1400" dirty="0">
                <a:solidFill>
                  <a:prstClr val="black"/>
                </a:solidFill>
                <a:latin typeface="ＭＳ Ｐゴシック"/>
                <a:ea typeface="ＭＳ Ｐゴシック"/>
              </a:rPr>
              <a:t>(10</a:t>
            </a:r>
            <a:r>
              <a:rPr lang="ja-JP" altLang="en-US" sz="1400" dirty="0">
                <a:solidFill>
                  <a:prstClr val="black"/>
                </a:solidFill>
                <a:latin typeface="ＭＳ Ｐゴシック"/>
                <a:ea typeface="ＭＳ Ｐゴシック"/>
              </a:rPr>
              <a:t>月</a:t>
            </a:r>
            <a:r>
              <a:rPr lang="en-US" altLang="ja-JP" sz="1400" dirty="0">
                <a:solidFill>
                  <a:prstClr val="black"/>
                </a:solidFill>
                <a:latin typeface="ＭＳ Ｐゴシック"/>
                <a:ea typeface="ＭＳ Ｐゴシック"/>
              </a:rPr>
              <a:t>)</a:t>
            </a:r>
            <a:endParaRPr lang="ja-JP" altLang="en-US" sz="2000" dirty="0">
              <a:solidFill>
                <a:prstClr val="black"/>
              </a:solidFill>
              <a:latin typeface="ＭＳ Ｐゴシック"/>
              <a:ea typeface="ＭＳ Ｐゴシック"/>
            </a:endParaRPr>
          </a:p>
        </p:txBody>
      </p:sp>
      <p:sp>
        <p:nvSpPr>
          <p:cNvPr id="50" name="Line 15"/>
          <p:cNvSpPr>
            <a:spLocks noChangeShapeType="1"/>
          </p:cNvSpPr>
          <p:nvPr/>
        </p:nvSpPr>
        <p:spPr bwMode="auto">
          <a:xfrm flipH="1">
            <a:off x="2625267" y="3933056"/>
            <a:ext cx="1973" cy="28914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endParaRPr lang="ja-JP" altLang="en-US">
              <a:solidFill>
                <a:prstClr val="black"/>
              </a:solidFill>
              <a:latin typeface="Arial" charset="0"/>
            </a:endParaRPr>
          </a:p>
        </p:txBody>
      </p:sp>
      <p:sp>
        <p:nvSpPr>
          <p:cNvPr id="51" name="Line 15"/>
          <p:cNvSpPr>
            <a:spLocks noChangeShapeType="1"/>
          </p:cNvSpPr>
          <p:nvPr/>
        </p:nvSpPr>
        <p:spPr bwMode="auto">
          <a:xfrm flipH="1">
            <a:off x="5294399" y="4006127"/>
            <a:ext cx="1973" cy="28914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endParaRPr lang="ja-JP" altLang="en-US">
              <a:solidFill>
                <a:prstClr val="black"/>
              </a:solidFill>
              <a:latin typeface="Arial" charset="0"/>
            </a:endParaRPr>
          </a:p>
        </p:txBody>
      </p:sp>
      <p:sp>
        <p:nvSpPr>
          <p:cNvPr id="53" name="Line 15"/>
          <p:cNvSpPr>
            <a:spLocks noChangeShapeType="1"/>
          </p:cNvSpPr>
          <p:nvPr/>
        </p:nvSpPr>
        <p:spPr bwMode="auto">
          <a:xfrm flipH="1">
            <a:off x="8422705" y="4006127"/>
            <a:ext cx="1973" cy="28914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lIns="65306" tIns="32653" rIns="65306" bIns="32653" anchor="ctr"/>
          <a:lstStyle/>
          <a:p>
            <a:endParaRPr lang="ja-JP" altLang="en-US">
              <a:solidFill>
                <a:prstClr val="black"/>
              </a:solidFill>
              <a:latin typeface="Arial" charset="0"/>
            </a:endParaRPr>
          </a:p>
        </p:txBody>
      </p:sp>
      <p:sp>
        <p:nvSpPr>
          <p:cNvPr id="54" name="Text Box 107"/>
          <p:cNvSpPr txBox="1">
            <a:spLocks noChangeArrowheads="1"/>
          </p:cNvSpPr>
          <p:nvPr/>
        </p:nvSpPr>
        <p:spPr bwMode="auto">
          <a:xfrm>
            <a:off x="5302985" y="4958914"/>
            <a:ext cx="923307" cy="13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29" tIns="45715" rIns="91429" bIns="45715" anchor="ctr">
            <a:spAutoFit/>
          </a:bodyPr>
          <a:lstStyle>
            <a:lvl1pPr defTabSz="1279525" eaLnBrk="0" hangingPunct="0">
              <a:defRPr kumimoji="1" sz="2500">
                <a:solidFill>
                  <a:schemeClr val="tx1"/>
                </a:solidFill>
                <a:latin typeface="Arial" charset="0"/>
                <a:ea typeface="ＭＳ Ｐゴシック" charset="-128"/>
              </a:defRPr>
            </a:lvl1pPr>
            <a:lvl2pPr marL="742950" indent="-285750" defTabSz="1279525" eaLnBrk="0" hangingPunct="0">
              <a:defRPr kumimoji="1" sz="2500">
                <a:solidFill>
                  <a:schemeClr val="tx1"/>
                </a:solidFill>
                <a:latin typeface="Arial" charset="0"/>
                <a:ea typeface="ＭＳ Ｐゴシック" charset="-128"/>
              </a:defRPr>
            </a:lvl2pPr>
            <a:lvl3pPr marL="1143000" indent="-228600" defTabSz="1279525" eaLnBrk="0" hangingPunct="0">
              <a:defRPr kumimoji="1" sz="2500">
                <a:solidFill>
                  <a:schemeClr val="tx1"/>
                </a:solidFill>
                <a:latin typeface="Arial" charset="0"/>
                <a:ea typeface="ＭＳ Ｐゴシック" charset="-128"/>
              </a:defRPr>
            </a:lvl3pPr>
            <a:lvl4pPr marL="1600200" indent="-228600" defTabSz="1279525" eaLnBrk="0" hangingPunct="0">
              <a:defRPr kumimoji="1" sz="2500">
                <a:solidFill>
                  <a:schemeClr val="tx1"/>
                </a:solidFill>
                <a:latin typeface="Arial" charset="0"/>
                <a:ea typeface="ＭＳ Ｐゴシック" charset="-128"/>
              </a:defRPr>
            </a:lvl4pPr>
            <a:lvl5pPr marL="2057400" indent="-228600" defTabSz="1279525" eaLnBrk="0" hangingPunct="0">
              <a:defRPr kumimoji="1" sz="2500">
                <a:solidFill>
                  <a:schemeClr val="tx1"/>
                </a:solidFill>
                <a:latin typeface="Arial" charset="0"/>
                <a:ea typeface="ＭＳ Ｐゴシック" charset="-128"/>
              </a:defRPr>
            </a:lvl5pPr>
            <a:lvl6pPr marL="25146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6pPr>
            <a:lvl7pPr marL="29718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7pPr>
            <a:lvl8pPr marL="34290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8pPr>
            <a:lvl9pPr marL="3886200" indent="-228600" algn="ctr" defTabSz="1279525" eaLnBrk="0" fontAlgn="base" hangingPunct="0">
              <a:spcBef>
                <a:spcPct val="0"/>
              </a:spcBef>
              <a:spcAft>
                <a:spcPct val="0"/>
              </a:spcAft>
              <a:defRPr kumimoji="1" sz="2500">
                <a:solidFill>
                  <a:schemeClr val="tx1"/>
                </a:solidFill>
                <a:latin typeface="Arial" charset="0"/>
                <a:ea typeface="ＭＳ Ｐゴシック" charset="-128"/>
              </a:defRPr>
            </a:lvl9pPr>
          </a:lstStyle>
          <a:p>
            <a:pPr algn="ctr" eaLnBrk="1" hangingPunct="1"/>
            <a:r>
              <a:rPr lang="ja-JP" altLang="en-US" sz="1600" b="1" u="sng" dirty="0">
                <a:solidFill>
                  <a:prstClr val="black"/>
                </a:solidFill>
              </a:rPr>
              <a:t>従業員等</a:t>
            </a:r>
            <a:r>
              <a:rPr lang="ja-JP" altLang="en-US" sz="1600" b="1" dirty="0">
                <a:solidFill>
                  <a:prstClr val="black"/>
                </a:solidFill>
              </a:rPr>
              <a:t>の</a:t>
            </a:r>
            <a:endParaRPr lang="en-US" altLang="ja-JP" sz="1600" b="1" dirty="0">
              <a:solidFill>
                <a:prstClr val="black"/>
              </a:solidFill>
            </a:endParaRPr>
          </a:p>
          <a:p>
            <a:pPr algn="ctr" eaLnBrk="1" hangingPunct="1"/>
            <a:r>
              <a:rPr lang="ja-JP" altLang="en-US" sz="1600" b="1" dirty="0">
                <a:solidFill>
                  <a:prstClr val="black"/>
                </a:solidFill>
              </a:rPr>
              <a:t>番号取得</a:t>
            </a:r>
            <a:endParaRPr lang="en-US" altLang="ja-JP" sz="1600" b="1" dirty="0">
              <a:solidFill>
                <a:prstClr val="black"/>
              </a:solidFill>
            </a:endParaRPr>
          </a:p>
          <a:p>
            <a:pPr algn="ctr" eaLnBrk="1" hangingPunct="1"/>
            <a:r>
              <a:rPr lang="ja-JP" altLang="en-US" sz="1600" b="1" dirty="0">
                <a:solidFill>
                  <a:prstClr val="black"/>
                </a:solidFill>
              </a:rPr>
              <a:t>開始可能</a:t>
            </a:r>
            <a:endParaRPr lang="en-US" altLang="ja-JP" sz="1600" b="1" dirty="0">
              <a:solidFill>
                <a:prstClr val="black"/>
              </a:solidFill>
            </a:endParaRPr>
          </a:p>
        </p:txBody>
      </p:sp>
      <p:sp>
        <p:nvSpPr>
          <p:cNvPr id="49" name="角丸四角形吹き出し 48"/>
          <p:cNvSpPr/>
          <p:nvPr/>
        </p:nvSpPr>
        <p:spPr>
          <a:xfrm>
            <a:off x="5813344" y="4081988"/>
            <a:ext cx="2740057" cy="823323"/>
          </a:xfrm>
          <a:prstGeom prst="wedgeRoundRectCallout">
            <a:avLst>
              <a:gd name="adj1" fmla="val -38301"/>
              <a:gd name="adj2" fmla="val 77110"/>
              <a:gd name="adj3" fmla="val 16667"/>
            </a:avLst>
          </a:prstGeom>
          <a:solidFill>
            <a:srgbClr val="FFFFCC"/>
          </a:solidFill>
          <a:ln w="38100">
            <a:solidFill>
              <a:srgbClr val="FF66FF"/>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b="1" dirty="0">
                <a:solidFill>
                  <a:srgbClr val="FF0000"/>
                </a:solidFill>
              </a:rPr>
              <a:t> パートやアルバイト</a:t>
            </a:r>
            <a:endParaRPr lang="en-US" altLang="ja-JP" b="1" dirty="0">
              <a:solidFill>
                <a:srgbClr val="FF0000"/>
              </a:solidFill>
            </a:endParaRPr>
          </a:p>
          <a:p>
            <a:pPr algn="ctr"/>
            <a:r>
              <a:rPr lang="ja-JP" altLang="en-US" b="1" dirty="0">
                <a:solidFill>
                  <a:srgbClr val="FF0000"/>
                </a:solidFill>
              </a:rPr>
              <a:t>扶養家族</a:t>
            </a:r>
            <a:r>
              <a:rPr lang="ja-JP" altLang="en-US" b="1" dirty="0">
                <a:solidFill>
                  <a:prstClr val="black"/>
                </a:solidFill>
              </a:rPr>
              <a:t>も含まれます！</a:t>
            </a:r>
            <a:endParaRPr lang="en-US" altLang="ja-JP" b="1" dirty="0">
              <a:solidFill>
                <a:prstClr val="black"/>
              </a:solidFill>
            </a:endParaRPr>
          </a:p>
        </p:txBody>
      </p:sp>
      <p:sp>
        <p:nvSpPr>
          <p:cNvPr id="46" name="円/楕円 45"/>
          <p:cNvSpPr/>
          <p:nvPr/>
        </p:nvSpPr>
        <p:spPr>
          <a:xfrm>
            <a:off x="6874785" y="3796279"/>
            <a:ext cx="1249288" cy="397069"/>
          </a:xfrm>
          <a:prstGeom prst="ellipse">
            <a:avLst/>
          </a:prstGeom>
          <a:solidFill>
            <a:srgbClr val="FFFF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b="1" dirty="0">
                <a:solidFill>
                  <a:srgbClr val="FF0000"/>
                </a:solidFill>
              </a:rPr>
              <a:t>注意</a:t>
            </a:r>
          </a:p>
        </p:txBody>
      </p:sp>
      <p:sp>
        <p:nvSpPr>
          <p:cNvPr id="23" name="スライド番号プレースホルダー 2"/>
          <p:cNvSpPr>
            <a:spLocks noGrp="1"/>
          </p:cNvSpPr>
          <p:nvPr>
            <p:ph type="sldNum" sz="quarter" idx="12"/>
          </p:nvPr>
        </p:nvSpPr>
        <p:spPr>
          <a:xfrm>
            <a:off x="7736780" y="6474835"/>
            <a:ext cx="2133600" cy="365125"/>
          </a:xfrm>
        </p:spPr>
        <p:txBody>
          <a:bodyPr/>
          <a:lstStyle/>
          <a:p>
            <a:pPr>
              <a:defRPr/>
            </a:pPr>
            <a:fld id="{067EFC52-C34A-4A1B-879C-F7681BFACCAD}" type="slidenum">
              <a:rPr lang="ja-JP" altLang="en-US" sz="2800">
                <a:solidFill>
                  <a:prstClr val="black"/>
                </a:solidFill>
              </a:rPr>
              <a:pPr>
                <a:defRPr/>
              </a:pPr>
              <a:t>59</a:t>
            </a:fld>
            <a:endParaRPr lang="ja-JP" altLang="en-US" sz="2800" dirty="0">
              <a:solidFill>
                <a:prstClr val="black"/>
              </a:solidFill>
            </a:endParaRPr>
          </a:p>
        </p:txBody>
      </p:sp>
    </p:spTree>
    <p:extLst>
      <p:ext uri="{BB962C8B-B14F-4D97-AF65-F5344CB8AC3E}">
        <p14:creationId xmlns:p14="http://schemas.microsoft.com/office/powerpoint/2010/main" val="37566226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13918" y="1347489"/>
            <a:ext cx="8856984" cy="4508404"/>
          </a:xfrm>
          <a:prstGeom prst="roundRect">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tIns="72000" rtlCol="0" anchor="ctr"/>
          <a:lstStyle/>
          <a:p>
            <a:pPr algn="ctr">
              <a:spcBef>
                <a:spcPts val="600"/>
              </a:spcBef>
            </a:pPr>
            <a:endParaRPr lang="en-US" altLang="ja-JP" sz="44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ts val="600"/>
              </a:spcBef>
            </a:pPr>
            <a:r>
              <a:rPr lang="en-US" altLang="ja-JP" sz="4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内閣官房のホームページは</a:t>
            </a:r>
            <a:endPar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ts val="600"/>
              </a:spcBef>
            </a:pPr>
            <a: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a:t>
            </a:r>
            <a:r>
              <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で検索</a:t>
            </a:r>
            <a:endParaRPr lang="en-US" altLang="ja-JP"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sz="10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en-US" altLang="ja-JP"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政府広報</a:t>
            </a:r>
            <a:r>
              <a:rPr lang="en-US" altLang="ja-JP"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のホームページにも</a:t>
            </a:r>
            <a:endParaRPr lang="en-US" altLang="ja-JP"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動画など多様な広報物があります</a:t>
            </a:r>
            <a:endParaRPr lang="en-US" altLang="ja-JP" sz="24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sz="10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3200" b="1" dirty="0">
                <a:solidFill>
                  <a:srgbClr val="00B05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6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マイナンバーの コールセンター</a:t>
            </a:r>
            <a:endParaRPr lang="en-US" altLang="ja-JP" sz="36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endParaRPr lang="en-US" altLang="ja-JP" sz="2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ja-JP" altLang="en-US"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0570-20-0178</a:t>
            </a:r>
            <a:r>
              <a:rPr lang="ja-JP" altLang="en-US"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（全国共通ナビダイヤル）</a:t>
            </a:r>
            <a:endParaRPr lang="en-US" altLang="ja-JP"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1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en-US" altLang="ja-JP"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　ナビダイヤルは通話料がかかります。</a:t>
            </a:r>
          </a:p>
          <a:p>
            <a:pPr algn="ctr"/>
            <a:r>
              <a:rPr lang="ja-JP" altLang="en-US"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平日９：３０～１７：３０（土日祝・年末年始を除く）</a:t>
            </a:r>
            <a:endParaRPr lang="en-US" altLang="ja-JP"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r>
              <a:rPr lang="en-US" altLang="ja-JP"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a:t>
            </a:r>
            <a:r>
              <a:rPr lang="ja-JP" altLang="en-US"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一部</a:t>
            </a:r>
            <a:r>
              <a:rPr lang="en-US" altLang="ja-JP"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IP</a:t>
            </a:r>
            <a:r>
              <a:rPr lang="ja-JP" altLang="en-US" sz="1400" b="1" dirty="0">
                <a:solidFill>
                  <a:schemeClr val="tx1"/>
                </a:solidFill>
                <a:effectLst>
                  <a:glow rad="228600">
                    <a:schemeClr val="bg1"/>
                  </a:glow>
                </a:effectLst>
                <a:latin typeface="HG丸ｺﾞｼｯｸM-PRO" panose="020F0600000000000000" pitchFamily="50" charset="-128"/>
                <a:ea typeface="HG丸ｺﾞｼｯｸM-PRO" panose="020F0600000000000000" pitchFamily="50" charset="-128"/>
              </a:rPr>
              <a:t>電話等で上記ダイヤルに繋がらない場合は、０５０－３８１６－９４０５におかけください。</a:t>
            </a:r>
            <a:endParaRPr lang="en-US" altLang="ja-JP" sz="2400" b="1" dirty="0">
              <a:solidFill>
                <a:schemeClr val="tx1"/>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gn="ctr">
              <a:spcBef>
                <a:spcPts val="600"/>
              </a:spcBef>
            </a:pPr>
            <a:endParaRPr lang="en-US" altLang="ja-JP" sz="44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720752" y="5855893"/>
            <a:ext cx="4464496" cy="936104"/>
          </a:xfrm>
          <a:prstGeom prst="roundRect">
            <a:avLst>
              <a:gd name="adj" fmla="val 32409"/>
            </a:avLst>
          </a:prstGeom>
          <a:solidFill>
            <a:schemeClr val="accent1">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tIns="252000" rtlCol="0" anchor="ctr"/>
          <a:lstStyle/>
          <a:p>
            <a:pPr algn="ctr"/>
            <a:r>
              <a:rPr lang="ja-JP" altLang="en-US"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マイナンバー公式</a:t>
            </a:r>
            <a:r>
              <a:rPr lang="en-US" altLang="ja-JP" sz="28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twitter</a:t>
            </a:r>
          </a:p>
          <a:p>
            <a:pPr algn="ctr"/>
            <a:r>
              <a:rPr lang="en-US" altLang="ja-JP" b="1" dirty="0">
                <a:solidFill>
                  <a:srgbClr val="002060"/>
                </a:solidFill>
                <a:effectLst>
                  <a:glow>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https://twitter.com/MyNumber_PR</a:t>
            </a:r>
          </a:p>
          <a:p>
            <a:pPr algn="ctr"/>
            <a:endParaRPr lang="ja-JP" altLang="en-US" dirty="0"/>
          </a:p>
        </p:txBody>
      </p:sp>
      <p:pic>
        <p:nvPicPr>
          <p:cNvPr id="10" name="図 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469" b="89918" l="9707" r="95147">
                        <a14:foregroundMark x1="32957" y1="31173" x2="35553" y2="49897"/>
                        <a14:foregroundMark x1="34086" y1="40638" x2="60384" y2="40844"/>
                        <a14:foregroundMark x1="33747" y1="54938" x2="50677" y2="59568"/>
                        <a14:foregroundMark x1="51354" y1="60700" x2="59481" y2="65638"/>
                        <a14:foregroundMark x1="60045" y1="66461" x2="60045" y2="73868"/>
                        <a14:foregroundMark x1="67381" y1="70267" x2="67607" y2="67901"/>
                        <a14:foregroundMark x1="40406" y1="22325" x2="40181" y2="13066"/>
                        <a14:foregroundMark x1="61061" y1="11317" x2="60722" y2="19547"/>
                      </a14:backgroundRemoval>
                    </a14:imgEffect>
                  </a14:imgLayer>
                </a14:imgProps>
              </a:ext>
              <a:ext uri="{28A0092B-C50C-407E-A947-70E740481C1C}">
                <a14:useLocalDpi xmlns:a14="http://schemas.microsoft.com/office/drawing/2010/main" val="0"/>
              </a:ext>
            </a:extLst>
          </a:blip>
          <a:srcRect l="13490" r="18621" b="13128"/>
          <a:stretch/>
        </p:blipFill>
        <p:spPr>
          <a:xfrm>
            <a:off x="481337" y="1733653"/>
            <a:ext cx="1728192" cy="2426828"/>
          </a:xfrm>
          <a:prstGeom prst="rect">
            <a:avLst/>
          </a:prstGeom>
        </p:spPr>
      </p:pic>
      <p:sp>
        <p:nvSpPr>
          <p:cNvPr id="12" name="テキスト ボックス 11"/>
          <p:cNvSpPr txBox="1"/>
          <p:nvPr/>
        </p:nvSpPr>
        <p:spPr>
          <a:xfrm>
            <a:off x="516047" y="4047624"/>
            <a:ext cx="1836204"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愛称：マイナちゃん</a:t>
            </a:r>
          </a:p>
        </p:txBody>
      </p:sp>
      <p:sp>
        <p:nvSpPr>
          <p:cNvPr id="15" name="テキスト ボックス 14"/>
          <p:cNvSpPr txBox="1"/>
          <p:nvPr/>
        </p:nvSpPr>
        <p:spPr>
          <a:xfrm>
            <a:off x="381000" y="723"/>
            <a:ext cx="9144000" cy="1346767"/>
          </a:xfrm>
          <a:prstGeom prst="rect">
            <a:avLst/>
          </a:prstGeom>
          <a:gradFill>
            <a:gsLst>
              <a:gs pos="31000">
                <a:srgbClr val="AEC3E9"/>
              </a:gs>
              <a:gs pos="0">
                <a:schemeClr val="bg1"/>
              </a:gs>
              <a:gs pos="74000">
                <a:schemeClr val="accent1">
                  <a:tint val="44500"/>
                  <a:satMod val="160000"/>
                  <a:lumMod val="74000"/>
                  <a:lumOff val="26000"/>
                </a:schemeClr>
              </a:gs>
              <a:gs pos="100000">
                <a:schemeClr val="bg1"/>
              </a:gs>
            </a:gsLst>
            <a:lin ang="5400000" scaled="0"/>
          </a:gradFill>
        </p:spPr>
        <p:txBody>
          <a:bodyPr wrap="square" rtlCol="0" anchor="ctr" anchorCtr="1">
            <a:noAutofit/>
          </a:bodyPr>
          <a:lstStyle/>
          <a:p>
            <a:pPr algn="ctr"/>
            <a:r>
              <a:rPr lang="ja-JP" altLang="en-US" sz="44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もっと詳しく知りたい方は　</a:t>
            </a:r>
          </a:p>
        </p:txBody>
      </p:sp>
      <p:sp>
        <p:nvSpPr>
          <p:cNvPr id="3" name="正方形/長方形 2"/>
          <p:cNvSpPr/>
          <p:nvPr/>
        </p:nvSpPr>
        <p:spPr>
          <a:xfrm>
            <a:off x="7569530" y="2288086"/>
            <a:ext cx="1008112" cy="504056"/>
          </a:xfrm>
          <a:prstGeom prst="rect">
            <a:avLst/>
          </a:prstGeom>
          <a:solidFill>
            <a:schemeClr val="bg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t>検索</a:t>
            </a:r>
          </a:p>
        </p:txBody>
      </p:sp>
      <p:sp>
        <p:nvSpPr>
          <p:cNvPr id="4" name="右矢印 3"/>
          <p:cNvSpPr/>
          <p:nvPr/>
        </p:nvSpPr>
        <p:spPr>
          <a:xfrm rot="12880924">
            <a:off x="8465697" y="2585633"/>
            <a:ext cx="504056" cy="308504"/>
          </a:xfrm>
          <a:prstGeom prst="rightArrow">
            <a:avLst/>
          </a:prstGeom>
          <a:solidFill>
            <a:schemeClr val="tx2">
              <a:lumMod val="60000"/>
              <a:lumOff val="40000"/>
            </a:schemeClr>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ln w="0"/>
              <a:solidFill>
                <a:schemeClr val="tx1"/>
              </a:solidFill>
              <a:effectLst>
                <a:outerShdw blurRad="38100" dist="19050" dir="2700000" algn="tl" rotWithShape="0">
                  <a:schemeClr val="dk1">
                    <a:alpha val="40000"/>
                  </a:schemeClr>
                </a:outerShdw>
              </a:effectLst>
            </a:endParaRPr>
          </a:p>
        </p:txBody>
      </p:sp>
      <p:sp>
        <p:nvSpPr>
          <p:cNvPr id="8" name="正方形/長方形 7"/>
          <p:cNvSpPr/>
          <p:nvPr/>
        </p:nvSpPr>
        <p:spPr>
          <a:xfrm>
            <a:off x="3972545" y="4342152"/>
            <a:ext cx="1259355" cy="288032"/>
          </a:xfrm>
          <a:prstGeom prst="rect">
            <a:avLst/>
          </a:prstGeom>
          <a:no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dirty="0">
                <a:latin typeface="+mn-ea"/>
              </a:rPr>
              <a:t>マイナンバー</a:t>
            </a:r>
          </a:p>
        </p:txBody>
      </p:sp>
      <p:sp>
        <p:nvSpPr>
          <p:cNvPr id="13" name="スライド番号プレースホルダー 2"/>
          <p:cNvSpPr>
            <a:spLocks noGrp="1"/>
          </p:cNvSpPr>
          <p:nvPr>
            <p:ph type="sldNum" sz="quarter" idx="12"/>
          </p:nvPr>
        </p:nvSpPr>
        <p:spPr>
          <a:xfrm>
            <a:off x="7740972" y="6481911"/>
            <a:ext cx="2133600" cy="365125"/>
          </a:xfrm>
        </p:spPr>
        <p:txBody>
          <a:bodyPr/>
          <a:lstStyle/>
          <a:p>
            <a:pPr>
              <a:defRPr/>
            </a:pPr>
            <a:fld id="{067EFC52-C34A-4A1B-879C-F7681BFACCAD}" type="slidenum">
              <a:rPr lang="ja-JP" altLang="en-US" sz="2800">
                <a:solidFill>
                  <a:schemeClr val="tx1"/>
                </a:solidFill>
              </a:rPr>
              <a:pPr>
                <a:defRPr/>
              </a:pPr>
              <a:t>60</a:t>
            </a:fld>
            <a:endParaRPr lang="ja-JP" altLang="en-US" sz="2800" dirty="0">
              <a:solidFill>
                <a:schemeClr val="tx1"/>
              </a:solidFill>
            </a:endParaRPr>
          </a:p>
        </p:txBody>
      </p:sp>
    </p:spTree>
    <p:extLst>
      <p:ext uri="{BB962C8B-B14F-4D97-AF65-F5344CB8AC3E}">
        <p14:creationId xmlns:p14="http://schemas.microsoft.com/office/powerpoint/2010/main" val="3881510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rotWithShape="1">
          <a:blip r:embed="rId3"/>
          <a:srcRect l="11247" t="11686" r="12546" b="28144"/>
          <a:stretch/>
        </p:blipFill>
        <p:spPr>
          <a:xfrm>
            <a:off x="2902991" y="458634"/>
            <a:ext cx="4088087" cy="1814745"/>
          </a:xfrm>
          <a:prstGeom prst="rect">
            <a:avLst/>
          </a:prstGeom>
        </p:spPr>
      </p:pic>
      <p:sp>
        <p:nvSpPr>
          <p:cNvPr id="30" name="正方形/長方形 29"/>
          <p:cNvSpPr/>
          <p:nvPr/>
        </p:nvSpPr>
        <p:spPr>
          <a:xfrm>
            <a:off x="0" y="0"/>
            <a:ext cx="9906000" cy="404664"/>
          </a:xfrm>
          <a:prstGeom prst="rect">
            <a:avLst/>
          </a:prstGeom>
          <a:solidFill>
            <a:srgbClr val="0070C0"/>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smtClean="0">
                <a:solidFill>
                  <a:schemeClr val="bg1"/>
                </a:solidFill>
              </a:rPr>
              <a:t>マイナンバー</a:t>
            </a:r>
            <a:r>
              <a:rPr lang="ja-JP" altLang="en-US" sz="2400" b="1" dirty="0">
                <a:solidFill>
                  <a:schemeClr val="bg1"/>
                </a:solidFill>
              </a:rPr>
              <a:t>に関する</a:t>
            </a:r>
            <a:r>
              <a:rPr lang="ja-JP" altLang="en-US" sz="2400" b="1" dirty="0" smtClean="0">
                <a:solidFill>
                  <a:schemeClr val="bg1"/>
                </a:solidFill>
              </a:rPr>
              <a:t>広報資料</a:t>
            </a:r>
            <a:endParaRPr lang="ja-JP" altLang="en-US" sz="2400" b="1" dirty="0">
              <a:solidFill>
                <a:schemeClr val="bg1"/>
              </a:solidFill>
            </a:endParaRPr>
          </a:p>
        </p:txBody>
      </p:sp>
      <p:sp>
        <p:nvSpPr>
          <p:cNvPr id="18" name="正方形/長方形 17"/>
          <p:cNvSpPr/>
          <p:nvPr/>
        </p:nvSpPr>
        <p:spPr>
          <a:xfrm>
            <a:off x="242692" y="1864829"/>
            <a:ext cx="2340000" cy="648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70C0"/>
                </a:solidFill>
              </a:rPr>
              <a:t>広報媒体のご照会</a:t>
            </a:r>
            <a:endParaRPr lang="en-US" altLang="ja-JP" sz="1400" b="1" dirty="0" smtClean="0">
              <a:solidFill>
                <a:srgbClr val="0070C0"/>
              </a:solidFill>
            </a:endParaRPr>
          </a:p>
        </p:txBody>
      </p:sp>
      <p:cxnSp>
        <p:nvCxnSpPr>
          <p:cNvPr id="19" name="直線矢印コネクタ 18"/>
          <p:cNvCxnSpPr>
            <a:stCxn id="18" idx="2"/>
          </p:cNvCxnSpPr>
          <p:nvPr/>
        </p:nvCxnSpPr>
        <p:spPr>
          <a:xfrm>
            <a:off x="1412692" y="2512829"/>
            <a:ext cx="1388434" cy="452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42692" y="3490760"/>
            <a:ext cx="2340000" cy="648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rgbClr val="0070C0"/>
                </a:solidFill>
              </a:rPr>
              <a:t>事業者のみなさまへ</a:t>
            </a:r>
            <a:endParaRPr kumimoji="1" lang="en-US" altLang="ja-JP" sz="1400" b="1" dirty="0" smtClean="0">
              <a:solidFill>
                <a:srgbClr val="0070C0"/>
              </a:solidFill>
            </a:endParaRPr>
          </a:p>
        </p:txBody>
      </p:sp>
      <p:cxnSp>
        <p:nvCxnSpPr>
          <p:cNvPr id="23" name="直線矢印コネクタ 22"/>
          <p:cNvCxnSpPr>
            <a:stCxn id="22" idx="2"/>
          </p:cNvCxnSpPr>
          <p:nvPr/>
        </p:nvCxnSpPr>
        <p:spPr>
          <a:xfrm>
            <a:off x="1412692" y="4138760"/>
            <a:ext cx="1395167" cy="144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242692" y="4921221"/>
            <a:ext cx="2340000" cy="648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70C0"/>
                </a:solidFill>
              </a:rPr>
              <a:t>よくある質問（</a:t>
            </a:r>
            <a:r>
              <a:rPr lang="en-US" altLang="ja-JP" sz="1400" b="1" dirty="0" smtClean="0">
                <a:solidFill>
                  <a:srgbClr val="0070C0"/>
                </a:solidFill>
              </a:rPr>
              <a:t>FAQ</a:t>
            </a:r>
            <a:r>
              <a:rPr lang="ja-JP" altLang="en-US" sz="1400" b="1" dirty="0" smtClean="0">
                <a:solidFill>
                  <a:srgbClr val="0070C0"/>
                </a:solidFill>
              </a:rPr>
              <a:t>）</a:t>
            </a:r>
            <a:endParaRPr lang="ja-JP" altLang="en-US" sz="1400" b="1" dirty="0">
              <a:solidFill>
                <a:srgbClr val="0070C0"/>
              </a:solidFill>
            </a:endParaRPr>
          </a:p>
        </p:txBody>
      </p:sp>
      <p:cxnSp>
        <p:nvCxnSpPr>
          <p:cNvPr id="29" name="直線矢印コネクタ 28"/>
          <p:cNvCxnSpPr>
            <a:stCxn id="28" idx="2"/>
          </p:cNvCxnSpPr>
          <p:nvPr/>
        </p:nvCxnSpPr>
        <p:spPr>
          <a:xfrm>
            <a:off x="1412692" y="5569221"/>
            <a:ext cx="1354668" cy="596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488216" y="1549179"/>
            <a:ext cx="2341644" cy="648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70C0"/>
                </a:solidFill>
              </a:rPr>
              <a:t>フリーダウンロード資料</a:t>
            </a:r>
            <a:endParaRPr lang="ja-JP" altLang="en-US" sz="1400" b="1" dirty="0">
              <a:solidFill>
                <a:srgbClr val="0070C0"/>
              </a:solidFill>
            </a:endParaRPr>
          </a:p>
        </p:txBody>
      </p:sp>
      <p:cxnSp>
        <p:nvCxnSpPr>
          <p:cNvPr id="34" name="直線矢印コネクタ 33"/>
          <p:cNvCxnSpPr>
            <a:stCxn id="33" idx="1"/>
          </p:cNvCxnSpPr>
          <p:nvPr/>
        </p:nvCxnSpPr>
        <p:spPr>
          <a:xfrm flipH="1">
            <a:off x="6991078" y="1873179"/>
            <a:ext cx="497138" cy="4541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7165860" y="4425607"/>
            <a:ext cx="2664000" cy="648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rgbClr val="0070C0"/>
                </a:solidFill>
              </a:rPr>
              <a:t>地方公共団体のみなさまへ</a:t>
            </a:r>
            <a:endParaRPr lang="ja-JP" altLang="en-US" sz="1400" b="1" dirty="0">
              <a:solidFill>
                <a:srgbClr val="0070C0"/>
              </a:solidFill>
            </a:endParaRPr>
          </a:p>
        </p:txBody>
      </p:sp>
      <p:cxnSp>
        <p:nvCxnSpPr>
          <p:cNvPr id="36" name="直線矢印コネクタ 35"/>
          <p:cNvCxnSpPr/>
          <p:nvPr/>
        </p:nvCxnSpPr>
        <p:spPr>
          <a:xfrm flipH="1" flipV="1">
            <a:off x="5889104" y="3429000"/>
            <a:ext cx="1243608" cy="1260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1"/>
          <p:cNvSpPr>
            <a:spLocks noGrp="1"/>
          </p:cNvSpPr>
          <p:nvPr>
            <p:ph type="sldNum" sz="quarter" idx="12"/>
          </p:nvPr>
        </p:nvSpPr>
        <p:spPr>
          <a:xfrm>
            <a:off x="7808802" y="6473658"/>
            <a:ext cx="2133600" cy="365125"/>
          </a:xfrm>
        </p:spPr>
        <p:txBody>
          <a:bodyPr/>
          <a:lstStyle/>
          <a:p>
            <a:r>
              <a:rPr lang="en-US" altLang="ja-JP" sz="2800" dirty="0" smtClean="0">
                <a:solidFill>
                  <a:schemeClr val="tx1"/>
                </a:solidFill>
              </a:rPr>
              <a:t>61</a:t>
            </a:r>
            <a:endParaRPr lang="ja-JP" altLang="en-US" sz="2800" dirty="0">
              <a:solidFill>
                <a:schemeClr val="tx1"/>
              </a:solidFill>
            </a:endParaRPr>
          </a:p>
        </p:txBody>
      </p:sp>
      <p:pic>
        <p:nvPicPr>
          <p:cNvPr id="2" name="図 1"/>
          <p:cNvPicPr>
            <a:picLocks noChangeAspect="1"/>
          </p:cNvPicPr>
          <p:nvPr/>
        </p:nvPicPr>
        <p:blipFill rotWithShape="1">
          <a:blip r:embed="rId4"/>
          <a:srcRect l="22691" t="5954" r="36908" b="20254"/>
          <a:stretch/>
        </p:blipFill>
        <p:spPr>
          <a:xfrm>
            <a:off x="2767360" y="2293304"/>
            <a:ext cx="4380956" cy="4498864"/>
          </a:xfrm>
          <a:prstGeom prst="rect">
            <a:avLst/>
          </a:prstGeom>
        </p:spPr>
      </p:pic>
    </p:spTree>
    <p:extLst>
      <p:ext uri="{BB962C8B-B14F-4D97-AF65-F5344CB8AC3E}">
        <p14:creationId xmlns:p14="http://schemas.microsoft.com/office/powerpoint/2010/main" val="13376046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社会保障・税番号制度</a:t>
            </a:r>
            <a:r>
              <a:rPr lang="ja-JP" altLang="en-US" sz="2800" dirty="0" smtClean="0"/>
              <a:t>の概要</a:t>
            </a:r>
            <a:endParaRPr kumimoji="1" lang="ja-JP" altLang="en-US" sz="2800" dirty="0"/>
          </a:p>
        </p:txBody>
      </p:sp>
      <p:sp>
        <p:nvSpPr>
          <p:cNvPr id="12" name="角丸四角形 11"/>
          <p:cNvSpPr/>
          <p:nvPr/>
        </p:nvSpPr>
        <p:spPr>
          <a:xfrm>
            <a:off x="290226" y="612140"/>
            <a:ext cx="9325548" cy="864096"/>
          </a:xfrm>
          <a:prstGeom prst="round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1600" b="1" dirty="0">
                <a:solidFill>
                  <a:prstClr val="black"/>
                </a:solidFill>
                <a:latin typeface="ＭＳ ゴシック" pitchFamily="49" charset="-128"/>
                <a:ea typeface="ＭＳ ゴシック" pitchFamily="49" charset="-128"/>
              </a:rPr>
              <a:t>番号制度は、</a:t>
            </a:r>
            <a:r>
              <a:rPr lang="ja-JP" altLang="en-US" sz="1600" b="1" dirty="0">
                <a:solidFill>
                  <a:prstClr val="black"/>
                </a:solidFill>
              </a:rPr>
              <a:t>複数の機関に存在</a:t>
            </a:r>
            <a:r>
              <a:rPr lang="ja-JP" altLang="en-US" sz="1600" b="1" dirty="0" smtClean="0">
                <a:solidFill>
                  <a:prstClr val="black"/>
                </a:solidFill>
              </a:rPr>
              <a:t>する特定の個人</a:t>
            </a:r>
            <a:r>
              <a:rPr lang="ja-JP" altLang="en-US" sz="1600" b="1" dirty="0">
                <a:solidFill>
                  <a:prstClr val="black"/>
                </a:solidFill>
              </a:rPr>
              <a:t>の情報</a:t>
            </a:r>
            <a:r>
              <a:rPr lang="ja-JP" altLang="en-US" sz="1600" b="1" dirty="0" smtClean="0">
                <a:solidFill>
                  <a:prstClr val="black"/>
                </a:solidFill>
              </a:rPr>
              <a:t>を同一人</a:t>
            </a:r>
            <a:r>
              <a:rPr lang="ja-JP" altLang="en-US" sz="1600" b="1" dirty="0">
                <a:solidFill>
                  <a:prstClr val="black"/>
                </a:solidFill>
              </a:rPr>
              <a:t>の情報であるということの確認を行うための基盤であり、</a:t>
            </a:r>
            <a:r>
              <a:rPr lang="ja-JP" altLang="en-US" sz="1600" b="1" dirty="0">
                <a:solidFill>
                  <a:prstClr val="black"/>
                </a:solidFill>
                <a:latin typeface="ＭＳ ゴシック" pitchFamily="49" charset="-128"/>
                <a:ea typeface="ＭＳ ゴシック" pitchFamily="49" charset="-128"/>
              </a:rPr>
              <a:t>社会</a:t>
            </a:r>
            <a:r>
              <a:rPr lang="ja-JP" altLang="en-US" sz="1600" b="1" dirty="0" smtClean="0">
                <a:solidFill>
                  <a:prstClr val="black"/>
                </a:solidFill>
                <a:latin typeface="ＭＳ ゴシック" pitchFamily="49" charset="-128"/>
                <a:ea typeface="ＭＳ ゴシック" pitchFamily="49" charset="-128"/>
              </a:rPr>
              <a:t>保障･税</a:t>
            </a:r>
            <a:r>
              <a:rPr lang="ja-JP" altLang="en-US" sz="1600" b="1" dirty="0">
                <a:solidFill>
                  <a:prstClr val="black"/>
                </a:solidFill>
                <a:latin typeface="ＭＳ ゴシック" pitchFamily="49" charset="-128"/>
                <a:ea typeface="ＭＳ ゴシック" pitchFamily="49" charset="-128"/>
              </a:rPr>
              <a:t>制度の</a:t>
            </a:r>
            <a:r>
              <a:rPr lang="ja-JP" altLang="en-US" sz="1600" b="1" dirty="0" smtClean="0">
                <a:solidFill>
                  <a:prstClr val="black"/>
                </a:solidFill>
                <a:latin typeface="ＭＳ ゴシック" pitchFamily="49" charset="-128"/>
                <a:ea typeface="ＭＳ ゴシック" pitchFamily="49" charset="-128"/>
              </a:rPr>
              <a:t>効率性･透明性</a:t>
            </a:r>
            <a:r>
              <a:rPr lang="ja-JP" altLang="en-US" sz="1600" b="1" dirty="0">
                <a:solidFill>
                  <a:prstClr val="black"/>
                </a:solidFill>
                <a:latin typeface="ＭＳ ゴシック" pitchFamily="49" charset="-128"/>
                <a:ea typeface="ＭＳ ゴシック" pitchFamily="49" charset="-128"/>
              </a:rPr>
              <a:t>を</a:t>
            </a:r>
            <a:r>
              <a:rPr lang="ja-JP" altLang="en-US" sz="1600" b="1" dirty="0" smtClean="0">
                <a:solidFill>
                  <a:prstClr val="black"/>
                </a:solidFill>
                <a:latin typeface="ＭＳ ゴシック" pitchFamily="49" charset="-128"/>
                <a:ea typeface="ＭＳ ゴシック" pitchFamily="49" charset="-128"/>
              </a:rPr>
              <a:t>高め、国民</a:t>
            </a:r>
            <a:r>
              <a:rPr lang="ja-JP" altLang="en-US" sz="1600" b="1" dirty="0">
                <a:solidFill>
                  <a:prstClr val="black"/>
                </a:solidFill>
                <a:latin typeface="ＭＳ ゴシック" pitchFamily="49" charset="-128"/>
                <a:ea typeface="ＭＳ ゴシック" pitchFamily="49" charset="-128"/>
              </a:rPr>
              <a:t>にとって利便性の高い</a:t>
            </a:r>
            <a:r>
              <a:rPr lang="ja-JP" altLang="en-US" sz="1600" b="1" dirty="0" smtClean="0">
                <a:solidFill>
                  <a:prstClr val="black"/>
                </a:solidFill>
                <a:latin typeface="ＭＳ ゴシック" pitchFamily="49" charset="-128"/>
                <a:ea typeface="ＭＳ ゴシック" pitchFamily="49" charset="-128"/>
              </a:rPr>
              <a:t>公平･公正</a:t>
            </a:r>
            <a:r>
              <a:rPr lang="ja-JP" altLang="en-US" sz="1600" b="1" dirty="0">
                <a:solidFill>
                  <a:prstClr val="black"/>
                </a:solidFill>
                <a:latin typeface="ＭＳ ゴシック" pitchFamily="49" charset="-128"/>
                <a:ea typeface="ＭＳ ゴシック" pitchFamily="49" charset="-128"/>
              </a:rPr>
              <a:t>な社会を実現するため</a:t>
            </a:r>
            <a:r>
              <a:rPr lang="ja-JP" altLang="en-US" sz="1600" b="1" dirty="0" smtClean="0">
                <a:solidFill>
                  <a:prstClr val="black"/>
                </a:solidFill>
                <a:latin typeface="ＭＳ ゴシック" pitchFamily="49" charset="-128"/>
                <a:ea typeface="ＭＳ ゴシック" pitchFamily="49" charset="-128"/>
              </a:rPr>
              <a:t>の基盤</a:t>
            </a:r>
            <a:r>
              <a:rPr lang="ja-JP" altLang="en-US" sz="1600" b="1" dirty="0">
                <a:solidFill>
                  <a:prstClr val="black"/>
                </a:solidFill>
                <a:latin typeface="ＭＳ ゴシック" pitchFamily="49" charset="-128"/>
                <a:ea typeface="ＭＳ ゴシック" pitchFamily="49" charset="-128"/>
              </a:rPr>
              <a:t>（インフラ）である。</a:t>
            </a:r>
          </a:p>
        </p:txBody>
      </p:sp>
      <p:sp>
        <p:nvSpPr>
          <p:cNvPr id="13" name="正方形/長方形 12"/>
          <p:cNvSpPr/>
          <p:nvPr/>
        </p:nvSpPr>
        <p:spPr>
          <a:xfrm>
            <a:off x="191055" y="1795370"/>
            <a:ext cx="4545921" cy="461665"/>
          </a:xfrm>
          <a:prstGeom prst="rect">
            <a:avLst/>
          </a:prstGeom>
        </p:spPr>
        <p:txBody>
          <a:bodyPr wrap="square" anchor="ctr">
            <a:spAutoFit/>
          </a:bodyPr>
          <a:lstStyle/>
          <a:p>
            <a:pPr marL="285750" indent="-285750">
              <a:buFont typeface="Wingdings" pitchFamily="2" charset="2"/>
              <a:buChar char="n"/>
            </a:pPr>
            <a:r>
              <a:rPr lang="ja-JP" altLang="en-US" sz="1200" b="1" dirty="0" smtClean="0">
                <a:solidFill>
                  <a:prstClr val="black"/>
                </a:solidFill>
              </a:rPr>
              <a:t>市町村長は、住民票</a:t>
            </a:r>
            <a:r>
              <a:rPr lang="ja-JP" altLang="en-US" sz="1200" b="1" dirty="0">
                <a:solidFill>
                  <a:prstClr val="black"/>
                </a:solidFill>
              </a:rPr>
              <a:t>コードを変換して得られる個人</a:t>
            </a:r>
            <a:r>
              <a:rPr lang="ja-JP" altLang="en-US" sz="1200" b="1" dirty="0" smtClean="0">
                <a:solidFill>
                  <a:prstClr val="black"/>
                </a:solidFill>
              </a:rPr>
              <a:t>番号（</a:t>
            </a:r>
            <a:r>
              <a:rPr lang="en-US" altLang="ja-JP" sz="1200" b="1" dirty="0" smtClean="0">
                <a:solidFill>
                  <a:prstClr val="black"/>
                </a:solidFill>
              </a:rPr>
              <a:t>12</a:t>
            </a:r>
            <a:r>
              <a:rPr lang="ja-JP" altLang="en-US" sz="1200" b="1" dirty="0" smtClean="0">
                <a:solidFill>
                  <a:prstClr val="black"/>
                </a:solidFill>
              </a:rPr>
              <a:t>桁）を指定し、通知</a:t>
            </a:r>
            <a:r>
              <a:rPr lang="ja-JP" altLang="en-US" sz="1200" b="1" dirty="0">
                <a:solidFill>
                  <a:prstClr val="black"/>
                </a:solidFill>
              </a:rPr>
              <a:t>カードにより本人に</a:t>
            </a:r>
            <a:r>
              <a:rPr lang="ja-JP" altLang="en-US" sz="1200" b="1" dirty="0" smtClean="0">
                <a:solidFill>
                  <a:prstClr val="black"/>
                </a:solidFill>
              </a:rPr>
              <a:t>通知</a:t>
            </a:r>
            <a:endParaRPr lang="en-US" altLang="ja-JP" sz="1200" b="1" dirty="0" smtClean="0">
              <a:solidFill>
                <a:prstClr val="black"/>
              </a:solidFill>
            </a:endParaRPr>
          </a:p>
        </p:txBody>
      </p:sp>
      <p:sp>
        <p:nvSpPr>
          <p:cNvPr id="14" name="正方形/長方形 13"/>
          <p:cNvSpPr/>
          <p:nvPr/>
        </p:nvSpPr>
        <p:spPr>
          <a:xfrm>
            <a:off x="191054" y="2481583"/>
            <a:ext cx="4464496" cy="461665"/>
          </a:xfrm>
          <a:prstGeom prst="rect">
            <a:avLst/>
          </a:prstGeom>
        </p:spPr>
        <p:txBody>
          <a:bodyPr wrap="square" anchor="ctr">
            <a:spAutoFit/>
          </a:bodyPr>
          <a:lstStyle/>
          <a:p>
            <a:pPr marL="285750" indent="-285750">
              <a:buFont typeface="Wingdings" pitchFamily="2" charset="2"/>
              <a:buChar char="n"/>
            </a:pPr>
            <a:r>
              <a:rPr lang="ja-JP" altLang="en-US" sz="1200" b="1" dirty="0" smtClean="0">
                <a:solidFill>
                  <a:prstClr val="black"/>
                </a:solidFill>
              </a:rPr>
              <a:t>市町村長は、申請により、顔</a:t>
            </a:r>
            <a:r>
              <a:rPr lang="ja-JP" altLang="en-US" sz="1200" b="1" dirty="0">
                <a:solidFill>
                  <a:prstClr val="black"/>
                </a:solidFill>
              </a:rPr>
              <a:t>写真付きの個人番号カードを</a:t>
            </a:r>
            <a:r>
              <a:rPr lang="ja-JP" altLang="en-US" sz="1200" b="1" dirty="0" smtClean="0">
                <a:solidFill>
                  <a:prstClr val="black"/>
                </a:solidFill>
              </a:rPr>
              <a:t>交付</a:t>
            </a:r>
            <a:endParaRPr lang="ja-JP" altLang="en-US" sz="1200" b="1" dirty="0">
              <a:solidFill>
                <a:prstClr val="black"/>
              </a:solidFill>
            </a:endParaRPr>
          </a:p>
          <a:p>
            <a:pPr marL="285750" indent="-285750">
              <a:buFont typeface="Wingdings" pitchFamily="2" charset="2"/>
              <a:buChar char="n"/>
            </a:pPr>
            <a:r>
              <a:rPr lang="ja-JP" altLang="en-US" sz="1200" b="1" dirty="0">
                <a:solidFill>
                  <a:prstClr val="black"/>
                </a:solidFill>
              </a:rPr>
              <a:t>個人番号</a:t>
            </a:r>
            <a:r>
              <a:rPr lang="ja-JP" altLang="en-US" sz="1200" b="1" dirty="0" smtClean="0">
                <a:solidFill>
                  <a:prstClr val="black"/>
                </a:solidFill>
              </a:rPr>
              <a:t>カードは、本人確認や番号確認の</a:t>
            </a:r>
            <a:r>
              <a:rPr lang="ja-JP" altLang="en-US" sz="1200" b="1" dirty="0">
                <a:solidFill>
                  <a:prstClr val="black"/>
                </a:solidFill>
              </a:rPr>
              <a:t>ために</a:t>
            </a:r>
            <a:r>
              <a:rPr lang="ja-JP" altLang="en-US" sz="1200" b="1" dirty="0" smtClean="0">
                <a:solidFill>
                  <a:prstClr val="black"/>
                </a:solidFill>
              </a:rPr>
              <a:t>利用</a:t>
            </a:r>
            <a:endParaRPr lang="en-US" altLang="ja-JP" sz="1200" b="1" dirty="0" smtClean="0">
              <a:solidFill>
                <a:prstClr val="black"/>
              </a:solidFill>
            </a:endParaRPr>
          </a:p>
        </p:txBody>
      </p:sp>
      <p:sp>
        <p:nvSpPr>
          <p:cNvPr id="15" name="正方形/長方形 14"/>
          <p:cNvSpPr/>
          <p:nvPr/>
        </p:nvSpPr>
        <p:spPr>
          <a:xfrm>
            <a:off x="4894930" y="1789371"/>
            <a:ext cx="5011069" cy="830997"/>
          </a:xfrm>
          <a:prstGeom prst="rect">
            <a:avLst/>
          </a:prstGeom>
        </p:spPr>
        <p:txBody>
          <a:bodyPr wrap="square" anchor="ctr">
            <a:spAutoFit/>
          </a:bodyPr>
          <a:lstStyle/>
          <a:p>
            <a:pPr marL="285750" indent="-285750">
              <a:buFont typeface="Wingdings" pitchFamily="2" charset="2"/>
              <a:buChar char="n"/>
            </a:pPr>
            <a:r>
              <a:rPr lang="ja-JP" altLang="en-US" sz="1200" b="1" dirty="0" smtClean="0">
                <a:solidFill>
                  <a:prstClr val="black"/>
                </a:solidFill>
              </a:rPr>
              <a:t>法定される場合を除き、特定個人情報の収集・保管を禁止</a:t>
            </a:r>
            <a:endParaRPr lang="en-US" altLang="ja-JP" sz="1200" b="1" dirty="0" smtClean="0">
              <a:solidFill>
                <a:prstClr val="black"/>
              </a:solidFill>
            </a:endParaRPr>
          </a:p>
          <a:p>
            <a:pPr marL="285750" indent="-285750">
              <a:buFont typeface="Wingdings" pitchFamily="2" charset="2"/>
              <a:buChar char="n"/>
            </a:pPr>
            <a:r>
              <a:rPr lang="ja-JP" altLang="en-US" sz="1200" b="1" dirty="0" smtClean="0">
                <a:solidFill>
                  <a:prstClr val="black"/>
                </a:solidFill>
              </a:rPr>
              <a:t>国民は、情報提供等記録開示システムで、情報連携記録を確認</a:t>
            </a:r>
            <a:endParaRPr lang="en-US" altLang="ja-JP" sz="1200" b="1" dirty="0" smtClean="0">
              <a:solidFill>
                <a:prstClr val="black"/>
              </a:solidFill>
            </a:endParaRPr>
          </a:p>
          <a:p>
            <a:pPr marL="285750" indent="-285750">
              <a:buFont typeface="Wingdings" pitchFamily="2" charset="2"/>
              <a:buChar char="n"/>
            </a:pPr>
            <a:r>
              <a:rPr lang="ja-JP" altLang="en-US" sz="1200" b="1" dirty="0" smtClean="0">
                <a:solidFill>
                  <a:prstClr val="black"/>
                </a:solidFill>
              </a:rPr>
              <a:t>個人</a:t>
            </a:r>
            <a:r>
              <a:rPr lang="ja-JP" altLang="en-US" sz="1200" b="1" dirty="0">
                <a:solidFill>
                  <a:prstClr val="black"/>
                </a:solidFill>
              </a:rPr>
              <a:t>番号の取扱い</a:t>
            </a:r>
            <a:r>
              <a:rPr lang="ja-JP" altLang="en-US" sz="1200" b="1" dirty="0" smtClean="0">
                <a:solidFill>
                  <a:prstClr val="black"/>
                </a:solidFill>
              </a:rPr>
              <a:t>を監視・ 監督する特定個人情報保護委員会を設置</a:t>
            </a:r>
            <a:endParaRPr lang="en-US" altLang="ja-JP" sz="1200" b="1" dirty="0" smtClean="0">
              <a:solidFill>
                <a:prstClr val="black"/>
              </a:solidFill>
            </a:endParaRPr>
          </a:p>
          <a:p>
            <a:pPr marL="285750" indent="-285750">
              <a:buFont typeface="Wingdings" pitchFamily="2" charset="2"/>
              <a:buChar char="n"/>
            </a:pPr>
            <a:r>
              <a:rPr lang="ja-JP" altLang="en-US" sz="1200" b="1" dirty="0" smtClean="0">
                <a:solidFill>
                  <a:prstClr val="black"/>
                </a:solidFill>
              </a:rPr>
              <a:t>特定個人情報ファイル保有前の特定個人情報保護評価を義務付け</a:t>
            </a:r>
            <a:endParaRPr lang="en-US" altLang="ja-JP" sz="1200" b="1" dirty="0" smtClean="0">
              <a:solidFill>
                <a:prstClr val="black"/>
              </a:solidFill>
            </a:endParaRPr>
          </a:p>
        </p:txBody>
      </p:sp>
      <p:sp>
        <p:nvSpPr>
          <p:cNvPr id="16" name="正方形/長方形 15"/>
          <p:cNvSpPr/>
          <p:nvPr/>
        </p:nvSpPr>
        <p:spPr>
          <a:xfrm>
            <a:off x="191054" y="1512628"/>
            <a:ext cx="1379056" cy="28803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solidFill>
                  <a:prstClr val="black"/>
                </a:solidFill>
              </a:rPr>
              <a:t>個人番号</a:t>
            </a:r>
            <a:endParaRPr lang="ja-JP" altLang="en-US" sz="1400" b="1" dirty="0">
              <a:solidFill>
                <a:prstClr val="black"/>
              </a:solidFill>
            </a:endParaRPr>
          </a:p>
        </p:txBody>
      </p:sp>
      <p:sp>
        <p:nvSpPr>
          <p:cNvPr id="17" name="正方形/長方形 16"/>
          <p:cNvSpPr/>
          <p:nvPr/>
        </p:nvSpPr>
        <p:spPr>
          <a:xfrm>
            <a:off x="191054" y="2196621"/>
            <a:ext cx="1379057" cy="28803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400" b="1" dirty="0">
                <a:solidFill>
                  <a:prstClr val="black"/>
                </a:solidFill>
              </a:rPr>
              <a:t>個人番号カード</a:t>
            </a:r>
          </a:p>
        </p:txBody>
      </p:sp>
      <p:sp>
        <p:nvSpPr>
          <p:cNvPr id="18" name="正方形/長方形 17"/>
          <p:cNvSpPr/>
          <p:nvPr/>
        </p:nvSpPr>
        <p:spPr>
          <a:xfrm>
            <a:off x="191054" y="2895013"/>
            <a:ext cx="1362150" cy="284072"/>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rPr>
              <a:t>法人番号</a:t>
            </a:r>
          </a:p>
        </p:txBody>
      </p:sp>
      <p:sp>
        <p:nvSpPr>
          <p:cNvPr id="19" name="正方形/長方形 18"/>
          <p:cNvSpPr/>
          <p:nvPr/>
        </p:nvSpPr>
        <p:spPr>
          <a:xfrm>
            <a:off x="4894931" y="1512628"/>
            <a:ext cx="1362151" cy="2902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b="1" dirty="0">
                <a:solidFill>
                  <a:prstClr val="black"/>
                </a:solidFill>
              </a:rPr>
              <a:t>個人情報保護</a:t>
            </a:r>
          </a:p>
        </p:txBody>
      </p:sp>
      <p:sp>
        <p:nvSpPr>
          <p:cNvPr id="20" name="正方形/長方形 19"/>
          <p:cNvSpPr/>
          <p:nvPr/>
        </p:nvSpPr>
        <p:spPr>
          <a:xfrm>
            <a:off x="191054" y="3179085"/>
            <a:ext cx="4545921" cy="461665"/>
          </a:xfrm>
          <a:prstGeom prst="rect">
            <a:avLst/>
          </a:prstGeom>
        </p:spPr>
        <p:txBody>
          <a:bodyPr wrap="square" anchor="ctr">
            <a:spAutoFit/>
          </a:bodyPr>
          <a:lstStyle/>
          <a:p>
            <a:pPr marL="285750" indent="-285750">
              <a:buFont typeface="Wingdings" pitchFamily="2" charset="2"/>
              <a:buChar char="n"/>
            </a:pPr>
            <a:r>
              <a:rPr lang="ja-JP" altLang="en-US" sz="1200" b="1" dirty="0">
                <a:solidFill>
                  <a:prstClr val="black"/>
                </a:solidFill>
              </a:rPr>
              <a:t>国税庁</a:t>
            </a:r>
            <a:r>
              <a:rPr lang="ja-JP" altLang="en-US" sz="1200" b="1" dirty="0" smtClean="0">
                <a:solidFill>
                  <a:prstClr val="black"/>
                </a:solidFill>
              </a:rPr>
              <a:t>長官は、法人等に、法人番号（</a:t>
            </a:r>
            <a:r>
              <a:rPr lang="en-US" altLang="ja-JP" sz="1200" b="1" dirty="0" smtClean="0">
                <a:solidFill>
                  <a:prstClr val="black"/>
                </a:solidFill>
              </a:rPr>
              <a:t>13</a:t>
            </a:r>
            <a:r>
              <a:rPr lang="ja-JP" altLang="en-US" sz="1200" b="1" dirty="0" smtClean="0">
                <a:solidFill>
                  <a:prstClr val="black"/>
                </a:solidFill>
              </a:rPr>
              <a:t>桁）を指定し</a:t>
            </a:r>
            <a:r>
              <a:rPr lang="ja-JP" altLang="en-US" sz="1200" b="1" dirty="0">
                <a:solidFill>
                  <a:prstClr val="black"/>
                </a:solidFill>
              </a:rPr>
              <a:t>、</a:t>
            </a:r>
            <a:r>
              <a:rPr lang="ja-JP" altLang="en-US" sz="1200" b="1" dirty="0" smtClean="0">
                <a:solidFill>
                  <a:prstClr val="black"/>
                </a:solidFill>
              </a:rPr>
              <a:t>通知</a:t>
            </a:r>
            <a:endParaRPr lang="en-US" altLang="ja-JP" sz="1200" b="1" dirty="0" smtClean="0">
              <a:solidFill>
                <a:prstClr val="black"/>
              </a:solidFill>
            </a:endParaRPr>
          </a:p>
          <a:p>
            <a:pPr marL="285750" indent="-285750">
              <a:buFont typeface="Wingdings" pitchFamily="2" charset="2"/>
              <a:buChar char="n"/>
            </a:pPr>
            <a:r>
              <a:rPr lang="ja-JP" altLang="en-US" sz="1200" b="1" dirty="0">
                <a:solidFill>
                  <a:prstClr val="black"/>
                </a:solidFill>
              </a:rPr>
              <a:t>法人</a:t>
            </a:r>
            <a:r>
              <a:rPr lang="ja-JP" altLang="en-US" sz="1200" b="1" dirty="0" smtClean="0">
                <a:solidFill>
                  <a:prstClr val="black"/>
                </a:solidFill>
              </a:rPr>
              <a:t>番号は原則公開され、民間での自由な利用が可能</a:t>
            </a:r>
            <a:endParaRPr lang="en-US" altLang="ja-JP" sz="1200" b="1" dirty="0" smtClean="0">
              <a:solidFill>
                <a:prstClr val="black"/>
              </a:solidFill>
            </a:endParaRPr>
          </a:p>
        </p:txBody>
      </p:sp>
      <p:graphicFrame>
        <p:nvGraphicFramePr>
          <p:cNvPr id="21" name="表 20"/>
          <p:cNvGraphicFramePr>
            <a:graphicFrameLocks noGrp="1"/>
          </p:cNvGraphicFramePr>
          <p:nvPr>
            <p:extLst/>
          </p:nvPr>
        </p:nvGraphicFramePr>
        <p:xfrm>
          <a:off x="333582" y="3611035"/>
          <a:ext cx="9282191" cy="2804160"/>
        </p:xfrm>
        <a:graphic>
          <a:graphicData uri="http://schemas.openxmlformats.org/drawingml/2006/table">
            <a:tbl>
              <a:tblPr firstRow="1" bandRow="1">
                <a:tableStyleId>{5940675A-B579-460E-94D1-54222C63F5DA}</a:tableStyleId>
              </a:tblPr>
              <a:tblGrid>
                <a:gridCol w="457672"/>
                <a:gridCol w="2340838"/>
                <a:gridCol w="6483681"/>
              </a:tblGrid>
              <a:tr h="216025">
                <a:tc gridSpan="3">
                  <a:txBody>
                    <a:bodyPr/>
                    <a:lstStyle/>
                    <a:p>
                      <a:pPr algn="ctr"/>
                      <a:r>
                        <a:rPr kumimoji="1" lang="ja-JP" altLang="en-US" sz="1400" b="1" dirty="0" smtClean="0"/>
                        <a:t>個人番号の利用分野</a:t>
                      </a:r>
                      <a:endParaRPr kumimoji="1" lang="en-US" altLang="ja-JP" sz="1400" b="1"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tcPr>
                </a:tc>
                <a:tc hMerge="1">
                  <a:txBody>
                    <a:bodyPr/>
                    <a:lstStyle/>
                    <a:p>
                      <a:pPr algn="ctr"/>
                      <a:endParaRPr kumimoji="1" lang="ja-JP" altLang="en-US" sz="1400" b="1"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1265">
                <a:tc rowSpan="3">
                  <a:txBody>
                    <a:bodyPr/>
                    <a:lstStyle/>
                    <a:p>
                      <a:pPr algn="ctr"/>
                      <a:r>
                        <a:rPr kumimoji="1" lang="ja-JP" altLang="en-US" sz="1400" b="1" dirty="0" smtClean="0"/>
                        <a:t>社会保障分野</a:t>
                      </a:r>
                      <a:endParaRPr kumimoji="1" lang="en-US" altLang="ja-JP" sz="1400" b="1"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r>
                        <a:rPr kumimoji="1" lang="ja-JP" altLang="en-US" sz="1400" b="1" dirty="0" smtClean="0"/>
                        <a:t>年金分野</a:t>
                      </a:r>
                      <a:endParaRPr kumimoji="1" lang="ja-JP" altLang="en-US" sz="1400" b="1"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1" lang="ja-JP" altLang="en-US" sz="1200" dirty="0" smtClean="0"/>
                        <a:t>年金の資格取得･確認、給付を受ける際に利用</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18696">
                <a:tc vMerge="1">
                  <a:txBody>
                    <a:bodyPr/>
                    <a:lstStyle/>
                    <a:p>
                      <a:endParaRPr kumimoji="1" lang="ja-JP" altLang="en-US"/>
                    </a:p>
                  </a:txBody>
                  <a:tcPr/>
                </a:tc>
                <a:tc>
                  <a:txBody>
                    <a:bodyPr/>
                    <a:lstStyle/>
                    <a:p>
                      <a:pPr algn="ctr"/>
                      <a:r>
                        <a:rPr kumimoji="1" lang="ja-JP" altLang="en-US" sz="1400" b="1" dirty="0" smtClean="0"/>
                        <a:t>労働分野</a:t>
                      </a:r>
                      <a:endParaRPr kumimoji="1" lang="en-US" altLang="ja-JP" sz="1400" b="1"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1" lang="ja-JP" altLang="en-US" sz="1200" dirty="0" smtClean="0"/>
                        <a:t>雇用保険等の資格取得・確認、給付を受ける際に利用</a:t>
                      </a:r>
                      <a:endParaRPr kumimoji="1" lang="en-US" altLang="ja-JP" sz="1200" dirty="0" smtClean="0"/>
                    </a:p>
                    <a:p>
                      <a:r>
                        <a:rPr kumimoji="1" lang="ja-JP" altLang="en-US" sz="1200" dirty="0" smtClean="0"/>
                        <a:t>ハローワーク等の事務等に利用</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43911">
                <a:tc vMerge="1">
                  <a:txBody>
                    <a:bodyPr/>
                    <a:lstStyle/>
                    <a:p>
                      <a:endParaRPr kumimoji="1" lang="ja-JP" altLang="en-US"/>
                    </a:p>
                  </a:txBody>
                  <a:tcPr/>
                </a:tc>
                <a:tc>
                  <a:txBody>
                    <a:bodyPr/>
                    <a:lstStyle/>
                    <a:p>
                      <a:pPr algn="ctr"/>
                      <a:r>
                        <a:rPr kumimoji="1" lang="ja-JP" altLang="en-US" sz="1400" b="1" smtClean="0"/>
                        <a:t>福祉・医療・</a:t>
                      </a:r>
                      <a:endParaRPr kumimoji="1" lang="en-US" altLang="ja-JP" sz="1400" b="1" smtClean="0"/>
                    </a:p>
                    <a:p>
                      <a:pPr algn="ctr"/>
                      <a:r>
                        <a:rPr kumimoji="1" lang="ja-JP" altLang="en-US" sz="1400" b="1" smtClean="0"/>
                        <a:t>その他</a:t>
                      </a:r>
                      <a:r>
                        <a:rPr kumimoji="1" lang="ja-JP" altLang="en-US" sz="1400" b="1" dirty="0" smtClean="0"/>
                        <a:t>分野</a:t>
                      </a:r>
                      <a:endParaRPr kumimoji="1" lang="ja-JP" altLang="en-US" sz="1400" b="1"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1" lang="ja-JP" altLang="en-US" sz="1200" dirty="0" smtClean="0"/>
                        <a:t>医療保険等の保険料徴収等の医療保険者における手続に利用</a:t>
                      </a:r>
                      <a:endParaRPr kumimoji="1" lang="en-US" altLang="ja-JP" sz="1200" dirty="0" smtClean="0"/>
                    </a:p>
                    <a:p>
                      <a:r>
                        <a:rPr kumimoji="1" lang="ja-JP" altLang="en-US" sz="1200" dirty="0" smtClean="0"/>
                        <a:t>福祉分野の給付を受ける際に利用</a:t>
                      </a:r>
                      <a:endParaRPr kumimoji="1" lang="en-US" altLang="ja-JP" sz="1200" dirty="0" smtClean="0"/>
                    </a:p>
                    <a:p>
                      <a:r>
                        <a:rPr kumimoji="1" lang="ja-JP" altLang="en-US" sz="1200" dirty="0" smtClean="0"/>
                        <a:t>生活保護の実施等に利用</a:t>
                      </a:r>
                      <a:endParaRPr kumimoji="1" lang="en-US" altLang="ja-JP" sz="1200" dirty="0" smtClean="0"/>
                    </a:p>
                    <a:p>
                      <a:r>
                        <a:rPr kumimoji="1" lang="ja-JP" altLang="en-US" sz="1200" dirty="0" smtClean="0"/>
                        <a:t>低所得者対策の事務等に利用</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8653">
                <a:tc gridSpan="2">
                  <a:txBody>
                    <a:bodyPr/>
                    <a:lstStyle/>
                    <a:p>
                      <a:pPr algn="ctr"/>
                      <a:r>
                        <a:rPr kumimoji="1" lang="ja-JP" altLang="en-US" sz="1400" b="1" dirty="0" smtClean="0"/>
                        <a:t>税分野</a:t>
                      </a:r>
                      <a:endParaRPr kumimoji="1" lang="en-US" altLang="ja-JP" sz="1400" b="1"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6"/>
                        </a:gs>
                        <a:gs pos="50000">
                          <a:schemeClr val="accent6">
                            <a:lumMod val="40000"/>
                            <a:lumOff val="60000"/>
                          </a:schemeClr>
                        </a:gs>
                        <a:gs pos="100000">
                          <a:schemeClr val="bg1"/>
                        </a:gs>
                      </a:gsLst>
                      <a:lin ang="5400000" scaled="0"/>
                    </a:gradFill>
                  </a:tcPr>
                </a:tc>
                <a:tc hMerge="1">
                  <a:txBody>
                    <a:bodyPr/>
                    <a:lstStyle/>
                    <a:p>
                      <a:endParaRPr kumimoji="1" lang="ja-JP" altLang="en-US" sz="2400"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1" lang="ja-JP" altLang="en-US" sz="1200" dirty="0" smtClean="0"/>
                        <a:t>国民が税務当局に提出する確定申告書、届出書、調書等に記載</a:t>
                      </a:r>
                      <a:endParaRPr kumimoji="1" lang="en-US" altLang="ja-JP" sz="1200" dirty="0" smtClean="0"/>
                    </a:p>
                    <a:p>
                      <a:r>
                        <a:rPr kumimoji="1" lang="ja-JP" altLang="en-US" sz="1200" dirty="0" smtClean="0"/>
                        <a:t>当局の内部事務等に利用</a:t>
                      </a:r>
                      <a:endParaRPr kumimoji="1" lang="ja-JP" altLang="en-US" sz="1200" dirty="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5329">
                <a:tc gridSpan="2">
                  <a:txBody>
                    <a:bodyPr/>
                    <a:lstStyle/>
                    <a:p>
                      <a:pPr algn="ctr"/>
                      <a:r>
                        <a:rPr kumimoji="1" lang="ja-JP" altLang="en-US" sz="1400" b="1" dirty="0" smtClean="0"/>
                        <a:t>災害対策分野</a:t>
                      </a:r>
                      <a:endParaRPr kumimoji="1" lang="en-US" altLang="ja-JP" sz="1400" b="1" dirty="0" smtClean="0"/>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a:gsLst>
                        <a:gs pos="0">
                          <a:schemeClr val="accent4">
                            <a:lumMod val="60000"/>
                            <a:lumOff val="40000"/>
                          </a:schemeClr>
                        </a:gs>
                        <a:gs pos="50000">
                          <a:schemeClr val="accent4">
                            <a:lumMod val="40000"/>
                            <a:lumOff val="60000"/>
                          </a:schemeClr>
                        </a:gs>
                        <a:gs pos="100000">
                          <a:schemeClr val="bg1"/>
                        </a:gs>
                      </a:gsLst>
                      <a:lin ang="5400000" scaled="0"/>
                    </a:gradFill>
                  </a:tcPr>
                </a:tc>
                <a:tc hMerge="1">
                  <a:txBody>
                    <a:bodyPr/>
                    <a:lstStyle/>
                    <a:p>
                      <a:endParaRPr kumimoji="1" lang="ja-JP" altLang="en-US" sz="2400" b="1" dirty="0"/>
                    </a:p>
                  </a:txBody>
                  <a:tcPr anchor="ctr">
                    <a:lnT w="12700" cap="flat" cmpd="sng" algn="ctr">
                      <a:solidFill>
                        <a:schemeClr val="tx1"/>
                      </a:solidFill>
                      <a:prstDash val="solid"/>
                      <a:round/>
                      <a:headEnd type="none" w="med" len="med"/>
                      <a:tailEnd type="none" w="med" len="med"/>
                    </a:lnT>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kumimoji="1" lang="ja-JP" altLang="en-US" sz="1200" dirty="0" smtClean="0"/>
                        <a:t>被災者生活再建支援金の支給に関する事務に利用</a:t>
                      </a:r>
                      <a:endParaRPr kumimoji="1" lang="en-US" altLang="ja-JP" sz="1200" dirty="0" smtClean="0"/>
                    </a:p>
                    <a:p>
                      <a:r>
                        <a:rPr kumimoji="1" lang="ja-JP" altLang="en-US" sz="1200" b="0" u="none" baseline="0" dirty="0" smtClean="0">
                          <a:solidFill>
                            <a:schemeClr val="tx1"/>
                          </a:solidFill>
                          <a:uFill>
                            <a:solidFill>
                              <a:srgbClr val="FF0000"/>
                            </a:solidFill>
                          </a:uFill>
                        </a:rPr>
                        <a:t>被災者台帳の作成に関する事務に利用</a:t>
                      </a:r>
                      <a:endParaRPr kumimoji="1" lang="ja-JP" altLang="en-US" sz="1200" b="0" u="none" baseline="0" dirty="0">
                        <a:solidFill>
                          <a:schemeClr val="tx1"/>
                        </a:solidFill>
                        <a:uFill>
                          <a:solidFill>
                            <a:srgbClr val="FF0000"/>
                          </a:solidFill>
                        </a:uFill>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正方形/長方形 21"/>
          <p:cNvSpPr/>
          <p:nvPr/>
        </p:nvSpPr>
        <p:spPr>
          <a:xfrm>
            <a:off x="333582" y="6384742"/>
            <a:ext cx="9282192" cy="523220"/>
          </a:xfrm>
          <a:prstGeom prst="rect">
            <a:avLst/>
          </a:prstGeom>
        </p:spPr>
        <p:txBody>
          <a:bodyPr wrap="square">
            <a:spAutoFit/>
          </a:bodyPr>
          <a:lstStyle/>
          <a:p>
            <a:pPr marL="285750" indent="-285750">
              <a:buFont typeface="Wingdings" pitchFamily="2" charset="2"/>
              <a:buChar char="Ø"/>
            </a:pPr>
            <a:r>
              <a:rPr lang="ja-JP" altLang="en-US" sz="1400" b="1" dirty="0" smtClean="0">
                <a:solidFill>
                  <a:prstClr val="black"/>
                </a:solidFill>
              </a:rPr>
              <a:t>上記</a:t>
            </a:r>
            <a:r>
              <a:rPr lang="ja-JP" altLang="en-US" sz="1400" b="1" dirty="0">
                <a:solidFill>
                  <a:prstClr val="black"/>
                </a:solidFill>
              </a:rPr>
              <a:t>の他</a:t>
            </a:r>
            <a:r>
              <a:rPr lang="ja-JP" altLang="en-US" sz="1400" b="1" dirty="0" smtClean="0">
                <a:solidFill>
                  <a:prstClr val="black"/>
                </a:solidFill>
              </a:rPr>
              <a:t>、福祉、保健若しくは医療その他の社会</a:t>
            </a:r>
            <a:r>
              <a:rPr lang="ja-JP" altLang="en-US" sz="1400" b="1" dirty="0">
                <a:solidFill>
                  <a:prstClr val="black"/>
                </a:solidFill>
              </a:rPr>
              <a:t>保障、</a:t>
            </a:r>
            <a:r>
              <a:rPr lang="ja-JP" altLang="en-US" sz="1400" b="1" dirty="0" smtClean="0">
                <a:solidFill>
                  <a:prstClr val="black"/>
                </a:solidFill>
              </a:rPr>
              <a:t>地方税又は防災</a:t>
            </a:r>
            <a:r>
              <a:rPr lang="ja-JP" altLang="en-US" sz="1400" b="1" dirty="0">
                <a:solidFill>
                  <a:prstClr val="black"/>
                </a:solidFill>
              </a:rPr>
              <a:t>に関する事務その他これらに類する事務で</a:t>
            </a:r>
            <a:r>
              <a:rPr lang="ja-JP" altLang="en-US" sz="1400" b="1" dirty="0" smtClean="0">
                <a:solidFill>
                  <a:prstClr val="black"/>
                </a:solidFill>
              </a:rPr>
              <a:t>あって</a:t>
            </a:r>
            <a:r>
              <a:rPr lang="ja-JP" altLang="en-US" sz="1400" b="1" dirty="0" smtClean="0">
                <a:solidFill>
                  <a:srgbClr val="FF0000"/>
                </a:solidFill>
              </a:rPr>
              <a:t>条例</a:t>
            </a:r>
            <a:r>
              <a:rPr lang="ja-JP" altLang="en-US" sz="1400" b="1" dirty="0">
                <a:solidFill>
                  <a:prstClr val="black"/>
                </a:solidFill>
              </a:rPr>
              <a:t>で定める事務に</a:t>
            </a:r>
            <a:r>
              <a:rPr lang="ja-JP" altLang="en-US" sz="1400" b="1" dirty="0" smtClean="0">
                <a:solidFill>
                  <a:prstClr val="black"/>
                </a:solidFill>
              </a:rPr>
              <a:t>利用（第９条第２項）。</a:t>
            </a:r>
            <a:endParaRPr lang="ja-JP" altLang="en-US" sz="1400" b="1" dirty="0">
              <a:solidFill>
                <a:prstClr val="black"/>
              </a:solidFill>
            </a:endParaRPr>
          </a:p>
        </p:txBody>
      </p:sp>
      <p:sp>
        <p:nvSpPr>
          <p:cNvPr id="23" name="正方形/長方形 22"/>
          <p:cNvSpPr/>
          <p:nvPr/>
        </p:nvSpPr>
        <p:spPr>
          <a:xfrm>
            <a:off x="4894930" y="2589872"/>
            <a:ext cx="1362151" cy="290241"/>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400" b="1" dirty="0">
                <a:solidFill>
                  <a:prstClr val="black"/>
                </a:solidFill>
              </a:rPr>
              <a:t>情報連携</a:t>
            </a:r>
          </a:p>
        </p:txBody>
      </p:sp>
      <p:sp>
        <p:nvSpPr>
          <p:cNvPr id="24" name="正方形/長方形 23"/>
          <p:cNvSpPr/>
          <p:nvPr/>
        </p:nvSpPr>
        <p:spPr>
          <a:xfrm>
            <a:off x="4894932" y="2861692"/>
            <a:ext cx="5011067" cy="646331"/>
          </a:xfrm>
          <a:prstGeom prst="rect">
            <a:avLst/>
          </a:prstGeom>
        </p:spPr>
        <p:txBody>
          <a:bodyPr wrap="square" anchor="ctr">
            <a:spAutoFit/>
          </a:bodyPr>
          <a:lstStyle/>
          <a:p>
            <a:pPr marL="285750" indent="-285750">
              <a:buFont typeface="Wingdings" pitchFamily="2" charset="2"/>
              <a:buChar char="n"/>
            </a:pPr>
            <a:r>
              <a:rPr lang="ja-JP" altLang="en-US" sz="1200" b="1" dirty="0" smtClean="0">
                <a:solidFill>
                  <a:prstClr val="black"/>
                </a:solidFill>
              </a:rPr>
              <a:t>複数の機関間において、それぞれの機関ごとに個人番号やそれ以外の番号を付して管理している同一人の情報を紐付けし、相互に活用する仕組み</a:t>
            </a:r>
            <a:endParaRPr lang="en-US" altLang="ja-JP" sz="1200" b="1" dirty="0" smtClean="0">
              <a:solidFill>
                <a:prstClr val="black"/>
              </a:solidFill>
            </a:endParaRPr>
          </a:p>
        </p:txBody>
      </p:sp>
      <p:sp>
        <p:nvSpPr>
          <p:cNvPr id="3" name="スライド番号プレースホルダー 2"/>
          <p:cNvSpPr>
            <a:spLocks noGrp="1"/>
          </p:cNvSpPr>
          <p:nvPr>
            <p:ph type="sldNum" sz="quarter" idx="12"/>
          </p:nvPr>
        </p:nvSpPr>
        <p:spPr>
          <a:xfrm>
            <a:off x="7591425" y="6590588"/>
            <a:ext cx="2311400" cy="233363"/>
          </a:xfrm>
        </p:spPr>
        <p:txBody>
          <a:bodyPr/>
          <a:lstStyle/>
          <a:p>
            <a:pPr>
              <a:defRPr/>
            </a:pPr>
            <a:fld id="{067EFC52-C34A-4A1B-879C-F7681BFACCAD}" type="slidenum">
              <a:rPr lang="ja-JP" altLang="en-US" sz="2800" smtClean="0">
                <a:solidFill>
                  <a:schemeClr val="tx1"/>
                </a:solidFill>
              </a:rPr>
              <a:pPr>
                <a:defRPr/>
              </a:pPr>
              <a:t>62</a:t>
            </a:fld>
            <a:endParaRPr lang="ja-JP" altLang="en-US" sz="2800" dirty="0">
              <a:solidFill>
                <a:schemeClr val="tx1"/>
              </a:solidFill>
            </a:endParaRPr>
          </a:p>
        </p:txBody>
      </p:sp>
    </p:spTree>
    <p:extLst>
      <p:ext uri="{BB962C8B-B14F-4D97-AF65-F5344CB8AC3E}">
        <p14:creationId xmlns:p14="http://schemas.microsoft.com/office/powerpoint/2010/main" val="2523910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番号法施行令</a:t>
            </a:r>
            <a:r>
              <a:rPr lang="en-US" altLang="ja-JP" sz="1600" dirty="0"/>
              <a:t>※</a:t>
            </a:r>
            <a:r>
              <a:rPr lang="ja-JP" altLang="en-US" sz="2800" dirty="0"/>
              <a:t>の概要</a:t>
            </a:r>
          </a:p>
        </p:txBody>
      </p:sp>
      <p:sp>
        <p:nvSpPr>
          <p:cNvPr id="3" name="テキスト ボックス 2"/>
          <p:cNvSpPr txBox="1">
            <a:spLocks/>
          </p:cNvSpPr>
          <p:nvPr/>
        </p:nvSpPr>
        <p:spPr>
          <a:xfrm>
            <a:off x="3385161" y="832307"/>
            <a:ext cx="3096344" cy="238615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smtClean="0">
                <a:solidFill>
                  <a:srgbClr val="FF0000"/>
                </a:solidFill>
              </a:rPr>
              <a:t>３</a:t>
            </a:r>
            <a:r>
              <a:rPr lang="ja-JP" altLang="en-US" sz="1200" b="1" u="sng" dirty="0">
                <a:solidFill>
                  <a:srgbClr val="FF0000"/>
                </a:solidFill>
              </a:rPr>
              <a:t>．本人</a:t>
            </a:r>
            <a:r>
              <a:rPr lang="ja-JP" altLang="en-US" sz="1200" b="1" u="sng" dirty="0">
                <a:solidFill>
                  <a:srgbClr val="FF0000"/>
                </a:solidFill>
                <a:latin typeface="ＭＳ Ｐゴシック" panose="020B0600070205080204" pitchFamily="50" charset="-128"/>
              </a:rPr>
              <a:t>確認の</a:t>
            </a:r>
            <a:r>
              <a:rPr lang="ja-JP" altLang="en-US" sz="1200" b="1" u="sng" dirty="0" smtClean="0">
                <a:solidFill>
                  <a:srgbClr val="FF0000"/>
                </a:solidFill>
                <a:latin typeface="ＭＳ Ｐゴシック" panose="020B0600070205080204" pitchFamily="50" charset="-128"/>
              </a:rPr>
              <a:t>措置（</a:t>
            </a:r>
            <a:r>
              <a:rPr lang="en-US" altLang="ja-JP" sz="1200" b="1" u="sng" dirty="0" smtClean="0">
                <a:solidFill>
                  <a:srgbClr val="FF0000"/>
                </a:solidFill>
                <a:latin typeface="ＭＳ Ｐゴシック" panose="020B0600070205080204" pitchFamily="50" charset="-128"/>
              </a:rPr>
              <a:t>12</a:t>
            </a:r>
            <a:r>
              <a:rPr lang="ja-JP" altLang="en-US" sz="1200" b="1" u="sng" dirty="0" smtClean="0">
                <a:solidFill>
                  <a:srgbClr val="FF0000"/>
                </a:solidFill>
                <a:latin typeface="ＭＳ Ｐゴシック" panose="020B0600070205080204" pitchFamily="50" charset="-128"/>
              </a:rPr>
              <a:t>条）</a:t>
            </a:r>
            <a:endParaRPr lang="en-US" altLang="ja-JP" sz="1200" b="1" u="sng" dirty="0">
              <a:solidFill>
                <a:srgbClr val="FF0000"/>
              </a:solidFill>
              <a:latin typeface="ＭＳ Ｐゴシック" panose="020B0600070205080204" pitchFamily="50" charset="-128"/>
            </a:endParaRPr>
          </a:p>
          <a:p>
            <a:pPr marL="92075" indent="-92075">
              <a:spcBef>
                <a:spcPts val="400"/>
              </a:spcBef>
            </a:pPr>
            <a:r>
              <a:rPr lang="ja-JP" altLang="en-US" sz="1200" dirty="0" smtClean="0">
                <a:solidFill>
                  <a:prstClr val="black"/>
                </a:solidFill>
                <a:latin typeface="ＭＳ Ｐゴシック" panose="020B0600070205080204" pitchFamily="50" charset="-128"/>
              </a:rPr>
              <a:t>○以下の</a:t>
            </a:r>
            <a:r>
              <a:rPr lang="ja-JP" altLang="en-US" sz="1200" dirty="0">
                <a:solidFill>
                  <a:prstClr val="black"/>
                </a:solidFill>
                <a:latin typeface="ＭＳ Ｐゴシック" panose="020B0600070205080204" pitchFamily="50" charset="-128"/>
              </a:rPr>
              <a:t>ア</a:t>
            </a:r>
            <a:r>
              <a:rPr lang="ja-JP" altLang="en-US" sz="1200" dirty="0" smtClean="0">
                <a:solidFill>
                  <a:prstClr val="black"/>
                </a:solidFill>
                <a:latin typeface="ＭＳ Ｐゴシック" panose="020B0600070205080204" pitchFamily="50" charset="-128"/>
              </a:rPr>
              <a:t>及び</a:t>
            </a:r>
            <a:r>
              <a:rPr lang="ja-JP" altLang="en-US" sz="1200" dirty="0">
                <a:solidFill>
                  <a:prstClr val="black"/>
                </a:solidFill>
                <a:latin typeface="ＭＳ Ｐゴシック" panose="020B0600070205080204" pitchFamily="50" charset="-128"/>
              </a:rPr>
              <a:t>イ</a:t>
            </a:r>
            <a:r>
              <a:rPr lang="ja-JP" altLang="en-US" sz="1200" dirty="0" smtClean="0">
                <a:solidFill>
                  <a:prstClr val="black"/>
                </a:solidFill>
                <a:latin typeface="ＭＳ Ｐゴシック" panose="020B0600070205080204" pitchFamily="50" charset="-128"/>
              </a:rPr>
              <a:t>の書類</a:t>
            </a:r>
            <a:r>
              <a:rPr lang="ja-JP" altLang="en-US" sz="1200" dirty="0" smtClean="0">
                <a:solidFill>
                  <a:prstClr val="black"/>
                </a:solidFill>
              </a:rPr>
              <a:t>の提示を受けること等の措置とする。</a:t>
            </a:r>
            <a:endParaRPr lang="en-US" altLang="ja-JP" sz="1200" dirty="0" smtClean="0">
              <a:solidFill>
                <a:prstClr val="black"/>
              </a:solidFill>
            </a:endParaRPr>
          </a:p>
          <a:p>
            <a:pPr marL="173038" indent="-80963">
              <a:spcBef>
                <a:spcPts val="400"/>
              </a:spcBef>
            </a:pPr>
            <a:r>
              <a:rPr lang="ja-JP" altLang="en-US" sz="1100" dirty="0" smtClean="0">
                <a:solidFill>
                  <a:prstClr val="black"/>
                </a:solidFill>
              </a:rPr>
              <a:t>ア　</a:t>
            </a:r>
            <a:r>
              <a:rPr lang="ja-JP" altLang="ja-JP" sz="1100" dirty="0" smtClean="0">
                <a:solidFill>
                  <a:prstClr val="black"/>
                </a:solidFill>
              </a:rPr>
              <a:t>個人</a:t>
            </a:r>
            <a:r>
              <a:rPr lang="ja-JP" altLang="ja-JP" sz="1100" dirty="0">
                <a:solidFill>
                  <a:prstClr val="black"/>
                </a:solidFill>
              </a:rPr>
              <a:t>番号が記載された</a:t>
            </a:r>
            <a:r>
              <a:rPr lang="ja-JP" altLang="ja-JP" sz="1100" dirty="0" smtClean="0">
                <a:solidFill>
                  <a:prstClr val="black"/>
                </a:solidFill>
              </a:rPr>
              <a:t>住民票</a:t>
            </a:r>
            <a:r>
              <a:rPr lang="ja-JP" altLang="en-US" sz="1100" dirty="0" smtClean="0">
                <a:solidFill>
                  <a:prstClr val="black"/>
                </a:solidFill>
              </a:rPr>
              <a:t>の写し</a:t>
            </a:r>
            <a:r>
              <a:rPr lang="ja-JP" altLang="en-US" sz="1100" dirty="0">
                <a:solidFill>
                  <a:prstClr val="black"/>
                </a:solidFill>
              </a:rPr>
              <a:t>又は</a:t>
            </a:r>
            <a:r>
              <a:rPr lang="ja-JP" altLang="en-US" sz="1100" dirty="0" smtClean="0">
                <a:solidFill>
                  <a:prstClr val="black"/>
                </a:solidFill>
              </a:rPr>
              <a:t>住民票記載事項証明書</a:t>
            </a:r>
            <a:endParaRPr lang="en-US" altLang="ja-JP" sz="1100" dirty="0" smtClean="0">
              <a:solidFill>
                <a:prstClr val="black"/>
              </a:solidFill>
            </a:endParaRPr>
          </a:p>
          <a:p>
            <a:pPr marL="92075"/>
            <a:r>
              <a:rPr lang="ja-JP" altLang="en-US" sz="1100" dirty="0" smtClean="0">
                <a:solidFill>
                  <a:prstClr val="black"/>
                </a:solidFill>
              </a:rPr>
              <a:t>イ　写真の表示等により本人を特定できる書類</a:t>
            </a:r>
            <a:endParaRPr lang="en-US" altLang="ja-JP" sz="1100" dirty="0">
              <a:solidFill>
                <a:prstClr val="black"/>
              </a:solidFill>
            </a:endParaRPr>
          </a:p>
          <a:p>
            <a:pPr marL="92075" indent="-92075">
              <a:spcBef>
                <a:spcPts val="400"/>
              </a:spcBef>
            </a:pPr>
            <a:r>
              <a:rPr lang="ja-JP" altLang="en-US" sz="1200" dirty="0" smtClean="0">
                <a:solidFill>
                  <a:prstClr val="black"/>
                </a:solidFill>
              </a:rPr>
              <a:t>○代理人による場合は、以下のアからウまでの書類の提示を受けること等の措置とする。</a:t>
            </a:r>
            <a:endParaRPr lang="en-US" altLang="ja-JP" sz="1200" dirty="0" smtClean="0">
              <a:solidFill>
                <a:prstClr val="black"/>
              </a:solidFill>
            </a:endParaRPr>
          </a:p>
          <a:p>
            <a:pPr marL="173038" indent="-80963">
              <a:spcBef>
                <a:spcPts val="400"/>
              </a:spcBef>
            </a:pPr>
            <a:r>
              <a:rPr lang="ja-JP" altLang="en-US" sz="1100" dirty="0" smtClean="0">
                <a:solidFill>
                  <a:prstClr val="black"/>
                </a:solidFill>
              </a:rPr>
              <a:t>ア　委任状等の代理権を明らかにする書類</a:t>
            </a:r>
            <a:endParaRPr lang="en-US" altLang="ja-JP" sz="1100" dirty="0" smtClean="0">
              <a:solidFill>
                <a:prstClr val="black"/>
              </a:solidFill>
            </a:endParaRPr>
          </a:p>
          <a:p>
            <a:pPr marL="173038" indent="-80963"/>
            <a:r>
              <a:rPr lang="ja-JP" altLang="en-US" sz="1100" dirty="0" smtClean="0">
                <a:solidFill>
                  <a:prstClr val="black"/>
                </a:solidFill>
              </a:rPr>
              <a:t>イ　写真の表示等により代理人を特定できる書類</a:t>
            </a:r>
            <a:endParaRPr lang="en-US" altLang="ja-JP" sz="1100" dirty="0" smtClean="0">
              <a:solidFill>
                <a:prstClr val="black"/>
              </a:solidFill>
            </a:endParaRPr>
          </a:p>
          <a:p>
            <a:pPr marL="173038" indent="-80963"/>
            <a:r>
              <a:rPr lang="ja-JP" altLang="en-US" sz="1100" dirty="0" smtClean="0">
                <a:solidFill>
                  <a:prstClr val="black"/>
                </a:solidFill>
              </a:rPr>
              <a:t>ウ　個人番号カード等の本人の個人番号・氏名等が記載された書類</a:t>
            </a:r>
            <a:endParaRPr lang="ja-JP" altLang="ja-JP" sz="1100" dirty="0">
              <a:solidFill>
                <a:prstClr val="black"/>
              </a:solidFill>
            </a:endParaRPr>
          </a:p>
        </p:txBody>
      </p:sp>
      <p:sp>
        <p:nvSpPr>
          <p:cNvPr id="4" name="テキスト ボックス 3"/>
          <p:cNvSpPr txBox="1">
            <a:spLocks/>
          </p:cNvSpPr>
          <p:nvPr/>
        </p:nvSpPr>
        <p:spPr>
          <a:xfrm>
            <a:off x="56462" y="865566"/>
            <a:ext cx="3240361" cy="601618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noAutofit/>
          </a:bodyPr>
          <a:lstStyle/>
          <a:p>
            <a:pPr>
              <a:spcBef>
                <a:spcPts val="400"/>
              </a:spcBef>
            </a:pPr>
            <a:r>
              <a:rPr lang="ja-JP" altLang="en-US" sz="1200" b="1" u="sng" dirty="0">
                <a:solidFill>
                  <a:srgbClr val="FF0000"/>
                </a:solidFill>
              </a:rPr>
              <a:t>１．個人番号</a:t>
            </a:r>
            <a:endParaRPr lang="en-US" altLang="ja-JP" sz="1200" b="1" u="sng" dirty="0">
              <a:solidFill>
                <a:srgbClr val="FF0000"/>
              </a:solidFill>
            </a:endParaRPr>
          </a:p>
          <a:p>
            <a:pPr marL="92075" indent="-92075">
              <a:spcBef>
                <a:spcPts val="400"/>
              </a:spcBef>
            </a:pPr>
            <a:r>
              <a:rPr lang="ja-JP" altLang="en-US" sz="1200" dirty="0" smtClean="0">
                <a:solidFill>
                  <a:prstClr val="black"/>
                </a:solidFill>
              </a:rPr>
              <a:t>○</a:t>
            </a:r>
            <a:r>
              <a:rPr lang="ja-JP" altLang="ja-JP" sz="1200" dirty="0">
                <a:solidFill>
                  <a:prstClr val="black"/>
                </a:solidFill>
              </a:rPr>
              <a:t>個人番号は、郵便又は信書便により通知カード</a:t>
            </a:r>
            <a:r>
              <a:rPr lang="ja-JP" altLang="ja-JP" sz="1200" dirty="0" smtClean="0">
                <a:solidFill>
                  <a:prstClr val="black"/>
                </a:solidFill>
              </a:rPr>
              <a:t>を送付</a:t>
            </a:r>
            <a:r>
              <a:rPr lang="ja-JP" altLang="ja-JP" sz="1200" dirty="0">
                <a:solidFill>
                  <a:prstClr val="black"/>
                </a:solidFill>
                <a:latin typeface="ＭＳ Ｐゴシック" panose="020B0600070205080204" pitchFamily="50" charset="-128"/>
              </a:rPr>
              <a:t>する方法により</a:t>
            </a:r>
            <a:r>
              <a:rPr lang="ja-JP" altLang="en-US" sz="1200" dirty="0">
                <a:solidFill>
                  <a:prstClr val="black"/>
                </a:solidFill>
                <a:latin typeface="ＭＳ Ｐゴシック" panose="020B0600070205080204" pitchFamily="50" charset="-128"/>
              </a:rPr>
              <a:t>通知</a:t>
            </a:r>
            <a:r>
              <a:rPr lang="ja-JP" altLang="ja-JP" sz="1200" dirty="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（２条</a:t>
            </a:r>
            <a:r>
              <a:rPr lang="ja-JP" altLang="ja-JP" sz="1200" dirty="0">
                <a:solidFill>
                  <a:prstClr val="black"/>
                </a:solidFill>
                <a:latin typeface="ＭＳ Ｐゴシック" panose="020B0600070205080204" pitchFamily="50" charset="-128"/>
              </a:rPr>
              <a:t>）</a:t>
            </a:r>
          </a:p>
          <a:p>
            <a:pPr marL="92075" indent="-92075">
              <a:spcBef>
                <a:spcPts val="400"/>
              </a:spcBef>
            </a:pPr>
            <a:r>
              <a:rPr lang="ja-JP" altLang="en-US" sz="1200" dirty="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番号変更が必要な理由</a:t>
            </a:r>
            <a:r>
              <a:rPr lang="ja-JP" altLang="en-US" sz="1200" dirty="0">
                <a:solidFill>
                  <a:prstClr val="black"/>
                </a:solidFill>
                <a:latin typeface="ＭＳ Ｐゴシック" panose="020B0600070205080204" pitchFamily="50" charset="-128"/>
              </a:rPr>
              <a:t>等を記載した請求書、又</a:t>
            </a:r>
            <a:r>
              <a:rPr lang="ja-JP" altLang="en-US" sz="1200" dirty="0" smtClean="0">
                <a:solidFill>
                  <a:prstClr val="black"/>
                </a:solidFill>
                <a:latin typeface="ＭＳ Ｐゴシック" panose="020B0600070205080204" pitchFamily="50" charset="-128"/>
              </a:rPr>
              <a:t>は疎明</a:t>
            </a:r>
            <a:r>
              <a:rPr lang="ja-JP" altLang="en-US" sz="1200" dirty="0">
                <a:solidFill>
                  <a:prstClr val="black"/>
                </a:solidFill>
                <a:latin typeface="ＭＳ Ｐゴシック" panose="020B0600070205080204" pitchFamily="50" charset="-128"/>
              </a:rPr>
              <a:t>資料の市町村長への提出等</a:t>
            </a:r>
            <a:r>
              <a:rPr lang="ja-JP" altLang="en-US" sz="1200" dirty="0" smtClean="0">
                <a:solidFill>
                  <a:prstClr val="black"/>
                </a:solidFill>
                <a:latin typeface="ＭＳ Ｐゴシック" panose="020B0600070205080204" pitchFamily="50" charset="-128"/>
              </a:rPr>
              <a:t>、個人</a:t>
            </a:r>
            <a:r>
              <a:rPr lang="ja-JP" altLang="en-US" sz="1200" dirty="0">
                <a:solidFill>
                  <a:prstClr val="black"/>
                </a:solidFill>
                <a:latin typeface="ＭＳ Ｐゴシック" panose="020B0600070205080204" pitchFamily="50" charset="-128"/>
              </a:rPr>
              <a:t>番号の変更手続を規定</a:t>
            </a:r>
            <a:r>
              <a:rPr lang="ja-JP" altLang="ja-JP" sz="1200" dirty="0">
                <a:solidFill>
                  <a:prstClr val="black"/>
                </a:solidFill>
                <a:latin typeface="ＭＳ Ｐゴシック" panose="020B0600070205080204" pitchFamily="50" charset="-128"/>
              </a:rPr>
              <a:t>。（３条</a:t>
            </a:r>
            <a:r>
              <a:rPr lang="ja-JP" altLang="en-US" sz="1200" dirty="0">
                <a:solidFill>
                  <a:prstClr val="black"/>
                </a:solidFill>
                <a:latin typeface="ＭＳ Ｐゴシック" panose="020B0600070205080204" pitchFamily="50" charset="-128"/>
              </a:rPr>
              <a:t>、４条</a:t>
            </a:r>
            <a:r>
              <a:rPr lang="ja-JP" altLang="ja-JP" sz="1200" dirty="0">
                <a:solidFill>
                  <a:prstClr val="black"/>
                </a:solidFill>
                <a:latin typeface="ＭＳ Ｐゴシック" panose="020B0600070205080204" pitchFamily="50" charset="-128"/>
              </a:rPr>
              <a:t>）</a:t>
            </a:r>
          </a:p>
          <a:p>
            <a:pPr marL="92075" indent="-92075">
              <a:spcBef>
                <a:spcPts val="400"/>
              </a:spcBef>
            </a:pPr>
            <a:r>
              <a:rPr lang="ja-JP" altLang="en-US" sz="1200" dirty="0" smtClean="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個人番号は、住民票コードを変換</a:t>
            </a:r>
            <a:r>
              <a:rPr lang="ja-JP" altLang="ja-JP" sz="1200" dirty="0" smtClean="0">
                <a:solidFill>
                  <a:prstClr val="black"/>
                </a:solidFill>
                <a:latin typeface="ＭＳ Ｐゴシック" panose="020B0600070205080204" pitchFamily="50" charset="-128"/>
              </a:rPr>
              <a:t>し</a:t>
            </a:r>
            <a:r>
              <a:rPr lang="ja-JP" altLang="en-US" sz="1200" dirty="0" smtClean="0">
                <a:solidFill>
                  <a:prstClr val="black"/>
                </a:solidFill>
                <a:latin typeface="ＭＳ Ｐゴシック" panose="020B0600070205080204" pitchFamily="50" charset="-128"/>
              </a:rPr>
              <a:t>た</a:t>
            </a:r>
            <a:r>
              <a:rPr lang="en-US" altLang="ja-JP" sz="1200" dirty="0" smtClean="0">
                <a:solidFill>
                  <a:prstClr val="black"/>
                </a:solidFill>
                <a:latin typeface="ＭＳ Ｐゴシック" panose="020B0600070205080204" pitchFamily="50" charset="-128"/>
              </a:rPr>
              <a:t>11</a:t>
            </a:r>
            <a:r>
              <a:rPr lang="ja-JP" altLang="ja-JP" sz="1200" dirty="0" smtClean="0">
                <a:solidFill>
                  <a:prstClr val="black"/>
                </a:solidFill>
                <a:latin typeface="ＭＳ Ｐゴシック" panose="020B0600070205080204" pitchFamily="50" charset="-128"/>
              </a:rPr>
              <a:t>桁の</a:t>
            </a:r>
            <a:r>
              <a:rPr lang="ja-JP" altLang="en-US" sz="1200" dirty="0">
                <a:solidFill>
                  <a:prstClr val="black"/>
                </a:solidFill>
                <a:latin typeface="ＭＳ Ｐゴシック" panose="020B0600070205080204" pitchFamily="50" charset="-128"/>
              </a:rPr>
              <a:t>番号</a:t>
            </a:r>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１桁</a:t>
            </a:r>
            <a:r>
              <a:rPr lang="ja-JP" altLang="ja-JP" sz="1200" dirty="0">
                <a:solidFill>
                  <a:prstClr val="black"/>
                </a:solidFill>
                <a:latin typeface="ＭＳ Ｐゴシック" panose="020B0600070205080204" pitchFamily="50" charset="-128"/>
              </a:rPr>
              <a:t>の</a:t>
            </a:r>
            <a:r>
              <a:rPr lang="ja-JP" altLang="ja-JP" sz="1200" dirty="0" smtClean="0">
                <a:solidFill>
                  <a:prstClr val="black"/>
                </a:solidFill>
                <a:latin typeface="ＭＳ Ｐゴシック" panose="020B0600070205080204" pitchFamily="50" charset="-128"/>
              </a:rPr>
              <a:t>検査</a:t>
            </a:r>
            <a:r>
              <a:rPr lang="ja-JP" altLang="en-US" sz="1200" dirty="0" smtClean="0">
                <a:solidFill>
                  <a:prstClr val="black"/>
                </a:solidFill>
                <a:latin typeface="ＭＳ Ｐゴシック" panose="020B0600070205080204" pitchFamily="50" charset="-128"/>
              </a:rPr>
              <a:t>用</a:t>
            </a:r>
            <a:r>
              <a:rPr lang="ja-JP" altLang="ja-JP" sz="1200" dirty="0" smtClean="0">
                <a:solidFill>
                  <a:prstClr val="black"/>
                </a:solidFill>
                <a:latin typeface="ＭＳ Ｐゴシック" panose="020B0600070205080204" pitchFamily="50" charset="-128"/>
              </a:rPr>
              <a:t>数字</a:t>
            </a:r>
            <a:r>
              <a:rPr lang="ja-JP" altLang="en-US" sz="1200" dirty="0" smtClean="0">
                <a:solidFill>
                  <a:prstClr val="black"/>
                </a:solidFill>
                <a:latin typeface="ＭＳ Ｐゴシック" panose="020B0600070205080204" pitchFamily="50" charset="-128"/>
              </a:rPr>
              <a:t>の</a:t>
            </a:r>
            <a:r>
              <a:rPr lang="en-US" altLang="ja-JP" sz="1200" dirty="0" smtClean="0">
                <a:solidFill>
                  <a:prstClr val="black"/>
                </a:solidFill>
                <a:latin typeface="ＭＳ Ｐゴシック" panose="020B0600070205080204" pitchFamily="50" charset="-128"/>
              </a:rPr>
              <a:t>12</a:t>
            </a:r>
            <a:r>
              <a:rPr lang="ja-JP" altLang="ja-JP" sz="1200" dirty="0">
                <a:solidFill>
                  <a:prstClr val="black"/>
                </a:solidFill>
                <a:latin typeface="ＭＳ Ｐゴシック" panose="020B0600070205080204" pitchFamily="50" charset="-128"/>
              </a:rPr>
              <a:t>桁の番号</a:t>
            </a:r>
            <a:r>
              <a:rPr lang="ja-JP" altLang="ja-JP" sz="1200" dirty="0" smtClean="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８条）</a:t>
            </a:r>
          </a:p>
          <a:p>
            <a:pPr>
              <a:spcBef>
                <a:spcPts val="1200"/>
              </a:spcBef>
            </a:pPr>
            <a:r>
              <a:rPr lang="ja-JP" altLang="en-US" sz="1200" b="1" u="sng" dirty="0">
                <a:solidFill>
                  <a:srgbClr val="FF0000"/>
                </a:solidFill>
                <a:latin typeface="ＭＳ Ｐゴシック" panose="020B0600070205080204" pitchFamily="50" charset="-128"/>
              </a:rPr>
              <a:t>２．通知カード、個人番号カード</a:t>
            </a:r>
            <a:endParaRPr lang="en-US" altLang="ja-JP" sz="1200" b="1" u="sng" dirty="0">
              <a:solidFill>
                <a:srgbClr val="FF0000"/>
              </a:solidFill>
              <a:latin typeface="ＭＳ Ｐゴシック" panose="020B0600070205080204" pitchFamily="50" charset="-128"/>
            </a:endParaRPr>
          </a:p>
          <a:p>
            <a:pPr marL="92075" indent="-92075">
              <a:spcBef>
                <a:spcPts val="400"/>
              </a:spcBef>
            </a:pPr>
            <a:r>
              <a:rPr lang="ja-JP" altLang="en-US" sz="1200" dirty="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通知カードは、</a:t>
            </a:r>
            <a:r>
              <a:rPr lang="ja-JP" altLang="en-US" sz="1200" dirty="0">
                <a:solidFill>
                  <a:prstClr val="black"/>
                </a:solidFill>
                <a:latin typeface="ＭＳ Ｐゴシック" panose="020B0600070205080204" pitchFamily="50" charset="-128"/>
              </a:rPr>
              <a:t>個人番号の変更等により</a:t>
            </a:r>
            <a:r>
              <a:rPr lang="ja-JP" altLang="ja-JP" sz="1200" dirty="0">
                <a:solidFill>
                  <a:prstClr val="black"/>
                </a:solidFill>
                <a:latin typeface="ＭＳ Ｐゴシック" panose="020B0600070205080204" pitchFamily="50" charset="-128"/>
              </a:rPr>
              <a:t>市町村長から返納を求められたとき</a:t>
            </a:r>
            <a:r>
              <a:rPr lang="ja-JP" altLang="en-US" sz="1200" dirty="0">
                <a:solidFill>
                  <a:prstClr val="black"/>
                </a:solidFill>
                <a:latin typeface="ＭＳ Ｐゴシック" panose="020B0600070205080204" pitchFamily="50" charset="-128"/>
              </a:rPr>
              <a:t>等</a:t>
            </a:r>
            <a:r>
              <a:rPr lang="ja-JP" altLang="ja-JP" sz="1200" dirty="0">
                <a:solidFill>
                  <a:prstClr val="black"/>
                </a:solidFill>
                <a:latin typeface="ＭＳ Ｐゴシック" panose="020B0600070205080204" pitchFamily="50" charset="-128"/>
              </a:rPr>
              <a:t>に返納しなければならない。（５条）</a:t>
            </a:r>
          </a:p>
          <a:p>
            <a:pPr marL="92075" indent="-92075">
              <a:spcBef>
                <a:spcPts val="400"/>
              </a:spcBef>
              <a:tabLst>
                <a:tab pos="92075" algn="l"/>
              </a:tabLst>
            </a:pPr>
            <a:r>
              <a:rPr lang="ja-JP" altLang="en-US" sz="1200" dirty="0">
                <a:solidFill>
                  <a:prstClr val="black"/>
                </a:solidFill>
                <a:latin typeface="ＭＳ Ｐゴシック" panose="020B0600070205080204" pitchFamily="50" charset="-128"/>
              </a:rPr>
              <a:t>○基本４情報以外の個人番号カード記載事項は、</a:t>
            </a:r>
            <a:r>
              <a:rPr lang="ja-JP" altLang="ja-JP" sz="1200" dirty="0">
                <a:solidFill>
                  <a:prstClr val="black"/>
                </a:solidFill>
                <a:latin typeface="ＭＳ Ｐゴシック" panose="020B0600070205080204" pitchFamily="50" charset="-128"/>
              </a:rPr>
              <a:t>個人番号カードの有効期</a:t>
            </a:r>
            <a:r>
              <a:rPr lang="ja-JP" altLang="en-US" sz="1200" dirty="0">
                <a:solidFill>
                  <a:prstClr val="black"/>
                </a:solidFill>
                <a:latin typeface="ＭＳ Ｐゴシック" panose="020B0600070205080204" pitchFamily="50" charset="-128"/>
              </a:rPr>
              <a:t>間、通称とする。（１条）</a:t>
            </a:r>
            <a:endParaRPr lang="ja-JP" altLang="ja-JP" sz="1200" dirty="0">
              <a:solidFill>
                <a:prstClr val="black"/>
              </a:solidFill>
              <a:latin typeface="ＭＳ Ｐゴシック" panose="020B0600070205080204" pitchFamily="50" charset="-128"/>
            </a:endParaRPr>
          </a:p>
          <a:p>
            <a:pPr marL="92075" indent="-92075">
              <a:spcBef>
                <a:spcPts val="400"/>
              </a:spcBef>
            </a:pPr>
            <a:r>
              <a:rPr lang="ja-JP" altLang="en-US" sz="1200" dirty="0" smtClean="0">
                <a:solidFill>
                  <a:prstClr val="black"/>
                </a:solidFill>
                <a:latin typeface="ＭＳ Ｐゴシック" panose="020B0600070205080204" pitchFamily="50" charset="-128"/>
              </a:rPr>
              <a:t>○個人</a:t>
            </a:r>
            <a:r>
              <a:rPr lang="ja-JP" altLang="en-US" sz="1200" dirty="0">
                <a:solidFill>
                  <a:prstClr val="black"/>
                </a:solidFill>
                <a:latin typeface="ＭＳ Ｐゴシック" panose="020B0600070205080204" pitchFamily="50" charset="-128"/>
              </a:rPr>
              <a:t>番号カードの交付手続として、写真を添付した交付申請書の市町村長への提出、窓口における交付、通知カードの返納等について規定。</a:t>
            </a:r>
            <a:r>
              <a:rPr lang="ja-JP" altLang="ja-JP" sz="1200" dirty="0">
                <a:solidFill>
                  <a:prstClr val="black"/>
                </a:solidFill>
                <a:latin typeface="ＭＳ Ｐゴシック" panose="020B0600070205080204" pitchFamily="50" charset="-128"/>
              </a:rPr>
              <a:t>（</a:t>
            </a:r>
            <a:r>
              <a:rPr lang="en-US" altLang="ja-JP" sz="1200" dirty="0">
                <a:solidFill>
                  <a:prstClr val="black"/>
                </a:solidFill>
                <a:latin typeface="ＭＳ Ｐゴシック" panose="020B0600070205080204" pitchFamily="50" charset="-128"/>
              </a:rPr>
              <a:t>13</a:t>
            </a:r>
            <a:r>
              <a:rPr lang="ja-JP" altLang="ja-JP" sz="1200" dirty="0">
                <a:solidFill>
                  <a:prstClr val="black"/>
                </a:solidFill>
                <a:latin typeface="ＭＳ Ｐゴシック" panose="020B0600070205080204" pitchFamily="50" charset="-128"/>
              </a:rPr>
              <a:t>条）</a:t>
            </a:r>
          </a:p>
          <a:p>
            <a:pPr marL="92075" indent="-92075">
              <a:spcBef>
                <a:spcPts val="400"/>
              </a:spcBef>
            </a:pPr>
            <a:r>
              <a:rPr lang="ja-JP" altLang="en-US" sz="1200" dirty="0">
                <a:solidFill>
                  <a:prstClr val="black"/>
                </a:solidFill>
                <a:latin typeface="ＭＳ Ｐゴシック" panose="020B0600070205080204" pitchFamily="50" charset="-128"/>
              </a:rPr>
              <a:t>○個人番号カードは、</a:t>
            </a:r>
            <a:r>
              <a:rPr lang="ja-JP" altLang="ja-JP" sz="1200" dirty="0">
                <a:solidFill>
                  <a:prstClr val="black"/>
                </a:solidFill>
                <a:latin typeface="ＭＳ Ｐゴシック" panose="020B0600070205080204" pitchFamily="50" charset="-128"/>
              </a:rPr>
              <a:t>国外に転出したとき</a:t>
            </a:r>
            <a:r>
              <a:rPr lang="ja-JP" altLang="en-US" sz="1200" dirty="0">
                <a:solidFill>
                  <a:prstClr val="black"/>
                </a:solidFill>
                <a:latin typeface="ＭＳ Ｐゴシック" panose="020B0600070205080204" pitchFamily="50" charset="-128"/>
              </a:rPr>
              <a:t>、死亡したとき、個人番号を変更したとき</a:t>
            </a:r>
            <a:r>
              <a:rPr lang="ja-JP" altLang="ja-JP" sz="1200" dirty="0">
                <a:solidFill>
                  <a:prstClr val="black"/>
                </a:solidFill>
                <a:latin typeface="ＭＳ Ｐゴシック" panose="020B0600070205080204" pitchFamily="50" charset="-128"/>
              </a:rPr>
              <a:t>等に失効する。（</a:t>
            </a:r>
            <a:r>
              <a:rPr lang="en-US" altLang="ja-JP" sz="1200" dirty="0">
                <a:solidFill>
                  <a:prstClr val="black"/>
                </a:solidFill>
                <a:latin typeface="ＭＳ Ｐゴシック" panose="020B0600070205080204" pitchFamily="50" charset="-128"/>
              </a:rPr>
              <a:t>14</a:t>
            </a:r>
            <a:r>
              <a:rPr lang="ja-JP" altLang="en-US" sz="1200" dirty="0">
                <a:solidFill>
                  <a:prstClr val="black"/>
                </a:solidFill>
                <a:latin typeface="ＭＳ Ｐゴシック" panose="020B0600070205080204" pitchFamily="50" charset="-128"/>
              </a:rPr>
              <a:t>条）</a:t>
            </a:r>
            <a:endParaRPr lang="ja-JP" altLang="ja-JP" sz="1200" dirty="0">
              <a:solidFill>
                <a:prstClr val="black"/>
              </a:solidFill>
              <a:latin typeface="ＭＳ Ｐゴシック" panose="020B0600070205080204" pitchFamily="50" charset="-128"/>
            </a:endParaRPr>
          </a:p>
          <a:p>
            <a:pPr marL="92075" indent="-92075">
              <a:spcBef>
                <a:spcPts val="400"/>
              </a:spcBef>
            </a:pPr>
            <a:r>
              <a:rPr lang="ja-JP" altLang="en-US" sz="1200" dirty="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個人番号カード</a:t>
            </a:r>
            <a:r>
              <a:rPr lang="ja-JP" altLang="en-US" sz="1200" dirty="0">
                <a:solidFill>
                  <a:prstClr val="black"/>
                </a:solidFill>
                <a:latin typeface="ＭＳ Ｐゴシック" panose="020B0600070205080204" pitchFamily="50" charset="-128"/>
              </a:rPr>
              <a:t>は、有効期間満了や失効等</a:t>
            </a:r>
            <a:r>
              <a:rPr lang="ja-JP" altLang="ja-JP" sz="1200" dirty="0">
                <a:solidFill>
                  <a:prstClr val="black"/>
                </a:solidFill>
                <a:latin typeface="ＭＳ Ｐゴシック" panose="020B0600070205080204" pitchFamily="50" charset="-128"/>
              </a:rPr>
              <a:t>に</a:t>
            </a:r>
            <a:r>
              <a:rPr lang="ja-JP" altLang="en-US" sz="1200" dirty="0">
                <a:solidFill>
                  <a:prstClr val="black"/>
                </a:solidFill>
                <a:latin typeface="ＭＳ Ｐゴシック" panose="020B0600070205080204" pitchFamily="50" charset="-128"/>
              </a:rPr>
              <a:t>より</a:t>
            </a:r>
            <a:r>
              <a:rPr lang="ja-JP" altLang="ja-JP" sz="1200" dirty="0">
                <a:solidFill>
                  <a:prstClr val="black"/>
                </a:solidFill>
                <a:latin typeface="ＭＳ Ｐゴシック" panose="020B0600070205080204" pitchFamily="50" charset="-128"/>
              </a:rPr>
              <a:t>返納しなければならない。（</a:t>
            </a:r>
            <a:r>
              <a:rPr lang="en-US" altLang="ja-JP" sz="1200" dirty="0">
                <a:solidFill>
                  <a:prstClr val="black"/>
                </a:solidFill>
                <a:latin typeface="ＭＳ Ｐゴシック" panose="020B0600070205080204" pitchFamily="50" charset="-128"/>
              </a:rPr>
              <a:t>15</a:t>
            </a:r>
            <a:r>
              <a:rPr lang="ja-JP" altLang="ja-JP" sz="1200" dirty="0">
                <a:solidFill>
                  <a:prstClr val="black"/>
                </a:solidFill>
                <a:latin typeface="ＭＳ Ｐゴシック" panose="020B0600070205080204" pitchFamily="50" charset="-128"/>
              </a:rPr>
              <a:t>条）</a:t>
            </a:r>
          </a:p>
          <a:p>
            <a:pPr marL="92075" indent="-92075">
              <a:spcBef>
                <a:spcPts val="400"/>
              </a:spcBef>
            </a:pPr>
            <a:r>
              <a:rPr lang="ja-JP" altLang="en-US" sz="1200" dirty="0">
                <a:solidFill>
                  <a:prstClr val="black"/>
                </a:solidFill>
                <a:latin typeface="ＭＳ Ｐゴシック" panose="020B0600070205080204" pitchFamily="50" charset="-128"/>
              </a:rPr>
              <a:t>○個人番号カードの</a:t>
            </a:r>
            <a:r>
              <a:rPr lang="en-US" altLang="ja-JP" sz="1200" dirty="0">
                <a:solidFill>
                  <a:prstClr val="black"/>
                </a:solidFill>
                <a:latin typeface="ＭＳ Ｐゴシック" panose="020B0600070205080204" pitchFamily="50" charset="-128"/>
              </a:rPr>
              <a:t>IC</a:t>
            </a:r>
            <a:r>
              <a:rPr lang="ja-JP" altLang="ja-JP" sz="1200" dirty="0">
                <a:solidFill>
                  <a:prstClr val="black"/>
                </a:solidFill>
                <a:latin typeface="ＭＳ Ｐゴシック" panose="020B0600070205080204" pitchFamily="50" charset="-128"/>
              </a:rPr>
              <a:t>チップ領域を利用</a:t>
            </a:r>
            <a:r>
              <a:rPr lang="ja-JP" altLang="en-US" sz="1200" dirty="0">
                <a:solidFill>
                  <a:prstClr val="black"/>
                </a:solidFill>
                <a:latin typeface="ＭＳ Ｐゴシック" panose="020B0600070205080204" pitchFamily="50" charset="-128"/>
              </a:rPr>
              <a:t>できる者は</a:t>
            </a:r>
            <a:r>
              <a:rPr lang="ja-JP" altLang="en-US" sz="1200" dirty="0" smtClean="0">
                <a:solidFill>
                  <a:prstClr val="black"/>
                </a:solidFill>
                <a:latin typeface="ＭＳ Ｐゴシック" panose="020B0600070205080204" pitchFamily="50" charset="-128"/>
              </a:rPr>
              <a:t>、①</a:t>
            </a:r>
            <a:r>
              <a:rPr lang="ja-JP" altLang="en-US" sz="1200" dirty="0">
                <a:solidFill>
                  <a:prstClr val="black"/>
                </a:solidFill>
                <a:latin typeface="ＭＳ Ｐゴシック" panose="020B0600070205080204" pitchFamily="50" charset="-128"/>
              </a:rPr>
              <a:t>国民の利便性の向上に資するものとして総務大臣が定める事務を処理する行政</a:t>
            </a:r>
            <a:r>
              <a:rPr lang="ja-JP" altLang="en-US" sz="1200" dirty="0" smtClean="0">
                <a:solidFill>
                  <a:prstClr val="black"/>
                </a:solidFill>
                <a:latin typeface="ＭＳ Ｐゴシック" panose="020B0600070205080204" pitchFamily="50" charset="-128"/>
              </a:rPr>
              <a:t>機関</a:t>
            </a:r>
            <a:r>
              <a:rPr lang="ja-JP" altLang="en-US" sz="1200" dirty="0">
                <a:solidFill>
                  <a:prstClr val="black"/>
                </a:solidFill>
                <a:latin typeface="ＭＳ Ｐゴシック" panose="020B0600070205080204" pitchFamily="50" charset="-128"/>
              </a:rPr>
              <a:t>等</a:t>
            </a:r>
            <a:r>
              <a:rPr lang="ja-JP" altLang="en-US" sz="1200" dirty="0" smtClean="0">
                <a:solidFill>
                  <a:prstClr val="black"/>
                </a:solidFill>
                <a:latin typeface="ＭＳ Ｐゴシック" panose="020B0600070205080204" pitchFamily="50" charset="-128"/>
              </a:rPr>
              <a:t>、②行政</a:t>
            </a:r>
            <a:r>
              <a:rPr lang="ja-JP" altLang="en-US" sz="1200" dirty="0">
                <a:solidFill>
                  <a:prstClr val="black"/>
                </a:solidFill>
                <a:latin typeface="ＭＳ Ｐゴシック" panose="020B0600070205080204" pitchFamily="50" charset="-128"/>
              </a:rPr>
              <a:t>サービスを受ける者</a:t>
            </a:r>
            <a:r>
              <a:rPr lang="ja-JP" altLang="en-US" sz="1200" dirty="0" smtClean="0">
                <a:solidFill>
                  <a:prstClr val="black"/>
                </a:solidFill>
                <a:latin typeface="ＭＳ Ｐゴシック" panose="020B0600070205080204" pitchFamily="50" charset="-128"/>
              </a:rPr>
              <a:t>の利便性の</a:t>
            </a:r>
            <a:r>
              <a:rPr lang="ja-JP" altLang="en-US" sz="1200" dirty="0">
                <a:solidFill>
                  <a:prstClr val="black"/>
                </a:solidFill>
                <a:latin typeface="ＭＳ Ｐゴシック" panose="020B0600070205080204" pitchFamily="50" charset="-128"/>
              </a:rPr>
              <a:t>向上</a:t>
            </a:r>
            <a:r>
              <a:rPr lang="ja-JP" altLang="en-US" sz="1200" dirty="0" smtClean="0">
                <a:solidFill>
                  <a:prstClr val="black"/>
                </a:solidFill>
                <a:latin typeface="ＭＳ Ｐゴシック" panose="020B0600070205080204" pitchFamily="50" charset="-128"/>
              </a:rPr>
              <a:t>に資するものとして条例で定める事務を処理する地方公共団体・地方独法とする（</a:t>
            </a:r>
            <a:r>
              <a:rPr lang="en-US" altLang="ja-JP" sz="1200" dirty="0" smtClean="0">
                <a:solidFill>
                  <a:prstClr val="black"/>
                </a:solidFill>
                <a:latin typeface="ＭＳ Ｐゴシック" panose="020B0600070205080204" pitchFamily="50" charset="-128"/>
              </a:rPr>
              <a:t>18</a:t>
            </a:r>
            <a:r>
              <a:rPr lang="ja-JP" altLang="en-US" sz="1200" dirty="0" smtClean="0">
                <a:solidFill>
                  <a:prstClr val="black"/>
                </a:solidFill>
                <a:latin typeface="ＭＳ Ｐゴシック" panose="020B0600070205080204" pitchFamily="50" charset="-128"/>
              </a:rPr>
              <a:t>条</a:t>
            </a:r>
            <a:r>
              <a:rPr lang="ja-JP" altLang="en-US" sz="1200" dirty="0" smtClean="0">
                <a:solidFill>
                  <a:prstClr val="black"/>
                </a:solidFill>
              </a:rPr>
              <a:t>）</a:t>
            </a:r>
            <a:endParaRPr lang="ja-JP" altLang="ja-JP" sz="1200" dirty="0">
              <a:solidFill>
                <a:prstClr val="black"/>
              </a:solidFill>
            </a:endParaRPr>
          </a:p>
        </p:txBody>
      </p:sp>
      <p:sp>
        <p:nvSpPr>
          <p:cNvPr id="5" name="テキスト ボックス 4"/>
          <p:cNvSpPr txBox="1">
            <a:spLocks/>
          </p:cNvSpPr>
          <p:nvPr/>
        </p:nvSpPr>
        <p:spPr>
          <a:xfrm>
            <a:off x="3387468" y="3784637"/>
            <a:ext cx="3095486" cy="27298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a:solidFill>
                  <a:srgbClr val="FF0000"/>
                </a:solidFill>
              </a:rPr>
              <a:t>１．特定個人情報の提供</a:t>
            </a:r>
            <a:endParaRPr lang="en-US" altLang="ja-JP" sz="1200" b="1" u="sng" dirty="0">
              <a:solidFill>
                <a:srgbClr val="FF0000"/>
              </a:solidFill>
            </a:endParaRPr>
          </a:p>
          <a:p>
            <a:pPr marL="92075" indent="-92075">
              <a:spcBef>
                <a:spcPts val="400"/>
              </a:spcBef>
            </a:pPr>
            <a:r>
              <a:rPr lang="ja-JP" altLang="en-US" sz="1200" dirty="0" smtClean="0">
                <a:solidFill>
                  <a:prstClr val="black"/>
                </a:solidFill>
              </a:rPr>
              <a:t>○</a:t>
            </a:r>
            <a:r>
              <a:rPr lang="ja-JP" altLang="ja-JP" sz="1200" dirty="0">
                <a:solidFill>
                  <a:prstClr val="black"/>
                </a:solidFill>
              </a:rPr>
              <a:t>特定個人情報を提供</a:t>
            </a:r>
            <a:r>
              <a:rPr lang="ja-JP" altLang="ja-JP" sz="1200" dirty="0" smtClean="0">
                <a:solidFill>
                  <a:prstClr val="black"/>
                </a:solidFill>
              </a:rPr>
              <a:t>できる</a:t>
            </a:r>
            <a:r>
              <a:rPr lang="ja-JP" altLang="en-US" sz="1200" dirty="0" smtClean="0">
                <a:solidFill>
                  <a:prstClr val="black"/>
                </a:solidFill>
              </a:rPr>
              <a:t>政令で定める</a:t>
            </a:r>
            <a:r>
              <a:rPr lang="ja-JP" altLang="ja-JP" sz="1200" dirty="0" smtClean="0">
                <a:solidFill>
                  <a:prstClr val="black"/>
                </a:solidFill>
              </a:rPr>
              <a:t>公益上</a:t>
            </a:r>
            <a:r>
              <a:rPr lang="ja-JP" altLang="ja-JP" sz="1200" dirty="0">
                <a:solidFill>
                  <a:prstClr val="black"/>
                </a:solidFill>
              </a:rPr>
              <a:t>の必要が</a:t>
            </a:r>
            <a:r>
              <a:rPr lang="ja-JP" altLang="ja-JP" sz="1200" dirty="0" smtClean="0">
                <a:solidFill>
                  <a:prstClr val="black"/>
                </a:solidFill>
              </a:rPr>
              <a:t>あるとき</a:t>
            </a:r>
            <a:r>
              <a:rPr lang="ja-JP" altLang="ja-JP" sz="1200" dirty="0">
                <a:solidFill>
                  <a:prstClr val="black"/>
                </a:solidFill>
              </a:rPr>
              <a:t>は</a:t>
            </a:r>
            <a:r>
              <a:rPr lang="ja-JP" altLang="ja-JP" sz="1200" dirty="0" smtClean="0">
                <a:solidFill>
                  <a:prstClr val="black"/>
                </a:solidFill>
              </a:rPr>
              <a:t>、</a:t>
            </a:r>
            <a:r>
              <a:rPr lang="ja-JP" altLang="en-US" sz="1200" dirty="0">
                <a:solidFill>
                  <a:prstClr val="black"/>
                </a:solidFill>
              </a:rPr>
              <a:t>金融商品取引法及び</a:t>
            </a:r>
            <a:r>
              <a:rPr lang="ja-JP" altLang="en-US" sz="1200" dirty="0" smtClean="0">
                <a:solidFill>
                  <a:prstClr val="black"/>
                </a:solidFill>
              </a:rPr>
              <a:t>独禁法による犯則事件の調査、地方自治法による地方</a:t>
            </a:r>
            <a:r>
              <a:rPr lang="ja-JP" altLang="en-US" sz="1200" dirty="0" smtClean="0">
                <a:solidFill>
                  <a:prstClr val="black"/>
                </a:solidFill>
                <a:latin typeface="ＭＳ Ｐゴシック" panose="020B0600070205080204" pitchFamily="50" charset="-128"/>
              </a:rPr>
              <a:t>議会による調査、</a:t>
            </a:r>
            <a:r>
              <a:rPr lang="ja-JP" altLang="ja-JP" sz="1200" dirty="0" smtClean="0">
                <a:solidFill>
                  <a:prstClr val="black"/>
                </a:solidFill>
                <a:latin typeface="ＭＳ Ｐゴシック" panose="020B0600070205080204" pitchFamily="50" charset="-128"/>
              </a:rPr>
              <a:t>租税</a:t>
            </a:r>
            <a:r>
              <a:rPr lang="ja-JP" altLang="ja-JP" sz="1200" dirty="0">
                <a:solidFill>
                  <a:prstClr val="black"/>
                </a:solidFill>
                <a:latin typeface="ＭＳ Ｐゴシック" panose="020B0600070205080204" pitchFamily="50" charset="-128"/>
              </a:rPr>
              <a:t>に関する法律の規定による質問</a:t>
            </a:r>
            <a:r>
              <a:rPr lang="ja-JP" altLang="ja-JP" sz="1200" dirty="0" smtClean="0">
                <a:solidFill>
                  <a:prstClr val="black"/>
                </a:solidFill>
                <a:latin typeface="ＭＳ Ｐゴシック" panose="020B0600070205080204" pitchFamily="50" charset="-128"/>
              </a:rPr>
              <a:t>等が</a:t>
            </a:r>
            <a:r>
              <a:rPr lang="ja-JP" altLang="ja-JP" sz="1200" dirty="0">
                <a:solidFill>
                  <a:prstClr val="black"/>
                </a:solidFill>
                <a:latin typeface="ＭＳ Ｐゴシック" panose="020B0600070205080204" pitchFamily="50" charset="-128"/>
              </a:rPr>
              <a:t>行われるとき</a:t>
            </a:r>
            <a:r>
              <a:rPr lang="ja-JP" altLang="ja-JP" sz="1200" dirty="0" smtClean="0">
                <a:solidFill>
                  <a:prstClr val="black"/>
                </a:solidFill>
                <a:latin typeface="ＭＳ Ｐゴシック" panose="020B0600070205080204" pitchFamily="50" charset="-128"/>
              </a:rPr>
              <a:t>等と</a:t>
            </a:r>
            <a:r>
              <a:rPr lang="ja-JP" altLang="ja-JP" sz="1200" dirty="0">
                <a:solidFill>
                  <a:prstClr val="black"/>
                </a:solidFill>
                <a:latin typeface="ＭＳ Ｐゴシック" panose="020B0600070205080204" pitchFamily="50" charset="-128"/>
              </a:rPr>
              <a:t>する。</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26</a:t>
            </a:r>
            <a:r>
              <a:rPr lang="ja-JP" altLang="ja-JP" sz="1200" dirty="0" smtClean="0">
                <a:solidFill>
                  <a:prstClr val="black"/>
                </a:solidFill>
                <a:latin typeface="ＭＳ Ｐゴシック" panose="020B0600070205080204" pitchFamily="50" charset="-128"/>
              </a:rPr>
              <a:t>条</a:t>
            </a:r>
            <a:r>
              <a:rPr lang="ja-JP" altLang="en-US" sz="1200" dirty="0" smtClean="0">
                <a:solidFill>
                  <a:prstClr val="black"/>
                </a:solidFill>
                <a:latin typeface="ＭＳ Ｐゴシック" panose="020B0600070205080204" pitchFamily="50" charset="-128"/>
              </a:rPr>
              <a:t>・別表</a:t>
            </a:r>
            <a:r>
              <a:rPr lang="ja-JP" altLang="ja-JP" sz="1200" dirty="0" smtClean="0">
                <a:solidFill>
                  <a:prstClr val="black"/>
                </a:solidFill>
                <a:latin typeface="ＭＳ Ｐゴシック" panose="020B0600070205080204" pitchFamily="50" charset="-128"/>
              </a:rPr>
              <a:t>）</a:t>
            </a:r>
            <a:endParaRPr lang="ja-JP" altLang="ja-JP" sz="1200" dirty="0">
              <a:solidFill>
                <a:prstClr val="black"/>
              </a:solidFill>
              <a:latin typeface="ＭＳ Ｐゴシック" panose="020B0600070205080204" pitchFamily="50" charset="-128"/>
            </a:endParaRPr>
          </a:p>
          <a:p>
            <a:pPr>
              <a:spcBef>
                <a:spcPts val="1200"/>
              </a:spcBef>
            </a:pPr>
            <a:r>
              <a:rPr lang="ja-JP" altLang="en-US" sz="1200" b="1" u="sng" dirty="0" smtClean="0">
                <a:solidFill>
                  <a:srgbClr val="FF0000"/>
                </a:solidFill>
                <a:latin typeface="ＭＳ Ｐゴシック" panose="020B0600070205080204" pitchFamily="50" charset="-128"/>
              </a:rPr>
              <a:t>２</a:t>
            </a:r>
            <a:r>
              <a:rPr lang="ja-JP" altLang="en-US" sz="1200" b="1" u="sng" dirty="0">
                <a:solidFill>
                  <a:srgbClr val="FF0000"/>
                </a:solidFill>
                <a:latin typeface="ＭＳ Ｐゴシック" panose="020B0600070205080204" pitchFamily="50" charset="-128"/>
              </a:rPr>
              <a:t>．安全確保</a:t>
            </a:r>
            <a:r>
              <a:rPr lang="ja-JP" altLang="en-US" sz="1200" b="1" u="sng" dirty="0" smtClean="0">
                <a:solidFill>
                  <a:srgbClr val="FF0000"/>
                </a:solidFill>
                <a:latin typeface="ＭＳ Ｐゴシック" panose="020B0600070205080204" pitchFamily="50" charset="-128"/>
              </a:rPr>
              <a:t>措置</a:t>
            </a:r>
            <a:endParaRPr lang="en-US" altLang="ja-JP" sz="1200" b="1" u="sng" dirty="0">
              <a:solidFill>
                <a:srgbClr val="FF0000"/>
              </a:solidFill>
              <a:latin typeface="ＭＳ Ｐゴシック" panose="020B0600070205080204" pitchFamily="50" charset="-128"/>
            </a:endParaRPr>
          </a:p>
          <a:p>
            <a:pPr marL="92075" indent="-92075">
              <a:spcBef>
                <a:spcPts val="400"/>
              </a:spcBef>
            </a:pPr>
            <a:r>
              <a:rPr lang="ja-JP" altLang="en-US" sz="1200" dirty="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地方</a:t>
            </a:r>
            <a:r>
              <a:rPr lang="ja-JP" altLang="ja-JP" sz="1200" dirty="0" smtClean="0">
                <a:solidFill>
                  <a:prstClr val="black"/>
                </a:solidFill>
                <a:latin typeface="ＭＳ Ｐゴシック" panose="020B0600070205080204" pitchFamily="50" charset="-128"/>
              </a:rPr>
              <a:t>税法等</a:t>
            </a:r>
            <a:r>
              <a:rPr lang="ja-JP" altLang="ja-JP" sz="1200" dirty="0">
                <a:solidFill>
                  <a:prstClr val="black"/>
                </a:solidFill>
                <a:latin typeface="ＭＳ Ｐゴシック" panose="020B0600070205080204" pitchFamily="50" charset="-128"/>
              </a:rPr>
              <a:t>の規定により提供される特定個人</a:t>
            </a:r>
            <a:r>
              <a:rPr lang="ja-JP" altLang="ja-JP" sz="1200" dirty="0" smtClean="0">
                <a:solidFill>
                  <a:prstClr val="black"/>
                </a:solidFill>
                <a:latin typeface="ＭＳ Ｐゴシック" panose="020B0600070205080204" pitchFamily="50" charset="-128"/>
              </a:rPr>
              <a:t>情報</a:t>
            </a:r>
            <a:r>
              <a:rPr lang="ja-JP" altLang="ja-JP" sz="1200" dirty="0">
                <a:solidFill>
                  <a:prstClr val="black"/>
                </a:solidFill>
                <a:latin typeface="ＭＳ Ｐゴシック" panose="020B0600070205080204" pitchFamily="50" charset="-128"/>
              </a:rPr>
              <a:t>の</a:t>
            </a:r>
            <a:r>
              <a:rPr lang="ja-JP" altLang="ja-JP" sz="1200" dirty="0" smtClean="0">
                <a:solidFill>
                  <a:prstClr val="black"/>
                </a:solidFill>
                <a:latin typeface="ＭＳ Ｐゴシック" panose="020B0600070205080204" pitchFamily="50" charset="-128"/>
              </a:rPr>
              <a:t>安全</a:t>
            </a:r>
            <a:r>
              <a:rPr lang="ja-JP" altLang="en-US" sz="1200" dirty="0" smtClean="0">
                <a:solidFill>
                  <a:prstClr val="black"/>
                </a:solidFill>
                <a:latin typeface="ＭＳ Ｐゴシック" panose="020B0600070205080204" pitchFamily="50" charset="-128"/>
              </a:rPr>
              <a:t>を</a:t>
            </a:r>
            <a:r>
              <a:rPr lang="ja-JP" altLang="ja-JP" sz="1200" dirty="0" smtClean="0">
                <a:solidFill>
                  <a:prstClr val="black"/>
                </a:solidFill>
                <a:latin typeface="ＭＳ Ｐゴシック" panose="020B0600070205080204" pitchFamily="50" charset="-128"/>
              </a:rPr>
              <a:t>確保</a:t>
            </a:r>
            <a:r>
              <a:rPr lang="ja-JP" altLang="en-US" sz="1200" dirty="0" smtClean="0">
                <a:solidFill>
                  <a:prstClr val="black"/>
                </a:solidFill>
                <a:latin typeface="ＭＳ Ｐゴシック" panose="020B0600070205080204" pitchFamily="50" charset="-128"/>
              </a:rPr>
              <a:t>するための</a:t>
            </a:r>
            <a:r>
              <a:rPr lang="ja-JP" altLang="ja-JP" sz="1200" dirty="0" smtClean="0">
                <a:solidFill>
                  <a:prstClr val="black"/>
                </a:solidFill>
                <a:latin typeface="ＭＳ Ｐゴシック" panose="020B0600070205080204" pitchFamily="50" charset="-128"/>
              </a:rPr>
              <a:t>措置</a:t>
            </a:r>
            <a:r>
              <a:rPr lang="ja-JP" altLang="ja-JP" sz="1200" dirty="0">
                <a:solidFill>
                  <a:prstClr val="black"/>
                </a:solidFill>
                <a:latin typeface="ＭＳ Ｐゴシック" panose="020B0600070205080204" pitchFamily="50" charset="-128"/>
              </a:rPr>
              <a:t>は、提供を</a:t>
            </a:r>
            <a:r>
              <a:rPr lang="ja-JP" altLang="ja-JP" sz="1200" dirty="0" smtClean="0">
                <a:solidFill>
                  <a:prstClr val="black"/>
                </a:solidFill>
                <a:latin typeface="ＭＳ Ｐゴシック" panose="020B0600070205080204" pitchFamily="50" charset="-128"/>
              </a:rPr>
              <a:t>受ける</a:t>
            </a:r>
            <a:r>
              <a:rPr lang="ja-JP" altLang="ja-JP" sz="1200" dirty="0">
                <a:solidFill>
                  <a:prstClr val="black"/>
                </a:solidFill>
                <a:latin typeface="ＭＳ Ｐゴシック" panose="020B0600070205080204" pitchFamily="50" charset="-128"/>
              </a:rPr>
              <a:t>者の名称、提供の日時、特定個人情報の</a:t>
            </a:r>
            <a:r>
              <a:rPr lang="ja-JP" altLang="ja-JP" sz="1200" dirty="0" smtClean="0">
                <a:solidFill>
                  <a:prstClr val="black"/>
                </a:solidFill>
                <a:latin typeface="ＭＳ Ｐゴシック" panose="020B0600070205080204" pitchFamily="50" charset="-128"/>
              </a:rPr>
              <a:t>項目等</a:t>
            </a:r>
            <a:r>
              <a:rPr lang="ja-JP" altLang="ja-JP" sz="1200" dirty="0">
                <a:solidFill>
                  <a:prstClr val="black"/>
                </a:solidFill>
                <a:latin typeface="ＭＳ Ｐゴシック" panose="020B0600070205080204" pitchFamily="50" charset="-128"/>
              </a:rPr>
              <a:t>を記録すること等の措置とする。</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23</a:t>
            </a:r>
            <a:r>
              <a:rPr lang="ja-JP" altLang="en-US" sz="1200" dirty="0" smtClean="0">
                <a:solidFill>
                  <a:prstClr val="black"/>
                </a:solidFill>
                <a:latin typeface="ＭＳ Ｐゴシック" panose="020B0600070205080204" pitchFamily="50" charset="-128"/>
              </a:rPr>
              <a:t>条</a:t>
            </a:r>
            <a:r>
              <a:rPr lang="ja-JP" altLang="en-US" sz="1200" dirty="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25</a:t>
            </a:r>
            <a:r>
              <a:rPr lang="ja-JP" altLang="ja-JP" sz="1200" dirty="0" smtClean="0">
                <a:solidFill>
                  <a:prstClr val="black"/>
                </a:solidFill>
                <a:latin typeface="ＭＳ Ｐゴシック" panose="020B0600070205080204" pitchFamily="50" charset="-128"/>
              </a:rPr>
              <a:t>条）</a:t>
            </a:r>
            <a:endParaRPr lang="ja-JP" altLang="ja-JP" sz="1200" dirty="0">
              <a:solidFill>
                <a:prstClr val="black"/>
              </a:solidFill>
              <a:latin typeface="ＭＳ Ｐゴシック" panose="020B0600070205080204" pitchFamily="50" charset="-128"/>
            </a:endParaRPr>
          </a:p>
        </p:txBody>
      </p:sp>
      <p:sp>
        <p:nvSpPr>
          <p:cNvPr id="6" name="テキスト ボックス 5"/>
          <p:cNvSpPr txBox="1"/>
          <p:nvPr/>
        </p:nvSpPr>
        <p:spPr>
          <a:xfrm>
            <a:off x="56457" y="589570"/>
            <a:ext cx="3122678" cy="281383"/>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b="1" dirty="0">
                <a:solidFill>
                  <a:prstClr val="black"/>
                </a:solidFill>
                <a:latin typeface="ＭＳ Ｐゴシック"/>
              </a:rPr>
              <a:t>１．個人番号関係</a:t>
            </a:r>
            <a:endParaRPr lang="ja-JP" altLang="en-US" sz="1200" b="1" dirty="0">
              <a:solidFill>
                <a:prstClr val="black"/>
              </a:solidFill>
              <a:latin typeface="ＭＳ Ｐゴシック"/>
              <a:ea typeface="ＤＦ特太ゴシック体" pitchFamily="1" charset="-128"/>
            </a:endParaRPr>
          </a:p>
        </p:txBody>
      </p:sp>
      <p:sp>
        <p:nvSpPr>
          <p:cNvPr id="7" name="テキスト ボックス 6"/>
          <p:cNvSpPr txBox="1">
            <a:spLocks/>
          </p:cNvSpPr>
          <p:nvPr/>
        </p:nvSpPr>
        <p:spPr>
          <a:xfrm>
            <a:off x="6569265" y="2447138"/>
            <a:ext cx="3342857" cy="13653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marL="82550" indent="-82550"/>
            <a:r>
              <a:rPr lang="ja-JP" altLang="en-US" sz="1200" dirty="0" smtClean="0">
                <a:solidFill>
                  <a:prstClr val="black"/>
                </a:solidFill>
              </a:rPr>
              <a:t>○別表に掲げるもののうち、委員会の指導、勧告等の権限の対象としない手続は、</a:t>
            </a:r>
            <a:r>
              <a:rPr lang="ja-JP" altLang="en-US" sz="1200" dirty="0">
                <a:solidFill>
                  <a:prstClr val="black"/>
                </a:solidFill>
              </a:rPr>
              <a:t>金融商品取引法及び</a:t>
            </a:r>
            <a:r>
              <a:rPr lang="ja-JP" altLang="ja-JP" sz="1200" dirty="0" smtClean="0">
                <a:solidFill>
                  <a:prstClr val="black"/>
                </a:solidFill>
              </a:rPr>
              <a:t>独禁法</a:t>
            </a:r>
            <a:r>
              <a:rPr lang="ja-JP" altLang="ja-JP" sz="1200" dirty="0">
                <a:solidFill>
                  <a:prstClr val="black"/>
                </a:solidFill>
              </a:rPr>
              <a:t>による</a:t>
            </a:r>
            <a:r>
              <a:rPr lang="ja-JP" altLang="ja-JP" sz="1200" dirty="0" smtClean="0">
                <a:solidFill>
                  <a:prstClr val="black"/>
                </a:solidFill>
              </a:rPr>
              <a:t>犯則</a:t>
            </a:r>
            <a:r>
              <a:rPr lang="ja-JP" altLang="en-US" sz="1200" dirty="0" smtClean="0">
                <a:solidFill>
                  <a:prstClr val="black"/>
                </a:solidFill>
              </a:rPr>
              <a:t>事件</a:t>
            </a:r>
            <a:r>
              <a:rPr lang="ja-JP" altLang="ja-JP" sz="1200" dirty="0" smtClean="0">
                <a:solidFill>
                  <a:prstClr val="black"/>
                </a:solidFill>
              </a:rPr>
              <a:t>の調査</a:t>
            </a:r>
            <a:r>
              <a:rPr lang="ja-JP" altLang="en-US" sz="1200" dirty="0" smtClean="0">
                <a:solidFill>
                  <a:prstClr val="black"/>
                </a:solidFill>
              </a:rPr>
              <a:t>、地方自治法による地方議会による調査、</a:t>
            </a:r>
            <a:r>
              <a:rPr lang="ja-JP" altLang="en-US" sz="1200" dirty="0">
                <a:solidFill>
                  <a:prstClr val="black"/>
                </a:solidFill>
              </a:rPr>
              <a:t>国際刑事裁判所に対する協力</a:t>
            </a:r>
            <a:r>
              <a:rPr lang="ja-JP" altLang="en-US" sz="1200" dirty="0">
                <a:solidFill>
                  <a:prstClr val="black"/>
                </a:solidFill>
                <a:latin typeface="ＭＳ Ｐゴシック" panose="020B0600070205080204" pitchFamily="50" charset="-128"/>
              </a:rPr>
              <a:t>等に関する法律</a:t>
            </a:r>
            <a:r>
              <a:rPr lang="ja-JP" altLang="en-US" sz="1200" dirty="0" smtClean="0">
                <a:solidFill>
                  <a:prstClr val="black"/>
                </a:solidFill>
                <a:latin typeface="ＭＳ Ｐゴシック" panose="020B0600070205080204" pitchFamily="50" charset="-128"/>
              </a:rPr>
              <a:t>による国際刑事裁判所に対する証拠の提供等の協力が行われるとき等とする。</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34</a:t>
            </a:r>
            <a:r>
              <a:rPr lang="ja-JP" altLang="ja-JP" sz="1200" dirty="0" smtClean="0">
                <a:solidFill>
                  <a:prstClr val="black"/>
                </a:solidFill>
              </a:rPr>
              <a:t>条</a:t>
            </a:r>
            <a:r>
              <a:rPr lang="ja-JP" altLang="en-US" sz="1200" dirty="0" smtClean="0">
                <a:solidFill>
                  <a:prstClr val="black"/>
                </a:solidFill>
              </a:rPr>
              <a:t>・別表</a:t>
            </a:r>
            <a:r>
              <a:rPr lang="ja-JP" altLang="ja-JP" sz="1200" dirty="0" smtClean="0">
                <a:solidFill>
                  <a:prstClr val="black"/>
                </a:solidFill>
              </a:rPr>
              <a:t>）</a:t>
            </a:r>
            <a:endParaRPr lang="ja-JP" altLang="ja-JP" sz="1200" dirty="0">
              <a:solidFill>
                <a:prstClr val="black"/>
              </a:solidFill>
            </a:endParaRPr>
          </a:p>
        </p:txBody>
      </p:sp>
      <p:sp>
        <p:nvSpPr>
          <p:cNvPr id="8" name="テキスト ボックス 7"/>
          <p:cNvSpPr txBox="1"/>
          <p:nvPr/>
        </p:nvSpPr>
        <p:spPr>
          <a:xfrm>
            <a:off x="3377902" y="3352569"/>
            <a:ext cx="2948472" cy="281383"/>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b="1" dirty="0">
                <a:solidFill>
                  <a:prstClr val="black"/>
                </a:solidFill>
                <a:latin typeface="ＭＳ Ｐゴシック"/>
              </a:rPr>
              <a:t>２．特定個人情報の提供関係</a:t>
            </a:r>
            <a:endParaRPr lang="ja-JP" altLang="en-US" sz="1200" b="1" dirty="0">
              <a:solidFill>
                <a:prstClr val="black"/>
              </a:solidFill>
              <a:latin typeface="ＭＳ Ｐゴシック"/>
              <a:ea typeface="ＤＦ特太ゴシック体" pitchFamily="1" charset="-128"/>
            </a:endParaRPr>
          </a:p>
        </p:txBody>
      </p:sp>
      <p:sp>
        <p:nvSpPr>
          <p:cNvPr id="9" name="テキスト ボックス 8"/>
          <p:cNvSpPr txBox="1"/>
          <p:nvPr/>
        </p:nvSpPr>
        <p:spPr>
          <a:xfrm>
            <a:off x="6558638" y="2090960"/>
            <a:ext cx="3136262" cy="281383"/>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b="1" dirty="0">
                <a:solidFill>
                  <a:prstClr val="black"/>
                </a:solidFill>
                <a:latin typeface="ＭＳ Ｐゴシック"/>
              </a:rPr>
              <a:t>３．特定個人情報保護委員会関係</a:t>
            </a:r>
            <a:endParaRPr lang="ja-JP" altLang="en-US" sz="1200" b="1" dirty="0">
              <a:solidFill>
                <a:prstClr val="black"/>
              </a:solidFill>
              <a:latin typeface="ＭＳ Ｐゴシック"/>
              <a:ea typeface="ＤＦ特太ゴシック体" pitchFamily="1" charset="-128"/>
            </a:endParaRPr>
          </a:p>
        </p:txBody>
      </p:sp>
      <p:sp>
        <p:nvSpPr>
          <p:cNvPr id="10" name="テキスト ボックス 9"/>
          <p:cNvSpPr txBox="1"/>
          <p:nvPr/>
        </p:nvSpPr>
        <p:spPr>
          <a:xfrm>
            <a:off x="6558638" y="4000641"/>
            <a:ext cx="3136262" cy="288032"/>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b="1" dirty="0">
                <a:solidFill>
                  <a:prstClr val="black"/>
                </a:solidFill>
                <a:latin typeface="ＭＳ Ｐゴシック"/>
              </a:rPr>
              <a:t>４．法人番号関係</a:t>
            </a:r>
            <a:endParaRPr lang="ja-JP" altLang="en-US" sz="1200" b="1" dirty="0">
              <a:solidFill>
                <a:prstClr val="black"/>
              </a:solidFill>
              <a:latin typeface="ＭＳ Ｐゴシック"/>
              <a:ea typeface="ＤＦ特太ゴシック体" pitchFamily="1" charset="-128"/>
            </a:endParaRPr>
          </a:p>
        </p:txBody>
      </p:sp>
      <p:sp>
        <p:nvSpPr>
          <p:cNvPr id="11" name="テキスト ボックス 10"/>
          <p:cNvSpPr txBox="1">
            <a:spLocks/>
          </p:cNvSpPr>
          <p:nvPr/>
        </p:nvSpPr>
        <p:spPr>
          <a:xfrm>
            <a:off x="6569265" y="4367164"/>
            <a:ext cx="3342857" cy="22784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a:solidFill>
                  <a:srgbClr val="FF0000"/>
                </a:solidFill>
              </a:rPr>
              <a:t>１．法人番号</a:t>
            </a:r>
            <a:endParaRPr lang="en-US" altLang="ja-JP" sz="1200" b="1" u="sng" dirty="0">
              <a:solidFill>
                <a:srgbClr val="FF0000"/>
              </a:solidFill>
            </a:endParaRPr>
          </a:p>
          <a:p>
            <a:pPr marL="82550" indent="-82550">
              <a:spcBef>
                <a:spcPts val="400"/>
              </a:spcBef>
            </a:pPr>
            <a:r>
              <a:rPr lang="ja-JP" altLang="en-US" sz="1200" dirty="0">
                <a:solidFill>
                  <a:prstClr val="black"/>
                </a:solidFill>
              </a:rPr>
              <a:t>○</a:t>
            </a:r>
            <a:r>
              <a:rPr lang="ja-JP" altLang="ja-JP" sz="1200" dirty="0">
                <a:solidFill>
                  <a:prstClr val="black"/>
                </a:solidFill>
              </a:rPr>
              <a:t>法人</a:t>
            </a:r>
            <a:r>
              <a:rPr lang="ja-JP" altLang="ja-JP" sz="1200" dirty="0">
                <a:solidFill>
                  <a:prstClr val="black"/>
                </a:solidFill>
                <a:latin typeface="ＭＳ Ｐゴシック" panose="020B0600070205080204" pitchFamily="50" charset="-128"/>
              </a:rPr>
              <a:t>番号は、</a:t>
            </a:r>
            <a:r>
              <a:rPr lang="en-US" altLang="ja-JP" sz="1200" dirty="0">
                <a:solidFill>
                  <a:prstClr val="black"/>
                </a:solidFill>
                <a:latin typeface="ＭＳ Ｐゴシック" panose="020B0600070205080204" pitchFamily="50" charset="-128"/>
              </a:rPr>
              <a:t>12</a:t>
            </a:r>
            <a:r>
              <a:rPr lang="ja-JP" altLang="ja-JP" sz="1200" dirty="0">
                <a:solidFill>
                  <a:prstClr val="black"/>
                </a:solidFill>
                <a:latin typeface="ＭＳ Ｐゴシック" panose="020B0600070205080204" pitchFamily="50" charset="-128"/>
              </a:rPr>
              <a:t>桁の会社法人等番号</a:t>
            </a:r>
            <a:r>
              <a:rPr lang="ja-JP" altLang="ja-JP" sz="1200" dirty="0" smtClean="0">
                <a:solidFill>
                  <a:prstClr val="black"/>
                </a:solidFill>
                <a:latin typeface="ＭＳ Ｐゴシック" panose="020B0600070205080204" pitchFamily="50" charset="-128"/>
              </a:rPr>
              <a:t>等</a:t>
            </a:r>
            <a:r>
              <a:rPr lang="ja-JP" altLang="en-US" sz="1200" dirty="0" smtClean="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１桁の</a:t>
            </a:r>
            <a:r>
              <a:rPr lang="ja-JP" altLang="ja-JP" sz="1200" dirty="0">
                <a:solidFill>
                  <a:prstClr val="black"/>
                </a:solidFill>
                <a:latin typeface="ＭＳ Ｐゴシック" panose="020B0600070205080204" pitchFamily="50" charset="-128"/>
              </a:rPr>
              <a:t>検査</a:t>
            </a:r>
            <a:r>
              <a:rPr lang="ja-JP" altLang="ja-JP" sz="1200" dirty="0" smtClean="0">
                <a:solidFill>
                  <a:prstClr val="black"/>
                </a:solidFill>
                <a:latin typeface="ＭＳ Ｐゴシック" panose="020B0600070205080204" pitchFamily="50" charset="-128"/>
              </a:rPr>
              <a:t>数字</a:t>
            </a:r>
            <a:r>
              <a:rPr lang="ja-JP" altLang="en-US" sz="1200" dirty="0">
                <a:solidFill>
                  <a:prstClr val="black"/>
                </a:solidFill>
                <a:latin typeface="ＭＳ Ｐゴシック" panose="020B0600070205080204" pitchFamily="50" charset="-128"/>
              </a:rPr>
              <a:t>の</a:t>
            </a:r>
            <a:r>
              <a:rPr lang="en-US" altLang="ja-JP" sz="1200" dirty="0" smtClean="0">
                <a:solidFill>
                  <a:prstClr val="black"/>
                </a:solidFill>
                <a:latin typeface="ＭＳ Ｐゴシック" panose="020B0600070205080204" pitchFamily="50" charset="-128"/>
              </a:rPr>
              <a:t>13</a:t>
            </a:r>
            <a:r>
              <a:rPr lang="ja-JP" altLang="ja-JP" sz="1200" dirty="0">
                <a:solidFill>
                  <a:prstClr val="black"/>
                </a:solidFill>
                <a:latin typeface="ＭＳ Ｐゴシック" panose="020B0600070205080204" pitchFamily="50" charset="-128"/>
              </a:rPr>
              <a:t>桁</a:t>
            </a:r>
            <a:r>
              <a:rPr lang="ja-JP" altLang="en-US" sz="1200" dirty="0">
                <a:solidFill>
                  <a:prstClr val="black"/>
                </a:solidFill>
                <a:latin typeface="ＭＳ Ｐゴシック" panose="020B0600070205080204" pitchFamily="50" charset="-128"/>
              </a:rPr>
              <a:t>の番号</a:t>
            </a:r>
            <a:r>
              <a:rPr lang="ja-JP" altLang="ja-JP" sz="1200" dirty="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35</a:t>
            </a:r>
            <a:r>
              <a:rPr lang="ja-JP" altLang="ja-JP" sz="1200" dirty="0" smtClean="0">
                <a:solidFill>
                  <a:prstClr val="black"/>
                </a:solidFill>
                <a:latin typeface="ＭＳ Ｐゴシック" panose="020B0600070205080204" pitchFamily="50" charset="-128"/>
              </a:rPr>
              <a:t>条）</a:t>
            </a:r>
            <a:endParaRPr lang="en-US" altLang="ja-JP" sz="1200" dirty="0">
              <a:solidFill>
                <a:prstClr val="black"/>
              </a:solidFill>
              <a:latin typeface="ＭＳ Ｐゴシック" panose="020B0600070205080204" pitchFamily="50" charset="-128"/>
            </a:endParaRPr>
          </a:p>
          <a:p>
            <a:pPr>
              <a:spcBef>
                <a:spcPts val="1200"/>
              </a:spcBef>
            </a:pPr>
            <a:r>
              <a:rPr lang="ja-JP" altLang="en-US" sz="1200" b="1" u="sng" dirty="0">
                <a:solidFill>
                  <a:srgbClr val="FF0000"/>
                </a:solidFill>
                <a:latin typeface="ＭＳ Ｐゴシック" panose="020B0600070205080204" pitchFamily="50" charset="-128"/>
              </a:rPr>
              <a:t>２．指定、通知、公表</a:t>
            </a:r>
            <a:endParaRPr lang="en-US" altLang="ja-JP" sz="1200" b="1" u="sng" dirty="0">
              <a:solidFill>
                <a:srgbClr val="FF0000"/>
              </a:solidFill>
              <a:latin typeface="ＭＳ Ｐゴシック" panose="020B0600070205080204" pitchFamily="50" charset="-128"/>
            </a:endParaRPr>
          </a:p>
          <a:p>
            <a:pPr marL="82550" indent="-82550">
              <a:spcBef>
                <a:spcPts val="400"/>
              </a:spcBef>
            </a:pPr>
            <a:r>
              <a:rPr lang="ja-JP" altLang="en-US" sz="1200" dirty="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法人番号は、法人番号等が記載された書面により</a:t>
            </a:r>
            <a:r>
              <a:rPr lang="ja-JP" altLang="en-US" sz="1200" dirty="0">
                <a:solidFill>
                  <a:prstClr val="black"/>
                </a:solidFill>
                <a:latin typeface="ＭＳ Ｐゴシック" panose="020B0600070205080204" pitchFamily="50" charset="-128"/>
              </a:rPr>
              <a:t>通知</a:t>
            </a:r>
            <a:r>
              <a:rPr lang="ja-JP" altLang="ja-JP" sz="1200" dirty="0">
                <a:solidFill>
                  <a:prstClr val="black"/>
                </a:solidFill>
                <a:latin typeface="ＭＳ Ｐゴシック" panose="020B0600070205080204" pitchFamily="50" charset="-128"/>
              </a:rPr>
              <a:t>。</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38</a:t>
            </a:r>
            <a:r>
              <a:rPr lang="ja-JP" altLang="ja-JP" sz="1200" dirty="0" smtClean="0">
                <a:solidFill>
                  <a:prstClr val="black"/>
                </a:solidFill>
                <a:latin typeface="ＭＳ Ｐゴシック" panose="020B0600070205080204" pitchFamily="50" charset="-128"/>
              </a:rPr>
              <a:t>条</a:t>
            </a:r>
            <a:r>
              <a:rPr lang="ja-JP" altLang="en-US" sz="1200" dirty="0">
                <a:solidFill>
                  <a:prstClr val="black"/>
                </a:solidFill>
                <a:latin typeface="ＭＳ Ｐゴシック" panose="020B0600070205080204" pitchFamily="50" charset="-128"/>
              </a:rPr>
              <a:t>）</a:t>
            </a:r>
            <a:endParaRPr lang="en-US" altLang="ja-JP" sz="1200" dirty="0">
              <a:solidFill>
                <a:prstClr val="black"/>
              </a:solidFill>
              <a:latin typeface="ＭＳ Ｐゴシック" panose="020B0600070205080204" pitchFamily="50" charset="-128"/>
            </a:endParaRPr>
          </a:p>
          <a:p>
            <a:pPr marL="82550" indent="-82550">
              <a:spcBef>
                <a:spcPts val="400"/>
              </a:spcBef>
            </a:pPr>
            <a:r>
              <a:rPr lang="ja-JP" altLang="en-US" sz="1200" dirty="0" smtClean="0">
                <a:solidFill>
                  <a:prstClr val="black"/>
                </a:solidFill>
                <a:latin typeface="ＭＳ Ｐゴシック" panose="020B0600070205080204" pitchFamily="50" charset="-128"/>
              </a:rPr>
              <a:t>○届出により</a:t>
            </a:r>
            <a:r>
              <a:rPr lang="ja-JP" altLang="ja-JP" sz="1200" dirty="0" smtClean="0">
                <a:solidFill>
                  <a:prstClr val="black"/>
                </a:solidFill>
                <a:latin typeface="ＭＳ Ｐゴシック" panose="020B0600070205080204" pitchFamily="50" charset="-128"/>
              </a:rPr>
              <a:t>法人番号の指定を受けることができる</a:t>
            </a:r>
            <a:r>
              <a:rPr lang="ja-JP" altLang="en-US" sz="1200" dirty="0" smtClean="0">
                <a:solidFill>
                  <a:prstClr val="black"/>
                </a:solidFill>
                <a:latin typeface="ＭＳ Ｐゴシック" panose="020B0600070205080204" pitchFamily="50" charset="-128"/>
              </a:rPr>
              <a:t>ものは</a:t>
            </a:r>
            <a:r>
              <a:rPr lang="ja-JP" altLang="ja-JP" sz="1200" dirty="0" smtClean="0">
                <a:solidFill>
                  <a:prstClr val="black"/>
                </a:solidFill>
                <a:latin typeface="ＭＳ Ｐゴシック" panose="020B0600070205080204" pitchFamily="50" charset="-128"/>
              </a:rPr>
              <a:t>、</a:t>
            </a:r>
            <a:r>
              <a:rPr lang="ja-JP" altLang="en-US" sz="1200" dirty="0" smtClean="0">
                <a:solidFill>
                  <a:prstClr val="black"/>
                </a:solidFill>
                <a:latin typeface="ＭＳ Ｐゴシック" panose="020B0600070205080204" pitchFamily="50" charset="-128"/>
              </a:rPr>
              <a:t>国内に本店又は主たる事務所を有する法人等とする</a:t>
            </a:r>
            <a:r>
              <a:rPr lang="ja-JP" altLang="ja-JP" sz="1200" dirty="0" smtClean="0">
                <a:solidFill>
                  <a:prstClr val="black"/>
                </a:solidFill>
                <a:latin typeface="ＭＳ Ｐゴシック" panose="020B0600070205080204" pitchFamily="50" charset="-128"/>
              </a:rPr>
              <a:t>。（</a:t>
            </a:r>
            <a:r>
              <a:rPr lang="en-US" altLang="ja-JP" sz="1200" dirty="0">
                <a:solidFill>
                  <a:prstClr val="black"/>
                </a:solidFill>
                <a:latin typeface="ＭＳ Ｐゴシック" panose="020B0600070205080204" pitchFamily="50" charset="-128"/>
              </a:rPr>
              <a:t>39</a:t>
            </a:r>
            <a:r>
              <a:rPr lang="ja-JP" altLang="ja-JP" sz="1200" dirty="0" smtClean="0">
                <a:solidFill>
                  <a:prstClr val="black"/>
                </a:solidFill>
                <a:latin typeface="ＭＳ Ｐゴシック" panose="020B0600070205080204" pitchFamily="50" charset="-128"/>
              </a:rPr>
              <a:t>条</a:t>
            </a:r>
            <a:r>
              <a:rPr lang="ja-JP" altLang="ja-JP" sz="1200" dirty="0">
                <a:solidFill>
                  <a:prstClr val="black"/>
                </a:solidFill>
                <a:latin typeface="ＭＳ Ｐゴシック" panose="020B0600070205080204" pitchFamily="50" charset="-128"/>
              </a:rPr>
              <a:t>）</a:t>
            </a:r>
          </a:p>
          <a:p>
            <a:pPr marL="82550" indent="-82550">
              <a:spcBef>
                <a:spcPts val="400"/>
              </a:spcBef>
            </a:pPr>
            <a:r>
              <a:rPr lang="ja-JP" altLang="en-US" sz="1200" dirty="0" smtClean="0">
                <a:solidFill>
                  <a:prstClr val="black"/>
                </a:solidFill>
                <a:latin typeface="ＭＳ Ｐゴシック" panose="020B0600070205080204" pitchFamily="50" charset="-128"/>
              </a:rPr>
              <a:t>○</a:t>
            </a:r>
            <a:r>
              <a:rPr lang="ja-JP" altLang="ja-JP" sz="1200" dirty="0">
                <a:solidFill>
                  <a:prstClr val="black"/>
                </a:solidFill>
                <a:latin typeface="ＭＳ Ｐゴシック" panose="020B0600070205080204" pitchFamily="50" charset="-128"/>
              </a:rPr>
              <a:t>法人</a:t>
            </a:r>
            <a:r>
              <a:rPr lang="ja-JP" altLang="ja-JP" sz="1200" dirty="0" smtClean="0">
                <a:solidFill>
                  <a:prstClr val="black"/>
                </a:solidFill>
                <a:latin typeface="ＭＳ Ｐゴシック" panose="020B0600070205080204" pitchFamily="50" charset="-128"/>
              </a:rPr>
              <a:t>番号</a:t>
            </a:r>
            <a:r>
              <a:rPr lang="ja-JP" altLang="en-US" sz="1200" dirty="0" smtClean="0">
                <a:solidFill>
                  <a:prstClr val="black"/>
                </a:solidFill>
                <a:latin typeface="ＭＳ Ｐゴシック" panose="020B0600070205080204" pitchFamily="50" charset="-128"/>
              </a:rPr>
              <a:t>等は</a:t>
            </a:r>
            <a:r>
              <a:rPr lang="ja-JP" altLang="ja-JP" sz="1200" dirty="0" smtClean="0">
                <a:solidFill>
                  <a:prstClr val="black"/>
                </a:solidFill>
                <a:latin typeface="ＭＳ Ｐゴシック" panose="020B0600070205080204" pitchFamily="50" charset="-128"/>
              </a:rPr>
              <a:t>インターネット</a:t>
            </a:r>
            <a:r>
              <a:rPr lang="ja-JP" altLang="en-US" sz="1200" dirty="0" smtClean="0">
                <a:solidFill>
                  <a:prstClr val="black"/>
                </a:solidFill>
                <a:latin typeface="ＭＳ Ｐゴシック" panose="020B0600070205080204" pitchFamily="50" charset="-128"/>
              </a:rPr>
              <a:t>により公表</a:t>
            </a:r>
            <a:r>
              <a:rPr lang="ja-JP" altLang="ja-JP" sz="1200" dirty="0" smtClean="0">
                <a:solidFill>
                  <a:prstClr val="black"/>
                </a:solidFill>
                <a:latin typeface="ＭＳ Ｐゴシック" panose="020B0600070205080204" pitchFamily="50" charset="-128"/>
              </a:rPr>
              <a:t>。（</a:t>
            </a:r>
            <a:r>
              <a:rPr lang="en-US" altLang="ja-JP" sz="1200" dirty="0" smtClean="0">
                <a:solidFill>
                  <a:prstClr val="black"/>
                </a:solidFill>
                <a:latin typeface="ＭＳ Ｐゴシック" panose="020B0600070205080204" pitchFamily="50" charset="-128"/>
              </a:rPr>
              <a:t>41</a:t>
            </a:r>
            <a:r>
              <a:rPr lang="ja-JP" altLang="ja-JP" sz="1200" dirty="0" smtClean="0">
                <a:solidFill>
                  <a:prstClr val="black"/>
                </a:solidFill>
                <a:latin typeface="ＭＳ Ｐゴシック" panose="020B0600070205080204" pitchFamily="50" charset="-128"/>
              </a:rPr>
              <a:t>条</a:t>
            </a:r>
            <a:r>
              <a:rPr lang="ja-JP" altLang="ja-JP" sz="1200" dirty="0">
                <a:solidFill>
                  <a:prstClr val="black"/>
                </a:solidFill>
              </a:rPr>
              <a:t>）</a:t>
            </a:r>
          </a:p>
        </p:txBody>
      </p:sp>
      <p:sp>
        <p:nvSpPr>
          <p:cNvPr id="12" name="テキスト ボックス 11"/>
          <p:cNvSpPr txBox="1">
            <a:spLocks/>
          </p:cNvSpPr>
          <p:nvPr/>
        </p:nvSpPr>
        <p:spPr>
          <a:xfrm>
            <a:off x="6537176" y="841670"/>
            <a:ext cx="3368824" cy="10986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1200"/>
              </a:spcBef>
            </a:pPr>
            <a:r>
              <a:rPr lang="ja-JP" altLang="en-US" sz="1200" b="1" u="sng" dirty="0" smtClean="0">
                <a:solidFill>
                  <a:srgbClr val="FF0000"/>
                </a:solidFill>
              </a:rPr>
              <a:t>３</a:t>
            </a:r>
            <a:r>
              <a:rPr lang="ja-JP" altLang="en-US" sz="1200" b="1" u="sng" dirty="0">
                <a:solidFill>
                  <a:srgbClr val="FF0000"/>
                </a:solidFill>
              </a:rPr>
              <a:t>．情報提供ネットワークシステム</a:t>
            </a:r>
            <a:endParaRPr lang="en-US" altLang="ja-JP" sz="1200" b="1" u="sng" dirty="0">
              <a:solidFill>
                <a:srgbClr val="FF0000"/>
              </a:solidFill>
            </a:endParaRPr>
          </a:p>
          <a:p>
            <a:pPr marL="92075" indent="-92075">
              <a:spcBef>
                <a:spcPts val="400"/>
              </a:spcBef>
            </a:pPr>
            <a:r>
              <a:rPr lang="ja-JP" altLang="en-US" sz="1200" dirty="0" smtClean="0">
                <a:solidFill>
                  <a:prstClr val="black"/>
                </a:solidFill>
              </a:rPr>
              <a:t>○情報照会者又は情報提供者は、符号を取得することが</a:t>
            </a:r>
            <a:r>
              <a:rPr lang="ja-JP" altLang="en-US" sz="1200" dirty="0" smtClean="0">
                <a:solidFill>
                  <a:prstClr val="black"/>
                </a:solidFill>
                <a:latin typeface="ＭＳ Ｐゴシック" panose="020B0600070205080204" pitchFamily="50" charset="-128"/>
              </a:rPr>
              <a:t>できるとするなど、情報連携の手続を規定。（</a:t>
            </a:r>
            <a:r>
              <a:rPr lang="en-US" altLang="ja-JP" sz="1200" dirty="0" smtClean="0">
                <a:solidFill>
                  <a:prstClr val="black"/>
                </a:solidFill>
                <a:latin typeface="ＭＳ Ｐゴシック" panose="020B0600070205080204" pitchFamily="50" charset="-128"/>
              </a:rPr>
              <a:t>20</a:t>
            </a:r>
            <a:r>
              <a:rPr lang="ja-JP" altLang="en-US" sz="1200" dirty="0" smtClean="0">
                <a:solidFill>
                  <a:prstClr val="black"/>
                </a:solidFill>
                <a:latin typeface="ＭＳ Ｐゴシック" panose="020B0600070205080204" pitchFamily="50" charset="-128"/>
              </a:rPr>
              <a:t>条</a:t>
            </a:r>
            <a:r>
              <a:rPr lang="en-US" altLang="ja-JP" sz="1200" dirty="0" smtClean="0">
                <a:solidFill>
                  <a:prstClr val="black"/>
                </a:solidFill>
                <a:latin typeface="ＭＳ Ｐゴシック" panose="020B0600070205080204" pitchFamily="50" charset="-128"/>
              </a:rPr>
              <a:t>,21</a:t>
            </a:r>
            <a:r>
              <a:rPr lang="ja-JP" altLang="en-US" sz="1200" dirty="0" smtClean="0">
                <a:solidFill>
                  <a:prstClr val="black"/>
                </a:solidFill>
                <a:latin typeface="ＭＳ Ｐゴシック" panose="020B0600070205080204" pitchFamily="50" charset="-128"/>
              </a:rPr>
              <a:t>条</a:t>
            </a:r>
            <a:r>
              <a:rPr lang="en-US" altLang="ja-JP" sz="1200" dirty="0" smtClean="0">
                <a:solidFill>
                  <a:prstClr val="black"/>
                </a:solidFill>
                <a:latin typeface="ＭＳ Ｐゴシック" panose="020B0600070205080204" pitchFamily="50" charset="-128"/>
              </a:rPr>
              <a:t>,27</a:t>
            </a:r>
            <a:r>
              <a:rPr lang="ja-JP" altLang="en-US" sz="1200" dirty="0" smtClean="0">
                <a:solidFill>
                  <a:prstClr val="black"/>
                </a:solidFill>
                <a:latin typeface="ＭＳ Ｐゴシック" panose="020B0600070205080204" pitchFamily="50" charset="-128"/>
              </a:rPr>
              <a:t>条</a:t>
            </a:r>
            <a:r>
              <a:rPr lang="en-US" altLang="ja-JP" sz="1200" dirty="0" smtClean="0">
                <a:solidFill>
                  <a:prstClr val="black"/>
                </a:solidFill>
                <a:latin typeface="ＭＳ Ｐゴシック" panose="020B0600070205080204" pitchFamily="50" charset="-128"/>
              </a:rPr>
              <a:t>,28</a:t>
            </a:r>
            <a:r>
              <a:rPr lang="ja-JP" altLang="en-US" sz="1200" dirty="0" smtClean="0">
                <a:solidFill>
                  <a:prstClr val="black"/>
                </a:solidFill>
                <a:latin typeface="ＭＳ Ｐゴシック" panose="020B0600070205080204" pitchFamily="50" charset="-128"/>
              </a:rPr>
              <a:t>条）</a:t>
            </a:r>
            <a:endParaRPr lang="en-US" altLang="ja-JP" sz="1200" dirty="0" smtClean="0">
              <a:solidFill>
                <a:prstClr val="black"/>
              </a:solidFill>
              <a:latin typeface="ＭＳ Ｐゴシック" panose="020B0600070205080204" pitchFamily="50" charset="-128"/>
            </a:endParaRPr>
          </a:p>
          <a:p>
            <a:pPr marL="92075" indent="-92075">
              <a:spcBef>
                <a:spcPts val="400"/>
              </a:spcBef>
            </a:pPr>
            <a:r>
              <a:rPr lang="ja-JP" altLang="en-US" sz="1200" dirty="0" smtClean="0">
                <a:solidFill>
                  <a:prstClr val="black"/>
                </a:solidFill>
                <a:latin typeface="ＭＳ Ｐゴシック" panose="020B0600070205080204" pitchFamily="50" charset="-128"/>
              </a:rPr>
              <a:t>○</a:t>
            </a:r>
            <a:r>
              <a:rPr lang="ja-JP" altLang="en-US" sz="1200" dirty="0">
                <a:solidFill>
                  <a:prstClr val="black"/>
                </a:solidFill>
                <a:latin typeface="ＭＳ Ｐゴシック" panose="020B0600070205080204" pitchFamily="50" charset="-128"/>
              </a:rPr>
              <a:t>情報提供等記録の保存は７年</a:t>
            </a:r>
            <a:r>
              <a:rPr lang="ja-JP" altLang="en-US" sz="1200" dirty="0" smtClean="0">
                <a:solidFill>
                  <a:prstClr val="black"/>
                </a:solidFill>
                <a:latin typeface="ＭＳ Ｐゴシック" panose="020B0600070205080204" pitchFamily="50" charset="-128"/>
              </a:rPr>
              <a:t>とする。（</a:t>
            </a:r>
            <a:r>
              <a:rPr lang="en-US" altLang="ja-JP" sz="1200" dirty="0">
                <a:solidFill>
                  <a:prstClr val="black"/>
                </a:solidFill>
                <a:latin typeface="ＭＳ Ｐゴシック" panose="020B0600070205080204" pitchFamily="50" charset="-128"/>
              </a:rPr>
              <a:t>29</a:t>
            </a:r>
            <a:r>
              <a:rPr lang="ja-JP" altLang="en-US" sz="1200" dirty="0" smtClean="0">
                <a:solidFill>
                  <a:prstClr val="black"/>
                </a:solidFill>
                <a:latin typeface="ＭＳ Ｐゴシック" panose="020B0600070205080204" pitchFamily="50" charset="-128"/>
              </a:rPr>
              <a:t>条）</a:t>
            </a:r>
            <a:endParaRPr lang="en-US" altLang="ja-JP" sz="1200" dirty="0" smtClean="0">
              <a:solidFill>
                <a:prstClr val="black"/>
              </a:solidFill>
              <a:latin typeface="ＭＳ Ｐゴシック" panose="020B0600070205080204" pitchFamily="50" charset="-128"/>
            </a:endParaRPr>
          </a:p>
        </p:txBody>
      </p:sp>
      <p:sp>
        <p:nvSpPr>
          <p:cNvPr id="13" name="テキスト ボックス 12"/>
          <p:cNvSpPr txBox="1"/>
          <p:nvPr/>
        </p:nvSpPr>
        <p:spPr>
          <a:xfrm>
            <a:off x="3440837" y="593155"/>
            <a:ext cx="6465168" cy="253916"/>
          </a:xfrm>
          <a:prstGeom prst="rect">
            <a:avLst/>
          </a:prstGeom>
          <a:noFill/>
        </p:spPr>
        <p:txBody>
          <a:bodyPr wrap="square" rtlCol="0">
            <a:spAutoFit/>
          </a:bodyPr>
          <a:lstStyle/>
          <a:p>
            <a:r>
              <a:rPr lang="en-US" altLang="ja-JP" sz="1050" dirty="0" smtClean="0">
                <a:solidFill>
                  <a:prstClr val="black"/>
                </a:solidFill>
              </a:rPr>
              <a:t>※</a:t>
            </a:r>
            <a:r>
              <a:rPr lang="ja-JP" altLang="en-US" sz="1050" dirty="0" smtClean="0">
                <a:solidFill>
                  <a:prstClr val="black"/>
                </a:solidFill>
              </a:rPr>
              <a:t>行政手続における特定の個人を識別するための番号の利用等に関する法律施行令（平成</a:t>
            </a:r>
            <a:r>
              <a:rPr lang="en-US" altLang="ja-JP" sz="1050" dirty="0" smtClean="0">
                <a:solidFill>
                  <a:prstClr val="black"/>
                </a:solidFill>
              </a:rPr>
              <a:t>26</a:t>
            </a:r>
            <a:r>
              <a:rPr lang="ja-JP" altLang="en-US" sz="1050" dirty="0" smtClean="0">
                <a:solidFill>
                  <a:prstClr val="black"/>
                </a:solidFill>
              </a:rPr>
              <a:t>年政令第</a:t>
            </a:r>
            <a:r>
              <a:rPr lang="en-US" altLang="ja-JP" sz="1050" dirty="0" smtClean="0">
                <a:solidFill>
                  <a:prstClr val="black"/>
                </a:solidFill>
              </a:rPr>
              <a:t>155</a:t>
            </a:r>
            <a:r>
              <a:rPr lang="ja-JP" altLang="en-US" sz="1050" dirty="0" smtClean="0">
                <a:solidFill>
                  <a:prstClr val="black"/>
                </a:solidFill>
              </a:rPr>
              <a:t>号）</a:t>
            </a:r>
            <a:endParaRPr lang="ja-JP" altLang="en-US" sz="1050" dirty="0">
              <a:solidFill>
                <a:prstClr val="black"/>
              </a:solidFill>
            </a:endParaRPr>
          </a:p>
        </p:txBody>
      </p:sp>
      <p:sp>
        <p:nvSpPr>
          <p:cNvPr id="14" name="スライド番号プレースホルダー 13"/>
          <p:cNvSpPr>
            <a:spLocks noGrp="1"/>
          </p:cNvSpPr>
          <p:nvPr>
            <p:ph type="sldNum" sz="quarter" idx="12"/>
          </p:nvPr>
        </p:nvSpPr>
        <p:spPr>
          <a:xfrm>
            <a:off x="7577978" y="6576394"/>
            <a:ext cx="2311400" cy="233363"/>
          </a:xfrm>
        </p:spPr>
        <p:txBody>
          <a:bodyPr/>
          <a:lstStyle/>
          <a:p>
            <a:pPr>
              <a:defRPr/>
            </a:pPr>
            <a:fld id="{067EFC52-C34A-4A1B-879C-F7681BFACCAD}" type="slidenum">
              <a:rPr lang="ja-JP" altLang="en-US" sz="2800" smtClean="0"/>
              <a:pPr>
                <a:defRPr/>
              </a:pPr>
              <a:t>63</a:t>
            </a:fld>
            <a:endParaRPr lang="ja-JP" altLang="en-US" sz="2800" dirty="0"/>
          </a:p>
        </p:txBody>
      </p:sp>
    </p:spTree>
    <p:extLst>
      <p:ext uri="{BB962C8B-B14F-4D97-AF65-F5344CB8AC3E}">
        <p14:creationId xmlns:p14="http://schemas.microsoft.com/office/powerpoint/2010/main" val="899654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番号法施行規則</a:t>
            </a:r>
            <a:r>
              <a:rPr lang="en-US" altLang="ja-JP" sz="1600" dirty="0"/>
              <a:t>※</a:t>
            </a:r>
            <a:r>
              <a:rPr lang="ja-JP" altLang="en-US" sz="2800" dirty="0"/>
              <a:t>の概要</a:t>
            </a:r>
          </a:p>
        </p:txBody>
      </p:sp>
      <p:sp>
        <p:nvSpPr>
          <p:cNvPr id="3" name="テキスト ボックス 2"/>
          <p:cNvSpPr txBox="1"/>
          <p:nvPr/>
        </p:nvSpPr>
        <p:spPr>
          <a:xfrm>
            <a:off x="4592960" y="581280"/>
            <a:ext cx="5313040" cy="253916"/>
          </a:xfrm>
          <a:prstGeom prst="rect">
            <a:avLst/>
          </a:prstGeom>
          <a:noFill/>
        </p:spPr>
        <p:txBody>
          <a:bodyPr wrap="square" rtlCol="0">
            <a:spAutoFit/>
          </a:bodyPr>
          <a:lstStyle/>
          <a:p>
            <a:r>
              <a:rPr lang="en-US" altLang="ja-JP" sz="1050" dirty="0" smtClean="0">
                <a:solidFill>
                  <a:prstClr val="black"/>
                </a:solidFill>
              </a:rPr>
              <a:t>※</a:t>
            </a:r>
            <a:r>
              <a:rPr lang="ja-JP" altLang="en-US" sz="1050" dirty="0" smtClean="0">
                <a:solidFill>
                  <a:prstClr val="black"/>
                </a:solidFill>
              </a:rPr>
              <a:t>行政手続における特定の個人を識別するための番号の利用等に関する法律施行規則案</a:t>
            </a:r>
            <a:endParaRPr lang="en-US" altLang="ja-JP" sz="1050" dirty="0" smtClean="0">
              <a:solidFill>
                <a:prstClr val="black"/>
              </a:solidFill>
            </a:endParaRPr>
          </a:p>
        </p:txBody>
      </p:sp>
      <p:sp>
        <p:nvSpPr>
          <p:cNvPr id="4" name="テキスト ボックス 3"/>
          <p:cNvSpPr txBox="1"/>
          <p:nvPr/>
        </p:nvSpPr>
        <p:spPr>
          <a:xfrm>
            <a:off x="82641" y="853669"/>
            <a:ext cx="9735834" cy="288032"/>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dirty="0">
                <a:solidFill>
                  <a:prstClr val="black"/>
                </a:solidFill>
                <a:latin typeface="ＭＳ Ｐゴシック"/>
              </a:rPr>
              <a:t>１．個人番号</a:t>
            </a:r>
            <a:r>
              <a:rPr lang="ja-JP" altLang="en-US" sz="1200" dirty="0" smtClean="0">
                <a:solidFill>
                  <a:prstClr val="black"/>
                </a:solidFill>
                <a:latin typeface="ＭＳ Ｐゴシック"/>
              </a:rPr>
              <a:t>関係（本人確認の措置）</a:t>
            </a:r>
            <a:endParaRPr lang="ja-JP" altLang="en-US" sz="1200" dirty="0">
              <a:solidFill>
                <a:prstClr val="black"/>
              </a:solidFill>
              <a:latin typeface="ＭＳ Ｐゴシック"/>
              <a:ea typeface="ＤＦ特太ゴシック体" pitchFamily="1" charset="-128"/>
            </a:endParaRPr>
          </a:p>
        </p:txBody>
      </p:sp>
      <p:sp>
        <p:nvSpPr>
          <p:cNvPr id="5" name="テキスト ボックス 4"/>
          <p:cNvSpPr txBox="1"/>
          <p:nvPr/>
        </p:nvSpPr>
        <p:spPr>
          <a:xfrm>
            <a:off x="82641" y="6207226"/>
            <a:ext cx="9735834" cy="288032"/>
          </a:xfrm>
          <a:prstGeom prst="rect">
            <a:avLst/>
          </a:prstGeom>
          <a:solidFill>
            <a:srgbClr val="FFFF00"/>
          </a:solidFill>
          <a:ln w="9525">
            <a:solidFill>
              <a:schemeClr val="tx1"/>
            </a:solidFill>
          </a:ln>
        </p:spPr>
        <p:txBody>
          <a:bodyPr wrap="square" lIns="95782" tIns="47891" rIns="95782" bIns="47891" rtlCol="0">
            <a:spAutoFit/>
          </a:bodyPr>
          <a:lstStyle/>
          <a:p>
            <a:r>
              <a:rPr lang="ja-JP" altLang="en-US" sz="1200" dirty="0">
                <a:solidFill>
                  <a:prstClr val="black"/>
                </a:solidFill>
                <a:latin typeface="ＭＳ Ｐゴシック"/>
              </a:rPr>
              <a:t>２</a:t>
            </a:r>
            <a:r>
              <a:rPr lang="ja-JP" altLang="en-US" sz="1200" dirty="0" smtClean="0">
                <a:solidFill>
                  <a:prstClr val="black"/>
                </a:solidFill>
                <a:latin typeface="ＭＳ Ｐゴシック"/>
              </a:rPr>
              <a:t>．特定個人情報の提供関係</a:t>
            </a:r>
            <a:endParaRPr lang="ja-JP" altLang="en-US" sz="1200" dirty="0">
              <a:solidFill>
                <a:prstClr val="black"/>
              </a:solidFill>
              <a:latin typeface="ＭＳ Ｐゴシック"/>
              <a:ea typeface="ＤＦ特太ゴシック体" pitchFamily="1" charset="-128"/>
            </a:endParaRPr>
          </a:p>
        </p:txBody>
      </p:sp>
      <p:sp>
        <p:nvSpPr>
          <p:cNvPr id="6" name="テキスト ボックス 5"/>
          <p:cNvSpPr txBox="1">
            <a:spLocks/>
          </p:cNvSpPr>
          <p:nvPr/>
        </p:nvSpPr>
        <p:spPr>
          <a:xfrm>
            <a:off x="128464" y="1226232"/>
            <a:ext cx="9777536" cy="167314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a:solidFill>
                  <a:prstClr val="black"/>
                </a:solidFill>
              </a:rPr>
              <a:t>１</a:t>
            </a:r>
            <a:r>
              <a:rPr lang="ja-JP" altLang="en-US" sz="1200" b="1" u="sng" dirty="0" smtClean="0">
                <a:solidFill>
                  <a:prstClr val="black"/>
                </a:solidFill>
              </a:rPr>
              <a:t>．本人から個人番号の提供を受ける場合</a:t>
            </a:r>
            <a:endParaRPr lang="en-US" altLang="ja-JP" sz="1200" b="1" u="sng" dirty="0">
              <a:solidFill>
                <a:prstClr val="black"/>
              </a:solidFill>
            </a:endParaRPr>
          </a:p>
          <a:p>
            <a:pPr marL="173038" indent="-92075">
              <a:spcBef>
                <a:spcPts val="400"/>
              </a:spcBef>
            </a:pPr>
            <a:r>
              <a:rPr lang="ja-JP" altLang="en-US" sz="1200" dirty="0" smtClean="0">
                <a:solidFill>
                  <a:prstClr val="black"/>
                </a:solidFill>
              </a:rPr>
              <a:t>○通知カード又は個人番号が記載された住民票の写し・住民票記載事項証明書とともに提示すべき身元確認書類を規定</a:t>
            </a:r>
            <a:endParaRPr lang="en-US" altLang="ja-JP" sz="1200" dirty="0" smtClean="0">
              <a:solidFill>
                <a:prstClr val="black"/>
              </a:solidFill>
            </a:endParaRPr>
          </a:p>
          <a:p>
            <a:pPr marL="358775" indent="-92075">
              <a:spcBef>
                <a:spcPts val="400"/>
              </a:spcBef>
            </a:pPr>
            <a:r>
              <a:rPr lang="ja-JP" altLang="en-US" sz="1200" dirty="0" smtClean="0">
                <a:solidFill>
                  <a:prstClr val="black"/>
                </a:solidFill>
              </a:rPr>
              <a:t>・運転免許証、旅券、在留カード等の写真付きの書類　　等</a:t>
            </a:r>
            <a:endParaRPr lang="en-US" altLang="ja-JP" sz="1200" dirty="0">
              <a:solidFill>
                <a:prstClr val="black"/>
              </a:solidFill>
            </a:endParaRPr>
          </a:p>
          <a:p>
            <a:pPr marL="173038" indent="-92075">
              <a:spcBef>
                <a:spcPts val="400"/>
              </a:spcBef>
            </a:pPr>
            <a:r>
              <a:rPr lang="ja-JP" altLang="en-US" sz="1200" dirty="0" smtClean="0">
                <a:solidFill>
                  <a:prstClr val="black"/>
                </a:solidFill>
              </a:rPr>
              <a:t>○個人番号カード、通知カード又は個人番号が記載された住民票の写し等の提示が困難な場合の個人番号の確認の措置を規定</a:t>
            </a:r>
            <a:endParaRPr lang="en-US" altLang="ja-JP" sz="1200" dirty="0" smtClean="0">
              <a:solidFill>
                <a:prstClr val="black"/>
              </a:solidFill>
            </a:endParaRPr>
          </a:p>
          <a:p>
            <a:pPr marL="358775" indent="-92075">
              <a:spcBef>
                <a:spcPts val="400"/>
              </a:spcBef>
            </a:pPr>
            <a:r>
              <a:rPr lang="ja-JP" altLang="en-US" sz="1200" dirty="0" smtClean="0">
                <a:solidFill>
                  <a:prstClr val="black"/>
                </a:solidFill>
              </a:rPr>
              <a:t>・地方</a:t>
            </a:r>
            <a:r>
              <a:rPr lang="ja-JP" altLang="en-US" sz="1200" dirty="0">
                <a:solidFill>
                  <a:prstClr val="black"/>
                </a:solidFill>
              </a:rPr>
              <a:t>公共団体情報システム機構への</a:t>
            </a:r>
            <a:r>
              <a:rPr lang="ja-JP" altLang="en-US" sz="1200" dirty="0" smtClean="0">
                <a:solidFill>
                  <a:prstClr val="black"/>
                </a:solidFill>
              </a:rPr>
              <a:t>確認、住民基本台帳の確認　　等</a:t>
            </a:r>
            <a:endParaRPr lang="en-US" altLang="ja-JP" sz="1200" dirty="0" smtClean="0">
              <a:solidFill>
                <a:prstClr val="black"/>
              </a:solidFill>
            </a:endParaRPr>
          </a:p>
          <a:p>
            <a:pPr marL="173038" indent="-92075">
              <a:spcBef>
                <a:spcPts val="400"/>
              </a:spcBef>
            </a:pPr>
            <a:r>
              <a:rPr lang="ja-JP" altLang="en-US" sz="1200" dirty="0" smtClean="0">
                <a:solidFill>
                  <a:prstClr val="black"/>
                </a:solidFill>
              </a:rPr>
              <a:t>○オンライン申請等の対面以外の場合の本人確認の措置を規定</a:t>
            </a:r>
            <a:endParaRPr lang="en-US" altLang="ja-JP" sz="1200" dirty="0" smtClean="0">
              <a:solidFill>
                <a:prstClr val="black"/>
              </a:solidFill>
            </a:endParaRPr>
          </a:p>
          <a:p>
            <a:pPr marL="358775" indent="-92075">
              <a:spcBef>
                <a:spcPts val="400"/>
              </a:spcBef>
            </a:pPr>
            <a:r>
              <a:rPr lang="ja-JP" altLang="en-US" sz="1200" dirty="0" smtClean="0">
                <a:solidFill>
                  <a:prstClr val="black"/>
                </a:solidFill>
              </a:rPr>
              <a:t>・個人</a:t>
            </a:r>
            <a:r>
              <a:rPr lang="ja-JP" altLang="en-US" sz="1200" dirty="0">
                <a:solidFill>
                  <a:prstClr val="black"/>
                </a:solidFill>
              </a:rPr>
              <a:t>番号カード</a:t>
            </a:r>
            <a:r>
              <a:rPr lang="ja-JP" altLang="en-US" sz="1200" dirty="0" smtClean="0">
                <a:solidFill>
                  <a:prstClr val="black"/>
                </a:solidFill>
              </a:rPr>
              <a:t>のＩＣチップの読み取り　　等</a:t>
            </a:r>
            <a:endParaRPr lang="en-US" altLang="ja-JP" sz="1200" dirty="0" smtClean="0">
              <a:solidFill>
                <a:prstClr val="black"/>
              </a:solidFill>
            </a:endParaRPr>
          </a:p>
        </p:txBody>
      </p:sp>
      <p:sp>
        <p:nvSpPr>
          <p:cNvPr id="7" name="テキスト ボックス 6"/>
          <p:cNvSpPr txBox="1">
            <a:spLocks/>
          </p:cNvSpPr>
          <p:nvPr/>
        </p:nvSpPr>
        <p:spPr>
          <a:xfrm>
            <a:off x="128464" y="2946676"/>
            <a:ext cx="9777536" cy="261698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smtClean="0">
                <a:solidFill>
                  <a:prstClr val="black"/>
                </a:solidFill>
              </a:rPr>
              <a:t>２．代理人から個人番号の提供を受ける場合</a:t>
            </a:r>
            <a:endParaRPr lang="en-US" altLang="ja-JP" sz="1200" b="1" u="sng" dirty="0">
              <a:solidFill>
                <a:prstClr val="black"/>
              </a:solidFill>
            </a:endParaRPr>
          </a:p>
          <a:p>
            <a:pPr marL="173038" indent="-92075">
              <a:spcBef>
                <a:spcPts val="400"/>
              </a:spcBef>
            </a:pPr>
            <a:r>
              <a:rPr lang="ja-JP" altLang="en-US" sz="1200" dirty="0">
                <a:solidFill>
                  <a:prstClr val="black"/>
                </a:solidFill>
              </a:rPr>
              <a:t>○本人の依頼により又は法令の</a:t>
            </a:r>
            <a:r>
              <a:rPr lang="ja-JP" altLang="en-US" sz="1200" dirty="0" smtClean="0">
                <a:solidFill>
                  <a:prstClr val="black"/>
                </a:solidFill>
              </a:rPr>
              <a:t>規定に</a:t>
            </a:r>
            <a:r>
              <a:rPr lang="ja-JP" altLang="en-US" sz="1200" dirty="0">
                <a:solidFill>
                  <a:prstClr val="black"/>
                </a:solidFill>
              </a:rPr>
              <a:t>より</a:t>
            </a:r>
            <a:r>
              <a:rPr lang="ja-JP" altLang="en-US" sz="1200" dirty="0" smtClean="0">
                <a:solidFill>
                  <a:prstClr val="black"/>
                </a:solidFill>
              </a:rPr>
              <a:t>本人の</a:t>
            </a:r>
            <a:r>
              <a:rPr lang="ja-JP" altLang="en-US" sz="1200" dirty="0">
                <a:solidFill>
                  <a:prstClr val="black"/>
                </a:solidFill>
              </a:rPr>
              <a:t>代理人として個人番号を提供することを証明する書類を規定</a:t>
            </a:r>
            <a:endParaRPr lang="en-US" altLang="ja-JP" sz="1200" dirty="0">
              <a:solidFill>
                <a:prstClr val="black"/>
              </a:solidFill>
            </a:endParaRPr>
          </a:p>
          <a:p>
            <a:pPr marL="358775" indent="-92075">
              <a:spcBef>
                <a:spcPts val="400"/>
              </a:spcBef>
            </a:pPr>
            <a:r>
              <a:rPr lang="ja-JP" altLang="en-US" sz="1200" dirty="0">
                <a:solidFill>
                  <a:prstClr val="black"/>
                </a:solidFill>
              </a:rPr>
              <a:t>・戸籍謄本（法定代理人）、委任状（任意代理人）　　等</a:t>
            </a:r>
            <a:endParaRPr lang="en-US" altLang="ja-JP" sz="1200" dirty="0">
              <a:solidFill>
                <a:prstClr val="black"/>
              </a:solidFill>
            </a:endParaRPr>
          </a:p>
          <a:p>
            <a:pPr marL="173038" indent="-92075">
              <a:spcBef>
                <a:spcPts val="400"/>
              </a:spcBef>
            </a:pPr>
            <a:r>
              <a:rPr lang="ja-JP" altLang="en-US" sz="1200" dirty="0">
                <a:solidFill>
                  <a:prstClr val="black"/>
                </a:solidFill>
              </a:rPr>
              <a:t>○代理人の身元確認書類を規定</a:t>
            </a:r>
            <a:endParaRPr lang="en-US" altLang="ja-JP" sz="1200" dirty="0">
              <a:solidFill>
                <a:prstClr val="black"/>
              </a:solidFill>
            </a:endParaRPr>
          </a:p>
          <a:p>
            <a:pPr marL="358775" indent="-92075">
              <a:spcBef>
                <a:spcPts val="400"/>
              </a:spcBef>
            </a:pPr>
            <a:r>
              <a:rPr lang="ja-JP" altLang="en-US" sz="1200" dirty="0">
                <a:solidFill>
                  <a:prstClr val="black"/>
                </a:solidFill>
              </a:rPr>
              <a:t>・個人番号カード、運転免許証、旅券、在留カード等の写真付き書類　　等</a:t>
            </a:r>
            <a:endParaRPr lang="en-US" altLang="ja-JP" sz="1200" dirty="0">
              <a:solidFill>
                <a:prstClr val="black"/>
              </a:solidFill>
            </a:endParaRPr>
          </a:p>
          <a:p>
            <a:pPr marL="173038" indent="-92075">
              <a:spcBef>
                <a:spcPts val="400"/>
              </a:spcBef>
            </a:pPr>
            <a:r>
              <a:rPr lang="ja-JP" altLang="en-US" sz="1200" dirty="0">
                <a:solidFill>
                  <a:prstClr val="black"/>
                </a:solidFill>
              </a:rPr>
              <a:t>○本人の個人番号を確認できる書類を規定</a:t>
            </a:r>
            <a:endParaRPr lang="en-US" altLang="ja-JP" sz="1200" dirty="0">
              <a:solidFill>
                <a:prstClr val="black"/>
              </a:solidFill>
            </a:endParaRPr>
          </a:p>
          <a:p>
            <a:pPr marL="358775" indent="-92075">
              <a:spcBef>
                <a:spcPts val="400"/>
              </a:spcBef>
            </a:pPr>
            <a:r>
              <a:rPr lang="ja-JP" altLang="en-US" sz="1200" dirty="0">
                <a:solidFill>
                  <a:prstClr val="black"/>
                </a:solidFill>
              </a:rPr>
              <a:t>・本人の個人番号カード、通知カード、個人番号が記載された住民票の写し・住民票記載事項証明書又はこれらの写し</a:t>
            </a:r>
            <a:endParaRPr lang="en-US" altLang="ja-JP" sz="1200" dirty="0">
              <a:solidFill>
                <a:prstClr val="black"/>
              </a:solidFill>
            </a:endParaRPr>
          </a:p>
          <a:p>
            <a:pPr marL="173038" indent="-92075">
              <a:spcBef>
                <a:spcPts val="400"/>
              </a:spcBef>
            </a:pPr>
            <a:r>
              <a:rPr lang="ja-JP" altLang="en-US" sz="1200" dirty="0">
                <a:solidFill>
                  <a:prstClr val="black"/>
                </a:solidFill>
              </a:rPr>
              <a:t>○本人の個人番号を確認できる書類の提示が困難な場合の個人番号の確認の措置を規定</a:t>
            </a:r>
            <a:endParaRPr lang="en-US" altLang="ja-JP" sz="1200" dirty="0">
              <a:solidFill>
                <a:prstClr val="black"/>
              </a:solidFill>
            </a:endParaRPr>
          </a:p>
          <a:p>
            <a:pPr marL="358775" indent="-92075">
              <a:spcBef>
                <a:spcPts val="400"/>
              </a:spcBef>
            </a:pPr>
            <a:r>
              <a:rPr lang="ja-JP" altLang="en-US" sz="1200" dirty="0">
                <a:solidFill>
                  <a:prstClr val="black"/>
                </a:solidFill>
              </a:rPr>
              <a:t>・地方公共団体情報システム機構への確認、住民基本台帳の確認　　等</a:t>
            </a:r>
            <a:endParaRPr lang="en-US" altLang="ja-JP" sz="1200" dirty="0">
              <a:solidFill>
                <a:prstClr val="black"/>
              </a:solidFill>
            </a:endParaRPr>
          </a:p>
          <a:p>
            <a:pPr marL="173038" indent="-92075">
              <a:spcBef>
                <a:spcPts val="400"/>
              </a:spcBef>
            </a:pPr>
            <a:r>
              <a:rPr lang="ja-JP" altLang="en-US" sz="1200" dirty="0">
                <a:solidFill>
                  <a:prstClr val="black"/>
                </a:solidFill>
              </a:rPr>
              <a:t>○オンライン申請等の対面</a:t>
            </a:r>
            <a:r>
              <a:rPr lang="ja-JP" altLang="en-US" sz="1200" dirty="0" smtClean="0">
                <a:solidFill>
                  <a:prstClr val="black"/>
                </a:solidFill>
              </a:rPr>
              <a:t>以外の</a:t>
            </a:r>
            <a:r>
              <a:rPr lang="ja-JP" altLang="en-US" sz="1200" dirty="0">
                <a:solidFill>
                  <a:prstClr val="black"/>
                </a:solidFill>
              </a:rPr>
              <a:t>場合の本人確認の措置を規定</a:t>
            </a:r>
            <a:endParaRPr lang="en-US" altLang="ja-JP" sz="1200" dirty="0">
              <a:solidFill>
                <a:prstClr val="black"/>
              </a:solidFill>
            </a:endParaRPr>
          </a:p>
          <a:p>
            <a:pPr marL="358775" indent="-92075">
              <a:spcBef>
                <a:spcPts val="400"/>
              </a:spcBef>
            </a:pPr>
            <a:r>
              <a:rPr lang="ja-JP" altLang="en-US" sz="1200" dirty="0" smtClean="0">
                <a:solidFill>
                  <a:prstClr val="black"/>
                </a:solidFill>
              </a:rPr>
              <a:t>・電子的</a:t>
            </a:r>
            <a:r>
              <a:rPr lang="ja-JP" altLang="en-US" sz="1200" dirty="0">
                <a:solidFill>
                  <a:prstClr val="black"/>
                </a:solidFill>
              </a:rPr>
              <a:t>委任状の</a:t>
            </a:r>
            <a:r>
              <a:rPr lang="ja-JP" altLang="en-US" sz="1200" dirty="0" smtClean="0">
                <a:solidFill>
                  <a:prstClr val="black"/>
                </a:solidFill>
              </a:rPr>
              <a:t>送付、代理人の電子署名の添付　　等</a:t>
            </a:r>
            <a:endParaRPr lang="en-US" altLang="ja-JP" sz="1200" dirty="0" smtClean="0">
              <a:solidFill>
                <a:prstClr val="black"/>
              </a:solidFill>
            </a:endParaRPr>
          </a:p>
        </p:txBody>
      </p:sp>
      <p:sp>
        <p:nvSpPr>
          <p:cNvPr id="8" name="テキスト ボックス 7"/>
          <p:cNvSpPr txBox="1">
            <a:spLocks/>
          </p:cNvSpPr>
          <p:nvPr/>
        </p:nvSpPr>
        <p:spPr>
          <a:xfrm>
            <a:off x="128464" y="5574406"/>
            <a:ext cx="9777536" cy="493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a:spcBef>
                <a:spcPts val="400"/>
              </a:spcBef>
            </a:pPr>
            <a:r>
              <a:rPr lang="ja-JP" altLang="en-US" sz="1200" b="1" u="sng" dirty="0" smtClean="0">
                <a:solidFill>
                  <a:prstClr val="black"/>
                </a:solidFill>
              </a:rPr>
              <a:t>３．その他</a:t>
            </a:r>
            <a:endParaRPr lang="en-US" altLang="ja-JP" sz="1200" b="1" u="sng" dirty="0" smtClean="0">
              <a:solidFill>
                <a:prstClr val="black"/>
              </a:solidFill>
            </a:endParaRPr>
          </a:p>
          <a:p>
            <a:pPr marL="173038" indent="-92075">
              <a:spcBef>
                <a:spcPts val="400"/>
              </a:spcBef>
            </a:pPr>
            <a:r>
              <a:rPr lang="ja-JP" altLang="en-US" sz="1200" dirty="0" smtClean="0">
                <a:solidFill>
                  <a:prstClr val="black"/>
                </a:solidFill>
              </a:rPr>
              <a:t>○個人番号カードの代理人への交付の際の本人確認の措置、個人番号の変更請求の際の本人確認の措置等を規定</a:t>
            </a:r>
            <a:endParaRPr lang="en-US" altLang="ja-JP" sz="1200" dirty="0">
              <a:solidFill>
                <a:prstClr val="black"/>
              </a:solidFill>
            </a:endParaRPr>
          </a:p>
        </p:txBody>
      </p:sp>
      <p:sp>
        <p:nvSpPr>
          <p:cNvPr id="9" name="テキスト ボックス 8"/>
          <p:cNvSpPr txBox="1">
            <a:spLocks/>
          </p:cNvSpPr>
          <p:nvPr/>
        </p:nvSpPr>
        <p:spPr>
          <a:xfrm>
            <a:off x="128464" y="6567282"/>
            <a:ext cx="9777536" cy="2573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36000" tIns="36000" rIns="36000" bIns="36000" rtlCol="0">
            <a:spAutoFit/>
          </a:bodyPr>
          <a:lstStyle/>
          <a:p>
            <a:pPr marL="173038" indent="-80963">
              <a:spcBef>
                <a:spcPts val="400"/>
              </a:spcBef>
            </a:pPr>
            <a:r>
              <a:rPr lang="ja-JP" altLang="en-US" sz="1200" dirty="0" smtClean="0">
                <a:solidFill>
                  <a:prstClr val="black"/>
                </a:solidFill>
              </a:rPr>
              <a:t>○地方税法の規定により特定個人情報を提供する場合の安全確保措置等を規定</a:t>
            </a:r>
            <a:endParaRPr lang="en-US" altLang="ja-JP" sz="1200" dirty="0">
              <a:solidFill>
                <a:prstClr val="black"/>
              </a:solidFill>
            </a:endParaRPr>
          </a:p>
        </p:txBody>
      </p:sp>
      <p:sp>
        <p:nvSpPr>
          <p:cNvPr id="10" name="スライド番号プレースホルダー 9"/>
          <p:cNvSpPr>
            <a:spLocks noGrp="1"/>
          </p:cNvSpPr>
          <p:nvPr>
            <p:ph type="sldNum" sz="quarter" idx="12"/>
          </p:nvPr>
        </p:nvSpPr>
        <p:spPr>
          <a:xfrm>
            <a:off x="7563784" y="6550994"/>
            <a:ext cx="2311400" cy="233363"/>
          </a:xfrm>
        </p:spPr>
        <p:txBody>
          <a:bodyPr/>
          <a:lstStyle/>
          <a:p>
            <a:pPr>
              <a:defRPr/>
            </a:pPr>
            <a:fld id="{067EFC52-C34A-4A1B-879C-F7681BFACCAD}" type="slidenum">
              <a:rPr lang="ja-JP" altLang="en-US" sz="2800" smtClean="0"/>
              <a:pPr>
                <a:defRPr/>
              </a:pPr>
              <a:t>64</a:t>
            </a:fld>
            <a:endParaRPr lang="ja-JP" altLang="en-US" sz="2800" dirty="0"/>
          </a:p>
        </p:txBody>
      </p:sp>
    </p:spTree>
    <p:extLst>
      <p:ext uri="{BB962C8B-B14F-4D97-AF65-F5344CB8AC3E}">
        <p14:creationId xmlns:p14="http://schemas.microsoft.com/office/powerpoint/2010/main" val="34230143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本人確認の措置（本人）　①</a:t>
            </a:r>
          </a:p>
        </p:txBody>
      </p:sp>
      <p:graphicFrame>
        <p:nvGraphicFramePr>
          <p:cNvPr id="3" name="表 2"/>
          <p:cNvGraphicFramePr>
            <a:graphicFrameLocks noGrp="1"/>
          </p:cNvGraphicFramePr>
          <p:nvPr>
            <p:extLst/>
          </p:nvPr>
        </p:nvGraphicFramePr>
        <p:xfrm>
          <a:off x="56456" y="757638"/>
          <a:ext cx="9793822" cy="5851507"/>
        </p:xfrm>
        <a:graphic>
          <a:graphicData uri="http://schemas.openxmlformats.org/drawingml/2006/table">
            <a:tbl>
              <a:tblPr firstRow="1" bandRow="1">
                <a:effectLst/>
                <a:tableStyleId>{5940675A-B579-460E-94D1-54222C63F5DA}</a:tableStyleId>
              </a:tblPr>
              <a:tblGrid>
                <a:gridCol w="221336"/>
                <a:gridCol w="3402957"/>
                <a:gridCol w="6169529"/>
              </a:tblGrid>
              <a:tr h="195407">
                <a:tc>
                  <a:txBody>
                    <a:bodyPr/>
                    <a:lstStyle/>
                    <a:p>
                      <a:pPr algn="ctr"/>
                      <a:endParaRPr kumimoji="1" lang="ja-JP" altLang="en-US" sz="9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番号確認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身元（実存）確認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603313">
                <a:tc>
                  <a:txBody>
                    <a:bodyPr/>
                    <a:lstStyle/>
                    <a:p>
                      <a:pPr marL="88900" indent="-88900" algn="ctr"/>
                      <a:r>
                        <a:rPr kumimoji="1" lang="ja-JP" altLang="en-US" sz="1200" dirty="0" smtClean="0"/>
                        <a:t>対面／郵送</a:t>
                      </a:r>
                      <a:r>
                        <a:rPr kumimoji="1" lang="ja-JP" altLang="en-US" sz="800" dirty="0" smtClean="0"/>
                        <a:t>（注１）</a:t>
                      </a:r>
                      <a:endParaRPr kumimoji="1" lang="en-US" altLang="ja-JP" sz="800" dirty="0" smtClean="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en-US" altLang="ja-JP" sz="900" dirty="0" smtClean="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ja-JP" altLang="en-US" sz="9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4" name="角丸四角形 3"/>
          <p:cNvSpPr/>
          <p:nvPr/>
        </p:nvSpPr>
        <p:spPr>
          <a:xfrm>
            <a:off x="352452" y="1384651"/>
            <a:ext cx="3265625" cy="264349"/>
          </a:xfrm>
          <a:prstGeom prst="roundRect">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r>
              <a:rPr lang="ja-JP" altLang="en-US" sz="1200" dirty="0">
                <a:solidFill>
                  <a:prstClr val="black"/>
                </a:solidFill>
              </a:rPr>
              <a:t>②　通知カード</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法</a:t>
            </a:r>
            <a:r>
              <a:rPr lang="en-US" altLang="ja-JP" sz="800" b="1" dirty="0">
                <a:solidFill>
                  <a:prstClr val="black"/>
                </a:solidFill>
                <a:latin typeface="ＭＳ Ｐ明朝" panose="02020600040205080304" pitchFamily="18" charset="-128"/>
                <a:ea typeface="ＭＳ Ｐ明朝" panose="02020600040205080304" pitchFamily="18" charset="-128"/>
              </a:rPr>
              <a:t>16】</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5" name="角丸四角形 4"/>
          <p:cNvSpPr/>
          <p:nvPr/>
        </p:nvSpPr>
        <p:spPr>
          <a:xfrm>
            <a:off x="352438" y="1718992"/>
            <a:ext cx="3264556" cy="700117"/>
          </a:xfrm>
          <a:prstGeom prst="roundRect">
            <a:avLst>
              <a:gd name="adj" fmla="val 13179"/>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r>
              <a:rPr lang="ja-JP" altLang="en-US" sz="1200" dirty="0">
                <a:solidFill>
                  <a:prstClr val="black"/>
                </a:solidFill>
              </a:rPr>
              <a:t>③　個人番号が記載された住民票の写し・住民票記載事項証明書</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令</a:t>
            </a:r>
            <a:r>
              <a:rPr lang="en-US" altLang="ja-JP" sz="800" b="1" dirty="0">
                <a:solidFill>
                  <a:prstClr val="black"/>
                </a:solidFill>
                <a:latin typeface="ＭＳ Ｐ明朝" panose="02020600040205080304" pitchFamily="18" charset="-128"/>
                <a:ea typeface="ＭＳ Ｐ明朝" panose="02020600040205080304" pitchFamily="18" charset="-128"/>
              </a:rPr>
              <a:t>12</a:t>
            </a:r>
            <a:r>
              <a:rPr lang="ja-JP" altLang="en-US" sz="800" b="1" dirty="0">
                <a:solidFill>
                  <a:prstClr val="black"/>
                </a:solidFill>
                <a:latin typeface="ＭＳ Ｐ明朝" panose="02020600040205080304" pitchFamily="18" charset="-128"/>
                <a:ea typeface="ＭＳ Ｐ明朝" panose="02020600040205080304" pitchFamily="18" charset="-128"/>
              </a:rPr>
              <a:t>①</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6" name="角丸四角形 5"/>
          <p:cNvSpPr/>
          <p:nvPr/>
        </p:nvSpPr>
        <p:spPr>
          <a:xfrm>
            <a:off x="352439" y="2488559"/>
            <a:ext cx="3258864" cy="4039558"/>
          </a:xfrm>
          <a:prstGeom prst="roundRect">
            <a:avLst>
              <a:gd name="adj" fmla="val 2378"/>
            </a:avLst>
          </a:prstGeom>
          <a:solidFill>
            <a:schemeClr val="bg1"/>
          </a:solid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tabLst>
                <a:tab pos="92075" algn="l"/>
              </a:tabLst>
            </a:pPr>
            <a:r>
              <a:rPr lang="ja-JP" altLang="en-US" sz="1200" dirty="0">
                <a:solidFill>
                  <a:prstClr val="black"/>
                </a:solidFill>
                <a:latin typeface="ＭＳ Ｐゴシック" panose="020B0600070205080204" pitchFamily="50" charset="-128"/>
              </a:rPr>
              <a:t>④　①から③までが困難であると認められる場合</a:t>
            </a:r>
            <a:r>
              <a:rPr lang="ja-JP" altLang="en-US" sz="1200" b="1" dirty="0">
                <a:solidFill>
                  <a:prstClr val="black"/>
                </a:solidFill>
                <a:latin typeface="ＭＳ Ｐゴシック" panose="020B0600070205080204" pitchFamily="50"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則３①</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31843" indent="-66515"/>
            <a:r>
              <a:rPr lang="ja-JP" altLang="en-US" sz="1200" dirty="0">
                <a:solidFill>
                  <a:prstClr val="black"/>
                </a:solidFill>
                <a:latin typeface="ＭＳ Ｐゴシック" panose="020B0600070205080204" pitchFamily="50" charset="-128"/>
              </a:rPr>
              <a:t>ア　地方公共団体情報システム機構への確認（個人番号利用事務実施者）</a:t>
            </a:r>
          </a:p>
          <a:p>
            <a:pPr marL="131843" indent="-66515"/>
            <a:r>
              <a:rPr lang="ja-JP" altLang="en-US" sz="1200" dirty="0">
                <a:solidFill>
                  <a:prstClr val="black"/>
                </a:solidFill>
                <a:latin typeface="ＭＳ Ｐゴシック" panose="020B0600070205080204" pitchFamily="50" charset="-128"/>
              </a:rPr>
              <a:t>イ　住民基本台帳の確認（市町村長）</a:t>
            </a:r>
          </a:p>
          <a:p>
            <a:pPr marL="173038" indent="-106363"/>
            <a:r>
              <a:rPr lang="ja-JP" altLang="en-US" sz="1200" dirty="0">
                <a:solidFill>
                  <a:prstClr val="black"/>
                </a:solidFill>
                <a:latin typeface="ＭＳ Ｐゴシック" panose="020B0600070205080204" pitchFamily="50" charset="-128"/>
              </a:rPr>
              <a:t>ウ　過去に本人確認の</a:t>
            </a:r>
            <a:r>
              <a:rPr lang="ja-JP" altLang="en-US" sz="1200" dirty="0" smtClean="0">
                <a:solidFill>
                  <a:prstClr val="black"/>
                </a:solidFill>
                <a:latin typeface="ＭＳ Ｐゴシック" panose="020B0600070205080204" pitchFamily="50" charset="-128"/>
              </a:rPr>
              <a:t>上、特定</a:t>
            </a:r>
            <a:r>
              <a:rPr lang="ja-JP" altLang="en-US" sz="1200" dirty="0">
                <a:solidFill>
                  <a:prstClr val="black"/>
                </a:solidFill>
                <a:latin typeface="ＭＳ Ｐゴシック" panose="020B0600070205080204" pitchFamily="50" charset="-128"/>
              </a:rPr>
              <a:t>個人情報ファイルを作成している場合には、当該特定個人情報ファイルの確認。</a:t>
            </a:r>
          </a:p>
          <a:p>
            <a:pPr marL="173038" indent="-106363"/>
            <a:r>
              <a:rPr lang="ja-JP" altLang="en-US" sz="1200" dirty="0">
                <a:solidFill>
                  <a:prstClr val="black"/>
                </a:solidFill>
                <a:latin typeface="ＭＳ Ｐゴシック" panose="020B0600070205080204" pitchFamily="50" charset="-128"/>
              </a:rPr>
              <a:t>エ　官公署又は個人番号利用事務実施者・個人番号関係事務実施者から発行・発給された書類その他これに類する書類であって個人番号利用事務実施者が適当と認める書類（</a:t>
            </a:r>
            <a:r>
              <a:rPr lang="en-US" altLang="ja-JP" sz="1200" dirty="0">
                <a:solidFill>
                  <a:prstClr val="black"/>
                </a:solidFill>
                <a:latin typeface="ＭＳ Ｐゴシック" panose="020B0600070205080204" pitchFamily="50" charset="-128"/>
              </a:rPr>
              <a:t>ⅰ</a:t>
            </a:r>
            <a:r>
              <a:rPr lang="ja-JP" altLang="en-US" sz="1200" dirty="0">
                <a:solidFill>
                  <a:prstClr val="black"/>
                </a:solidFill>
                <a:latin typeface="ＭＳ Ｐゴシック" panose="020B0600070205080204" pitchFamily="50" charset="-128"/>
              </a:rPr>
              <a:t>個人番号、</a:t>
            </a:r>
            <a:r>
              <a:rPr lang="en-US" altLang="ja-JP" sz="1200" dirty="0">
                <a:solidFill>
                  <a:prstClr val="black"/>
                </a:solidFill>
                <a:latin typeface="ＭＳ Ｐゴシック" panose="020B0600070205080204" pitchFamily="50" charset="-128"/>
              </a:rPr>
              <a:t>ⅱ</a:t>
            </a:r>
            <a:r>
              <a:rPr lang="ja-JP" altLang="en-US" sz="1200" dirty="0">
                <a:solidFill>
                  <a:prstClr val="black"/>
                </a:solidFill>
                <a:latin typeface="ＭＳ Ｐゴシック" panose="020B0600070205080204" pitchFamily="50" charset="-128"/>
              </a:rPr>
              <a:t>氏名、</a:t>
            </a:r>
            <a:r>
              <a:rPr lang="en-US" altLang="ja-JP" sz="1200" dirty="0">
                <a:solidFill>
                  <a:prstClr val="black"/>
                </a:solidFill>
                <a:latin typeface="ＭＳ Ｐゴシック" panose="020B0600070205080204" pitchFamily="50" charset="-128"/>
              </a:rPr>
              <a:t>ⅲ</a:t>
            </a:r>
            <a:r>
              <a:rPr lang="ja-JP" altLang="en-US" sz="1200" dirty="0">
                <a:solidFill>
                  <a:prstClr val="black"/>
                </a:solidFill>
                <a:latin typeface="ＭＳ Ｐゴシック" panose="020B0600070205080204" pitchFamily="50" charset="-128"/>
              </a:rPr>
              <a:t>生年月日又</a:t>
            </a:r>
            <a:r>
              <a:rPr lang="ja-JP" altLang="en-US" sz="1200" dirty="0" smtClean="0">
                <a:solidFill>
                  <a:prstClr val="black"/>
                </a:solidFill>
                <a:latin typeface="ＭＳ Ｐゴシック" panose="020B0600070205080204" pitchFamily="50" charset="-128"/>
              </a:rPr>
              <a:t>は住所</a:t>
            </a:r>
            <a:r>
              <a:rPr lang="ja-JP" altLang="en-US" sz="1200" dirty="0">
                <a:solidFill>
                  <a:prstClr val="black"/>
                </a:solidFill>
                <a:latin typeface="ＭＳ Ｐゴシック" panose="020B0600070205080204" pitchFamily="50" charset="-128"/>
              </a:rPr>
              <a:t>、が記載されているもの）</a:t>
            </a:r>
          </a:p>
          <a:p>
            <a:pPr marL="266700" indent="-134938"/>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源泉</a:t>
            </a:r>
            <a:r>
              <a:rPr lang="ja-JP" altLang="en-US" sz="1200" dirty="0">
                <a:solidFill>
                  <a:prstClr val="black"/>
                </a:solidFill>
                <a:latin typeface="ＭＳ Ｐ明朝" panose="02020600040205080304" pitchFamily="18" charset="-128"/>
                <a:ea typeface="ＭＳ Ｐ明朝" panose="02020600040205080304" pitchFamily="18" charset="-128"/>
              </a:rPr>
              <a:t>徴収票など個人番号利用事務等実施者が発行等する書類や、自己の個人番号に相違ない旨の本人による申告書などを想定。</a:t>
            </a:r>
          </a:p>
        </p:txBody>
      </p:sp>
      <p:sp>
        <p:nvSpPr>
          <p:cNvPr id="7" name="角丸四角形 6"/>
          <p:cNvSpPr/>
          <p:nvPr/>
        </p:nvSpPr>
        <p:spPr>
          <a:xfrm>
            <a:off x="345691" y="1051205"/>
            <a:ext cx="3265625" cy="264349"/>
          </a:xfrm>
          <a:prstGeom prst="roundRect">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r>
              <a:rPr lang="ja-JP" altLang="en-US" sz="1200" dirty="0">
                <a:solidFill>
                  <a:prstClr val="black"/>
                </a:solidFill>
              </a:rPr>
              <a:t>①　個人番号カード</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法</a:t>
            </a:r>
            <a:r>
              <a:rPr lang="en-US" altLang="ja-JP" sz="800" b="1" dirty="0">
                <a:solidFill>
                  <a:prstClr val="black"/>
                </a:solidFill>
                <a:latin typeface="ＭＳ Ｐ明朝" panose="02020600040205080304" pitchFamily="18" charset="-128"/>
                <a:ea typeface="ＭＳ Ｐ明朝" panose="02020600040205080304" pitchFamily="18" charset="-128"/>
              </a:rPr>
              <a:t>16】</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8" name="角丸四角形 7"/>
          <p:cNvSpPr/>
          <p:nvPr/>
        </p:nvSpPr>
        <p:spPr>
          <a:xfrm>
            <a:off x="3761774" y="1384627"/>
            <a:ext cx="6024961" cy="1034483"/>
          </a:xfrm>
          <a:prstGeom prst="roundRect">
            <a:avLst>
              <a:gd name="adj" fmla="val 7473"/>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173038" indent="-173038"/>
            <a:r>
              <a:rPr lang="ja-JP" altLang="en-US" sz="1200" dirty="0">
                <a:solidFill>
                  <a:prstClr val="black"/>
                </a:solidFill>
              </a:rPr>
              <a:t>②　運転免許証、運転経歴証明書、旅券、身体障害者手帳、精神障害者保健福祉手帳、療育手帳、在留カード、特別永住者証明書　</a:t>
            </a:r>
            <a:r>
              <a:rPr lang="en-US" altLang="ja-JP" sz="800" b="1" dirty="0">
                <a:solidFill>
                  <a:prstClr val="black"/>
                </a:solidFill>
                <a:latin typeface="ＭＳ Ｐ明朝" panose="02020600040205080304" pitchFamily="18" charset="-128"/>
                <a:ea typeface="ＭＳ Ｐ明朝" panose="02020600040205080304" pitchFamily="18" charset="-128"/>
              </a:rPr>
              <a:t> 【</a:t>
            </a:r>
            <a:r>
              <a:rPr lang="ja-JP" altLang="en-US" sz="800" b="1" dirty="0">
                <a:solidFill>
                  <a:prstClr val="black"/>
                </a:solidFill>
                <a:latin typeface="ＭＳ Ｐ明朝" panose="02020600040205080304" pitchFamily="18" charset="-128"/>
                <a:ea typeface="ＭＳ Ｐ明朝" panose="02020600040205080304" pitchFamily="18" charset="-128"/>
              </a:rPr>
              <a:t>則１①</a:t>
            </a:r>
            <a:r>
              <a:rPr lang="ja-JP" altLang="en-US" sz="800" b="1" dirty="0" smtClean="0">
                <a:solidFill>
                  <a:prstClr val="black"/>
                </a:solidFill>
                <a:latin typeface="ＭＳ Ｐ明朝" panose="02020600040205080304" pitchFamily="18" charset="-128"/>
                <a:ea typeface="ＭＳ Ｐ明朝" panose="02020600040205080304" pitchFamily="18" charset="-128"/>
              </a:rPr>
              <a:t>一、則２一</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dirty="0">
              <a:solidFill>
                <a:prstClr val="black"/>
              </a:solidFill>
            </a:endParaRPr>
          </a:p>
          <a:p>
            <a:pPr marL="173038" indent="-173038">
              <a:spcBef>
                <a:spcPts val="300"/>
              </a:spcBef>
            </a:pPr>
            <a:r>
              <a:rPr lang="ja-JP" altLang="en-US" sz="1200" dirty="0">
                <a:solidFill>
                  <a:prstClr val="black"/>
                </a:solidFill>
              </a:rPr>
              <a:t>③　官公署から発行・発給された書類その他これに類する書類であって、写真の表示等の措置が施され、個人番号利用事務実施者が適当と認めるもの（</a:t>
            </a:r>
            <a:r>
              <a:rPr lang="en-US" altLang="ja-JP" sz="1200" dirty="0">
                <a:solidFill>
                  <a:prstClr val="black"/>
                </a:solidFill>
              </a:rPr>
              <a:t>ⅰ</a:t>
            </a:r>
            <a:r>
              <a:rPr lang="ja-JP" altLang="en-US" sz="1200" dirty="0">
                <a:solidFill>
                  <a:prstClr val="black"/>
                </a:solidFill>
              </a:rPr>
              <a:t>氏名、</a:t>
            </a:r>
            <a:r>
              <a:rPr lang="en-US" altLang="ja-JP" sz="1200" dirty="0">
                <a:solidFill>
                  <a:prstClr val="black"/>
                </a:solidFill>
              </a:rPr>
              <a:t>ⅱ</a:t>
            </a:r>
            <a:r>
              <a:rPr lang="ja-JP" altLang="en-US" sz="1200" dirty="0">
                <a:solidFill>
                  <a:prstClr val="black"/>
                </a:solidFill>
              </a:rPr>
              <a:t>生年月日又</a:t>
            </a:r>
            <a:r>
              <a:rPr lang="ja-JP" altLang="en-US" sz="1200" dirty="0" smtClean="0">
                <a:solidFill>
                  <a:prstClr val="black"/>
                </a:solidFill>
              </a:rPr>
              <a:t>は住所</a:t>
            </a:r>
            <a:r>
              <a:rPr lang="ja-JP" altLang="en-US" sz="1200" dirty="0">
                <a:solidFill>
                  <a:prstClr val="black"/>
                </a:solidFill>
              </a:rPr>
              <a:t>、が記載されているもの</a:t>
            </a:r>
            <a:r>
              <a:rPr lang="ja-JP" altLang="en-US" sz="12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則１①</a:t>
            </a:r>
            <a:r>
              <a:rPr lang="ja-JP" altLang="en-US" sz="800" b="1" dirty="0" smtClean="0">
                <a:solidFill>
                  <a:prstClr val="black"/>
                </a:solidFill>
                <a:latin typeface="ＭＳ Ｐ明朝" panose="02020600040205080304" pitchFamily="18" charset="-128"/>
                <a:ea typeface="ＭＳ Ｐ明朝" panose="02020600040205080304" pitchFamily="18" charset="-128"/>
              </a:rPr>
              <a:t>二、則２二</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9" name="角丸四角形 8"/>
          <p:cNvSpPr/>
          <p:nvPr/>
        </p:nvSpPr>
        <p:spPr>
          <a:xfrm>
            <a:off x="3761774" y="2488560"/>
            <a:ext cx="6024961" cy="3588152"/>
          </a:xfrm>
          <a:prstGeom prst="roundRect">
            <a:avLst>
              <a:gd name="adj" fmla="val 1543"/>
            </a:avLst>
          </a:prstGeom>
          <a:solidFill>
            <a:schemeClr val="bg1"/>
          </a:solid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r>
              <a:rPr lang="ja-JP" altLang="en-US" sz="1200" dirty="0">
                <a:solidFill>
                  <a:prstClr val="black"/>
                </a:solidFill>
              </a:rPr>
              <a:t>④　①から③までが困難であると認められる場合は、以下の書類を２つ以上</a:t>
            </a:r>
            <a:r>
              <a:rPr lang="ja-JP" altLang="en-US" sz="8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則１①三、則３②</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31843" indent="-66515"/>
            <a:r>
              <a:rPr lang="ja-JP" altLang="en-US" sz="1200" dirty="0">
                <a:solidFill>
                  <a:prstClr val="black"/>
                </a:solidFill>
              </a:rPr>
              <a:t>ア　公的医療保険の被保険者証、年金手帳、児童扶養手当証書、特別児童扶養手当証書</a:t>
            </a:r>
          </a:p>
          <a:p>
            <a:pPr marL="173038" indent="-106363"/>
            <a:r>
              <a:rPr lang="ja-JP" altLang="en-US" sz="1200" dirty="0">
                <a:solidFill>
                  <a:prstClr val="black"/>
                </a:solidFill>
              </a:rPr>
              <a:t>イ　官公署又は個人番号利用事務実施者・個人番号関係事務実施者から発行・発給された書類その他これに類する書類であって個人番号利用事務実施者が適当と認めるもの（</a:t>
            </a:r>
            <a:r>
              <a:rPr lang="en-US" altLang="ja-JP" sz="1200" dirty="0">
                <a:solidFill>
                  <a:prstClr val="black"/>
                </a:solidFill>
              </a:rPr>
              <a:t>ⅰ</a:t>
            </a:r>
            <a:r>
              <a:rPr lang="ja-JP" altLang="en-US" sz="1200" dirty="0">
                <a:solidFill>
                  <a:prstClr val="black"/>
                </a:solidFill>
              </a:rPr>
              <a:t>氏名、</a:t>
            </a:r>
            <a:r>
              <a:rPr lang="en-US" altLang="ja-JP" sz="1200" dirty="0">
                <a:solidFill>
                  <a:prstClr val="black"/>
                </a:solidFill>
              </a:rPr>
              <a:t>ⅱ</a:t>
            </a:r>
            <a:r>
              <a:rPr lang="ja-JP" altLang="en-US" sz="1200" dirty="0">
                <a:solidFill>
                  <a:prstClr val="black"/>
                </a:solidFill>
              </a:rPr>
              <a:t>生年月日又は住所、が記載されているもの）</a:t>
            </a:r>
            <a:endParaRPr lang="en-US" altLang="ja-JP" sz="1200" dirty="0">
              <a:solidFill>
                <a:prstClr val="black"/>
              </a:solidFill>
            </a:endParaRPr>
          </a:p>
          <a:p>
            <a:pPr marL="92075" indent="-92075">
              <a:spcBef>
                <a:spcPts val="224"/>
              </a:spcBef>
            </a:pPr>
            <a:r>
              <a:rPr lang="en-US" altLang="ja-JP" sz="1200" dirty="0">
                <a:solidFill>
                  <a:prstClr val="black"/>
                </a:solidFill>
              </a:rPr>
              <a:t>⑤</a:t>
            </a:r>
            <a:r>
              <a:rPr lang="ja-JP" altLang="en-US" sz="1200" dirty="0">
                <a:solidFill>
                  <a:prstClr val="black"/>
                </a:solidFill>
              </a:rPr>
              <a:t>　①から③までが困難であると認められる場合であって、財務大臣、国税庁長官、都道府県知事又は市町村長が租税に関する事務において個人番号の提供を受けるときは、以下のいずれかの措置をもって④に代えることができる。</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則１③、則３③</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173038" indent="-106363"/>
            <a:r>
              <a:rPr lang="ja-JP" altLang="en-US" sz="1200" dirty="0">
                <a:solidFill>
                  <a:prstClr val="black"/>
                </a:solidFill>
              </a:rPr>
              <a:t>ア　公的医療保険の被保険者証、年金手帳、児童扶養手当証書、特別児童扶養手当証書のいずれか１つ</a:t>
            </a:r>
          </a:p>
          <a:p>
            <a:pPr marL="173038" indent="-106363"/>
            <a:r>
              <a:rPr lang="ja-JP" altLang="en-US" sz="1200" dirty="0">
                <a:solidFill>
                  <a:prstClr val="black"/>
                </a:solidFill>
              </a:rPr>
              <a:t>イ　申告書等に添付された書類であって、本人</a:t>
            </a:r>
            <a:r>
              <a:rPr lang="ja-JP" altLang="en-US" sz="1200" dirty="0" smtClean="0">
                <a:solidFill>
                  <a:prstClr val="black"/>
                </a:solidFill>
              </a:rPr>
              <a:t>に</a:t>
            </a:r>
            <a:r>
              <a:rPr lang="ja-JP" altLang="en-US" sz="1200" dirty="0">
                <a:solidFill>
                  <a:prstClr val="black"/>
                </a:solidFill>
              </a:rPr>
              <a:t>対し</a:t>
            </a:r>
            <a:r>
              <a:rPr lang="ja-JP" altLang="en-US" sz="1200" dirty="0" smtClean="0">
                <a:solidFill>
                  <a:prstClr val="black"/>
                </a:solidFill>
              </a:rPr>
              <a:t>一</a:t>
            </a:r>
            <a:r>
              <a:rPr lang="ja-JP" altLang="en-US" sz="1200" dirty="0">
                <a:solidFill>
                  <a:prstClr val="black"/>
                </a:solidFill>
              </a:rPr>
              <a:t>に限り</a:t>
            </a:r>
            <a:r>
              <a:rPr lang="ja-JP" altLang="en-US" sz="1200" dirty="0" smtClean="0">
                <a:solidFill>
                  <a:prstClr val="black"/>
                </a:solidFill>
              </a:rPr>
              <a:t>発行・発給された書類</a:t>
            </a:r>
            <a:r>
              <a:rPr lang="ja-JP" altLang="en-US" sz="1200" dirty="0">
                <a:solidFill>
                  <a:prstClr val="black"/>
                </a:solidFill>
              </a:rPr>
              <a:t>又は官公署から発行・発給</a:t>
            </a:r>
            <a:r>
              <a:rPr lang="ja-JP" altLang="en-US" sz="1200" dirty="0" smtClean="0">
                <a:solidFill>
                  <a:prstClr val="black"/>
                </a:solidFill>
              </a:rPr>
              <a:t>された書類</a:t>
            </a:r>
            <a:r>
              <a:rPr lang="ja-JP" altLang="en-US" sz="1200" dirty="0">
                <a:solidFill>
                  <a:prstClr val="black"/>
                </a:solidFill>
              </a:rPr>
              <a:t>に記載されている</a:t>
            </a:r>
            <a:r>
              <a:rPr lang="en-US" altLang="ja-JP" sz="1200" dirty="0">
                <a:solidFill>
                  <a:prstClr val="black"/>
                </a:solidFill>
              </a:rPr>
              <a:t>ⅰ</a:t>
            </a:r>
            <a:r>
              <a:rPr lang="ja-JP" altLang="en-US" sz="1200" dirty="0">
                <a:solidFill>
                  <a:prstClr val="black"/>
                </a:solidFill>
              </a:rPr>
              <a:t>氏名、</a:t>
            </a:r>
            <a:r>
              <a:rPr lang="en-US" altLang="ja-JP" sz="1200" dirty="0">
                <a:solidFill>
                  <a:prstClr val="black"/>
                </a:solidFill>
              </a:rPr>
              <a:t>ⅱ</a:t>
            </a:r>
            <a:r>
              <a:rPr lang="ja-JP" altLang="en-US" sz="1200" dirty="0">
                <a:solidFill>
                  <a:prstClr val="black"/>
                </a:solidFill>
              </a:rPr>
              <a:t>生年月日又は住所、の確認</a:t>
            </a:r>
            <a:endParaRPr lang="en-US" altLang="ja-JP" sz="1200" dirty="0">
              <a:solidFill>
                <a:prstClr val="black"/>
              </a:solidFill>
            </a:endParaRPr>
          </a:p>
          <a:p>
            <a:pPr marL="173038" indent="-106363"/>
            <a:r>
              <a:rPr lang="ja-JP" altLang="en-US" sz="1200" dirty="0">
                <a:solidFill>
                  <a:prstClr val="black"/>
                </a:solidFill>
              </a:rPr>
              <a:t>ウ　申告書等又はこれと同時に提出される口座振替納付に係る書面に記載されている預貯金口座の名義人の氏名、金融機関・店舗、預貯金の種別・口座番号の確認</a:t>
            </a:r>
          </a:p>
          <a:p>
            <a:pPr marL="173038" indent="-106363"/>
            <a:r>
              <a:rPr lang="ja-JP" altLang="en-US" sz="1200" dirty="0">
                <a:solidFill>
                  <a:prstClr val="black"/>
                </a:solidFill>
              </a:rPr>
              <a:t>エ　調査において確認した事項等の個人番号の提供を行う者しか知り得ない事項の確認</a:t>
            </a:r>
            <a:endParaRPr lang="en-US" altLang="ja-JP" sz="1200" dirty="0">
              <a:solidFill>
                <a:prstClr val="black"/>
              </a:solidFill>
            </a:endParaRPr>
          </a:p>
          <a:p>
            <a:pPr marL="173038" indent="-106363"/>
            <a:r>
              <a:rPr lang="ja-JP" altLang="en-US" sz="1200" dirty="0">
                <a:solidFill>
                  <a:prstClr val="black"/>
                </a:solidFill>
              </a:rPr>
              <a:t>オ　アからエまでが困難であると認められる場合であって、還付請求でないときは、過去に本人確認の</a:t>
            </a:r>
            <a:r>
              <a:rPr lang="ja-JP" altLang="en-US" sz="1200" dirty="0" smtClean="0">
                <a:solidFill>
                  <a:prstClr val="black"/>
                </a:solidFill>
              </a:rPr>
              <a:t>上</a:t>
            </a:r>
            <a:r>
              <a:rPr lang="ja-JP" altLang="en-US" sz="1200" dirty="0">
                <a:solidFill>
                  <a:prstClr val="black"/>
                </a:solidFill>
              </a:rPr>
              <a:t>で</a:t>
            </a:r>
            <a:r>
              <a:rPr lang="ja-JP" altLang="en-US" sz="1200" dirty="0" smtClean="0">
                <a:solidFill>
                  <a:prstClr val="black"/>
                </a:solidFill>
              </a:rPr>
              <a:t>受理</a:t>
            </a:r>
            <a:r>
              <a:rPr lang="ja-JP" altLang="en-US" sz="1200" dirty="0">
                <a:solidFill>
                  <a:prstClr val="black"/>
                </a:solidFill>
              </a:rPr>
              <a:t>している申告書等に記載されている純損失の金額、雑損失の金額その他申告書等を作成するに当たって必要となる事項又は考慮すべき事情であって財務</a:t>
            </a:r>
            <a:r>
              <a:rPr lang="ja-JP" altLang="en-US" sz="1200" dirty="0" smtClean="0">
                <a:solidFill>
                  <a:prstClr val="black"/>
                </a:solidFill>
              </a:rPr>
              <a:t>大臣等</a:t>
            </a:r>
            <a:r>
              <a:rPr lang="ja-JP" altLang="en-US" sz="1200" dirty="0">
                <a:solidFill>
                  <a:prstClr val="black"/>
                </a:solidFill>
              </a:rPr>
              <a:t>が適当と認めるものの確認</a:t>
            </a:r>
            <a:endParaRPr lang="en-US" altLang="ja-JP" sz="1200" dirty="0">
              <a:solidFill>
                <a:prstClr val="black"/>
              </a:solidFill>
            </a:endParaRPr>
          </a:p>
        </p:txBody>
      </p:sp>
      <p:sp>
        <p:nvSpPr>
          <p:cNvPr id="10" name="角丸四角形 9"/>
          <p:cNvSpPr/>
          <p:nvPr/>
        </p:nvSpPr>
        <p:spPr>
          <a:xfrm>
            <a:off x="3760926" y="6134316"/>
            <a:ext cx="6028763" cy="393825"/>
          </a:xfrm>
          <a:prstGeom prst="roundRect">
            <a:avLst>
              <a:gd name="adj" fmla="val 17451"/>
            </a:avLst>
          </a:prstGeom>
          <a:solidFill>
            <a:schemeClr val="bg1"/>
          </a:solid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92075" indent="-92075"/>
            <a:r>
              <a:rPr lang="ja-JP" altLang="en-US" sz="1200" dirty="0">
                <a:solidFill>
                  <a:prstClr val="black"/>
                </a:solidFill>
              </a:rPr>
              <a:t>⑥　個人番号の提供を行う者と雇用関係にあること等の事情を勘案し、人違いでないことが</a:t>
            </a:r>
            <a:r>
              <a:rPr lang="ja-JP" altLang="en-US" sz="1200" dirty="0" smtClean="0">
                <a:solidFill>
                  <a:prstClr val="black"/>
                </a:solidFill>
              </a:rPr>
              <a:t>明らか</a:t>
            </a:r>
            <a:r>
              <a:rPr lang="ja-JP" altLang="en-US" sz="1200" dirty="0">
                <a:solidFill>
                  <a:prstClr val="black"/>
                </a:solidFill>
              </a:rPr>
              <a:t>と個人番号利用事務実施者が認めるときは、身元（実存）確認書類は要しない。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則３⑤</a:t>
            </a:r>
            <a:r>
              <a:rPr lang="en-US" altLang="ja-JP" sz="800" b="1" dirty="0">
                <a:solidFill>
                  <a:prstClr val="black"/>
                </a:solidFill>
                <a:latin typeface="ＭＳ Ｐ明朝" panose="02020600040205080304" pitchFamily="18" charset="-128"/>
                <a:ea typeface="ＭＳ Ｐ明朝" panose="02020600040205080304" pitchFamily="18" charset="-128"/>
              </a:rPr>
              <a:t>】</a:t>
            </a:r>
          </a:p>
        </p:txBody>
      </p:sp>
      <p:sp>
        <p:nvSpPr>
          <p:cNvPr id="11" name="角丸四角形 10"/>
          <p:cNvSpPr/>
          <p:nvPr/>
        </p:nvSpPr>
        <p:spPr>
          <a:xfrm>
            <a:off x="3762634" y="1055334"/>
            <a:ext cx="6021124" cy="260219"/>
          </a:xfrm>
          <a:prstGeom prst="roundRect">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r>
              <a:rPr lang="ja-JP" altLang="en-US" sz="1200" dirty="0">
                <a:solidFill>
                  <a:prstClr val="black"/>
                </a:solidFill>
              </a:rPr>
              <a:t>①　個人番号カード</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法</a:t>
            </a:r>
            <a:r>
              <a:rPr lang="en-US" altLang="ja-JP" sz="800" b="1" dirty="0">
                <a:solidFill>
                  <a:prstClr val="black"/>
                </a:solidFill>
                <a:latin typeface="ＭＳ Ｐ明朝" panose="02020600040205080304" pitchFamily="18" charset="-128"/>
                <a:ea typeface="ＭＳ Ｐ明朝" panose="02020600040205080304" pitchFamily="18" charset="-128"/>
              </a:rPr>
              <a:t>16】</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12" name="テキスト ボックス 11"/>
          <p:cNvSpPr txBox="1"/>
          <p:nvPr/>
        </p:nvSpPr>
        <p:spPr>
          <a:xfrm>
            <a:off x="221650" y="6625000"/>
            <a:ext cx="8703981" cy="230667"/>
          </a:xfrm>
          <a:prstGeom prst="rect">
            <a:avLst/>
          </a:prstGeom>
          <a:noFill/>
        </p:spPr>
        <p:txBody>
          <a:bodyPr wrap="square" lIns="68415" tIns="34208" rIns="68415" bIns="34208" rtlCol="0">
            <a:spAutoFit/>
          </a:bodyPr>
          <a:lstStyle/>
          <a:p>
            <a:r>
              <a:rPr lang="ja-JP" altLang="en-US" sz="1050" dirty="0">
                <a:solidFill>
                  <a:prstClr val="black"/>
                </a:solidFill>
              </a:rPr>
              <a:t>（注１）　郵送の場合は、書類又はその写しの</a:t>
            </a:r>
            <a:r>
              <a:rPr lang="ja-JP" altLang="en-US" sz="1050" dirty="0" smtClean="0">
                <a:solidFill>
                  <a:prstClr val="black"/>
                </a:solidFill>
              </a:rPr>
              <a:t>提出</a:t>
            </a:r>
            <a:endParaRPr lang="en-US" altLang="ja-JP" sz="1050" dirty="0">
              <a:solidFill>
                <a:prstClr val="black"/>
              </a:solidFill>
            </a:endParaRPr>
          </a:p>
        </p:txBody>
      </p:sp>
      <p:sp>
        <p:nvSpPr>
          <p:cNvPr id="13" name="スライド番号プレースホルダー 12"/>
          <p:cNvSpPr>
            <a:spLocks noGrp="1"/>
          </p:cNvSpPr>
          <p:nvPr>
            <p:ph type="sldNum" sz="quarter" idx="12"/>
          </p:nvPr>
        </p:nvSpPr>
        <p:spPr/>
        <p:txBody>
          <a:bodyPr/>
          <a:lstStyle/>
          <a:p>
            <a:pPr>
              <a:defRPr/>
            </a:pPr>
            <a:fld id="{067EFC52-C34A-4A1B-879C-F7681BFACCAD}" type="slidenum">
              <a:rPr lang="ja-JP" altLang="en-US" sz="2800" smtClean="0"/>
              <a:pPr>
                <a:defRPr/>
              </a:pPr>
              <a:t>65</a:t>
            </a:fld>
            <a:endParaRPr lang="ja-JP" altLang="en-US" sz="2800" dirty="0"/>
          </a:p>
        </p:txBody>
      </p:sp>
    </p:spTree>
    <p:extLst>
      <p:ext uri="{BB962C8B-B14F-4D97-AF65-F5344CB8AC3E}">
        <p14:creationId xmlns:p14="http://schemas.microsoft.com/office/powerpoint/2010/main" val="42368410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本人確認の措置（本人）　②</a:t>
            </a:r>
          </a:p>
        </p:txBody>
      </p:sp>
      <p:graphicFrame>
        <p:nvGraphicFramePr>
          <p:cNvPr id="3" name="表 2"/>
          <p:cNvGraphicFramePr>
            <a:graphicFrameLocks noGrp="1"/>
          </p:cNvGraphicFramePr>
          <p:nvPr>
            <p:extLst/>
          </p:nvPr>
        </p:nvGraphicFramePr>
        <p:xfrm>
          <a:off x="49598" y="1159498"/>
          <a:ext cx="9800680" cy="4188025"/>
        </p:xfrm>
        <a:graphic>
          <a:graphicData uri="http://schemas.openxmlformats.org/drawingml/2006/table">
            <a:tbl>
              <a:tblPr firstRow="1" bandRow="1">
                <a:effectLst/>
                <a:tableStyleId>{5940675A-B579-460E-94D1-54222C63F5DA}</a:tableStyleId>
              </a:tblPr>
              <a:tblGrid>
                <a:gridCol w="216620"/>
                <a:gridCol w="6041985"/>
                <a:gridCol w="3542075"/>
              </a:tblGrid>
              <a:tr h="229483">
                <a:tc>
                  <a:txBody>
                    <a:bodyPr/>
                    <a:lstStyle/>
                    <a:p>
                      <a:pPr algn="ct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番号確認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身元（実存）確認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2805512">
                <a:tc>
                  <a:txBody>
                    <a:bodyPr/>
                    <a:lstStyle/>
                    <a:p>
                      <a:pPr algn="ctr"/>
                      <a:r>
                        <a:rPr kumimoji="1" lang="ja-JP" altLang="en-US" sz="1200" dirty="0" smtClean="0"/>
                        <a:t>オンライン</a:t>
                      </a:r>
                      <a:endParaRPr kumimoji="1" lang="ja-JP" altLang="en-US" sz="1200" dirty="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indent="-88900"/>
                      <a:endParaRPr kumimoji="1" lang="ja-JP" altLang="en-US" sz="1200" dirty="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34319">
                <a:tc>
                  <a:txBody>
                    <a:bodyPr/>
                    <a:lstStyle/>
                    <a:p>
                      <a:pPr algn="ctr"/>
                      <a:r>
                        <a:rPr kumimoji="1" lang="ja-JP" altLang="en-US" sz="1200" dirty="0" smtClean="0"/>
                        <a:t>電話</a:t>
                      </a:r>
                      <a:r>
                        <a:rPr kumimoji="1" lang="ja-JP" altLang="en-US" sz="800" dirty="0" smtClean="0"/>
                        <a:t>（注２）</a:t>
                      </a:r>
                      <a:endParaRPr kumimoji="1" lang="ja-JP" altLang="en-US" sz="800" dirty="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200" dirty="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4" name="角丸四角形 3"/>
          <p:cNvSpPr/>
          <p:nvPr/>
        </p:nvSpPr>
        <p:spPr>
          <a:xfrm>
            <a:off x="336608" y="2066047"/>
            <a:ext cx="5903088" cy="2008261"/>
          </a:xfrm>
          <a:prstGeom prst="roundRect">
            <a:avLst>
              <a:gd name="adj" fmla="val 3884"/>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66515" indent="-66515"/>
            <a:r>
              <a:rPr lang="ja-JP" altLang="en-US" sz="1200" dirty="0">
                <a:solidFill>
                  <a:prstClr val="black"/>
                </a:solidFill>
              </a:rPr>
              <a:t>②　以下のいずれかの措置</a:t>
            </a:r>
            <a:endParaRPr lang="ja-JP" altLang="en-US" sz="1200" b="1" dirty="0">
              <a:solidFill>
                <a:prstClr val="black"/>
              </a:solidFill>
              <a:latin typeface="ＭＳ Ｐ明朝" panose="02020600040205080304" pitchFamily="18" charset="-128"/>
              <a:ea typeface="ＭＳ Ｐ明朝" panose="02020600040205080304" pitchFamily="18" charset="-128"/>
            </a:endParaRPr>
          </a:p>
          <a:p>
            <a:pPr marL="131843" indent="-66515"/>
            <a:r>
              <a:rPr lang="ja-JP" altLang="en-US" sz="1200" dirty="0">
                <a:solidFill>
                  <a:prstClr val="black"/>
                </a:solidFill>
              </a:rPr>
              <a:t>ア　地方公共団体情報システム機構への確認（個人番号利用事務実施者）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則４二イ</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31843" indent="-66515"/>
            <a:r>
              <a:rPr lang="ja-JP" altLang="en-US" sz="1200" dirty="0">
                <a:solidFill>
                  <a:prstClr val="black"/>
                </a:solidFill>
              </a:rPr>
              <a:t>イ　住民基本台帳の確認（市町村長）　</a:t>
            </a:r>
            <a:r>
              <a:rPr lang="en-US" altLang="ja-JP" sz="12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則４二イ</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dirty="0">
              <a:solidFill>
                <a:prstClr val="black"/>
              </a:solidFill>
            </a:endParaRPr>
          </a:p>
          <a:p>
            <a:pPr marL="173038" indent="-106363"/>
            <a:r>
              <a:rPr lang="ja-JP" altLang="en-US" sz="1200" dirty="0">
                <a:solidFill>
                  <a:prstClr val="black"/>
                </a:solidFill>
              </a:rPr>
              <a:t>ウ　過去に本人確認の</a:t>
            </a:r>
            <a:r>
              <a:rPr lang="ja-JP" altLang="en-US" sz="1200" dirty="0" smtClean="0">
                <a:solidFill>
                  <a:prstClr val="black"/>
                </a:solidFill>
              </a:rPr>
              <a:t>上</a:t>
            </a:r>
            <a:r>
              <a:rPr lang="ja-JP" altLang="en-US" sz="1200" dirty="0">
                <a:solidFill>
                  <a:prstClr val="black"/>
                </a:solidFill>
              </a:rPr>
              <a:t>、</a:t>
            </a:r>
            <a:r>
              <a:rPr lang="ja-JP" altLang="en-US" sz="1200" dirty="0" smtClean="0">
                <a:solidFill>
                  <a:prstClr val="black"/>
                </a:solidFill>
              </a:rPr>
              <a:t>特定</a:t>
            </a:r>
            <a:r>
              <a:rPr lang="ja-JP" altLang="en-US" sz="1200" dirty="0">
                <a:solidFill>
                  <a:prstClr val="black"/>
                </a:solidFill>
              </a:rPr>
              <a:t>個人情報ファイルを作成している場合には、当該特定個人情報ファイルの確認　</a:t>
            </a:r>
            <a:r>
              <a:rPr lang="en-US" altLang="ja-JP" sz="12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則４二イ</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dirty="0">
              <a:solidFill>
                <a:prstClr val="black"/>
              </a:solidFill>
            </a:endParaRPr>
          </a:p>
          <a:p>
            <a:pPr marL="173038" indent="-106363"/>
            <a:r>
              <a:rPr lang="ja-JP" altLang="en-US" sz="1200" dirty="0">
                <a:solidFill>
                  <a:prstClr val="black"/>
                </a:solidFill>
              </a:rPr>
              <a:t>エ　官公署若しくは個人番号利用事務実施者・個人番号関係事務実施者から発行・発給された書類その他これに類する書類であって個人番号利用事務実施者が適当と認める書類（</a:t>
            </a:r>
            <a:r>
              <a:rPr lang="en-US" altLang="ja-JP" sz="1200" dirty="0">
                <a:solidFill>
                  <a:prstClr val="black"/>
                </a:solidFill>
              </a:rPr>
              <a:t>ⅰ</a:t>
            </a:r>
            <a:r>
              <a:rPr lang="ja-JP" altLang="en-US" sz="1200" dirty="0">
                <a:solidFill>
                  <a:prstClr val="black"/>
                </a:solidFill>
              </a:rPr>
              <a:t>個人番号、</a:t>
            </a:r>
            <a:r>
              <a:rPr lang="en-US" altLang="ja-JP" sz="1200" dirty="0">
                <a:solidFill>
                  <a:prstClr val="black"/>
                </a:solidFill>
              </a:rPr>
              <a:t>ⅱ</a:t>
            </a:r>
            <a:r>
              <a:rPr lang="ja-JP" altLang="en-US" sz="1200" dirty="0">
                <a:solidFill>
                  <a:prstClr val="black"/>
                </a:solidFill>
              </a:rPr>
              <a:t>氏名、</a:t>
            </a:r>
            <a:r>
              <a:rPr lang="en-US" altLang="ja-JP" sz="1200" dirty="0">
                <a:solidFill>
                  <a:prstClr val="black"/>
                </a:solidFill>
              </a:rPr>
              <a:t>ⅲ</a:t>
            </a:r>
            <a:r>
              <a:rPr lang="ja-JP" altLang="en-US" sz="1200" dirty="0">
                <a:solidFill>
                  <a:prstClr val="black"/>
                </a:solidFill>
              </a:rPr>
              <a:t>生年月日又は住所、が記載されているもの） 若しくはその写しの提出又は当該書類に係る電磁的記録の送信　</a:t>
            </a:r>
            <a:r>
              <a:rPr lang="en-US" altLang="ja-JP" sz="800" b="1" dirty="0">
                <a:solidFill>
                  <a:prstClr val="black"/>
                </a:solidFill>
                <a:latin typeface="ＭＳ Ｐ明朝" panose="02020600040205080304" pitchFamily="18" charset="-128"/>
                <a:ea typeface="ＭＳ Ｐ明朝" panose="02020600040205080304" pitchFamily="18" charset="-128"/>
              </a:rPr>
              <a:t> 【</a:t>
            </a:r>
            <a:r>
              <a:rPr lang="ja-JP" altLang="en-US" sz="800" b="1" dirty="0">
                <a:solidFill>
                  <a:prstClr val="black"/>
                </a:solidFill>
                <a:latin typeface="ＭＳ Ｐ明朝" panose="02020600040205080304" pitchFamily="18" charset="-128"/>
                <a:ea typeface="ＭＳ Ｐ明朝" panose="02020600040205080304" pitchFamily="18" charset="-128"/>
              </a:rPr>
              <a:t>則４二ロ</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en-US" altLang="ja-JP" sz="800" dirty="0">
              <a:solidFill>
                <a:prstClr val="black"/>
              </a:solidFill>
            </a:endParaRPr>
          </a:p>
          <a:p>
            <a:pPr marL="271999" indent="-140157"/>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通知カードの写しを別途郵送・ＰＤＦファイルの添付送信などを想定。</a:t>
            </a:r>
          </a:p>
        </p:txBody>
      </p:sp>
      <p:sp>
        <p:nvSpPr>
          <p:cNvPr id="5" name="角丸四角形 4"/>
          <p:cNvSpPr/>
          <p:nvPr/>
        </p:nvSpPr>
        <p:spPr>
          <a:xfrm>
            <a:off x="336608" y="1574152"/>
            <a:ext cx="5903088" cy="335671"/>
          </a:xfrm>
          <a:prstGeom prst="roundRect">
            <a:avLst>
              <a:gd name="adj" fmla="val 15931"/>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r>
              <a:rPr lang="ja-JP" altLang="en-US" sz="1200" dirty="0">
                <a:solidFill>
                  <a:prstClr val="black"/>
                </a:solidFill>
              </a:rPr>
              <a:t>①　個人番号カード（ＩＣチップの読み取り）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則４一</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6" name="角丸四角形 5"/>
          <p:cNvSpPr/>
          <p:nvPr/>
        </p:nvSpPr>
        <p:spPr>
          <a:xfrm>
            <a:off x="6378604" y="2066047"/>
            <a:ext cx="3410155" cy="2008261"/>
          </a:xfrm>
          <a:prstGeom prst="roundRect">
            <a:avLst>
              <a:gd name="adj" fmla="val 5602"/>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r>
              <a:rPr lang="ja-JP" altLang="en-US" sz="1200" dirty="0">
                <a:solidFill>
                  <a:prstClr val="black"/>
                </a:solidFill>
              </a:rPr>
              <a:t>②　公的個人認証による電子</a:t>
            </a:r>
            <a:r>
              <a:rPr lang="ja-JP" altLang="en-US" sz="1200" dirty="0" smtClean="0">
                <a:solidFill>
                  <a:prstClr val="black"/>
                </a:solidFill>
              </a:rPr>
              <a:t>署名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則４二ハ</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266700" indent="-266700">
              <a:spcBef>
                <a:spcPts val="449"/>
              </a:spcBef>
            </a:pPr>
            <a:r>
              <a:rPr lang="ja-JP" altLang="en-US" sz="1200" dirty="0">
                <a:solidFill>
                  <a:prstClr val="black"/>
                </a:solidFill>
              </a:rPr>
              <a:t>③　個人番号利用事務実施者が適当と認める方法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則４二ニ</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b="1" dirty="0" smtClean="0">
              <a:solidFill>
                <a:prstClr val="black"/>
              </a:solidFill>
              <a:latin typeface="ＭＳ Ｐ明朝" panose="02020600040205080304" pitchFamily="18" charset="-128"/>
              <a:ea typeface="ＭＳ Ｐ明朝" panose="02020600040205080304" pitchFamily="18" charset="-128"/>
            </a:endParaRPr>
          </a:p>
          <a:p>
            <a:pPr marL="271999" indent="-66515"/>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民間発行の電子署名、個人番号利用事務実施者によるＩＤ・ＰＷの発行などを想定。</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sp>
        <p:nvSpPr>
          <p:cNvPr id="7" name="角丸四角形 6"/>
          <p:cNvSpPr/>
          <p:nvPr/>
        </p:nvSpPr>
        <p:spPr>
          <a:xfrm>
            <a:off x="336608" y="4383914"/>
            <a:ext cx="5903088" cy="836266"/>
          </a:xfrm>
          <a:prstGeom prst="roundRect">
            <a:avLst>
              <a:gd name="adj" fmla="val 8319"/>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spcBef>
                <a:spcPts val="300"/>
              </a:spcBef>
            </a:pPr>
            <a:r>
              <a:rPr lang="ja-JP" altLang="en-US" sz="1200" dirty="0">
                <a:solidFill>
                  <a:prstClr val="black"/>
                </a:solidFill>
              </a:rPr>
              <a:t>①　過去に本人</a:t>
            </a:r>
            <a:r>
              <a:rPr lang="ja-JP" altLang="en-US" sz="1200" dirty="0" smtClean="0">
                <a:solidFill>
                  <a:prstClr val="black"/>
                </a:solidFill>
              </a:rPr>
              <a:t>確認の上作成</a:t>
            </a:r>
            <a:r>
              <a:rPr lang="ja-JP" altLang="en-US" sz="1200" dirty="0">
                <a:solidFill>
                  <a:prstClr val="black"/>
                </a:solidFill>
              </a:rPr>
              <a:t>している特定個人情報ファイルの確認</a:t>
            </a:r>
            <a:r>
              <a:rPr lang="ja-JP" altLang="en-US" sz="12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則３①三</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66515" indent="-66515">
              <a:spcBef>
                <a:spcPts val="300"/>
              </a:spcBef>
              <a:defRPr/>
            </a:pPr>
            <a:r>
              <a:rPr lang="ja-JP" altLang="en-US" sz="1200" dirty="0">
                <a:solidFill>
                  <a:prstClr val="black"/>
                </a:solidFill>
              </a:rPr>
              <a:t>②　地方公共団体情報システム機構への確認（個人番号利用事務実施者）</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則３①一</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66515" indent="-66515">
              <a:spcBef>
                <a:spcPts val="300"/>
              </a:spcBef>
            </a:pPr>
            <a:r>
              <a:rPr lang="ja-JP" altLang="en-US" sz="1200" dirty="0">
                <a:solidFill>
                  <a:prstClr val="black"/>
                </a:solidFill>
              </a:rPr>
              <a:t>③　住民基本台帳の確認（市町村長）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則３①二</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8" name="角丸四角形 7"/>
          <p:cNvSpPr/>
          <p:nvPr/>
        </p:nvSpPr>
        <p:spPr>
          <a:xfrm>
            <a:off x="6378591" y="4383914"/>
            <a:ext cx="3410156" cy="836266"/>
          </a:xfrm>
          <a:prstGeom prst="roundRect">
            <a:avLst>
              <a:gd name="adj" fmla="val 9587"/>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r>
              <a:rPr lang="ja-JP" altLang="en-US" sz="1200" dirty="0">
                <a:solidFill>
                  <a:prstClr val="black"/>
                </a:solidFill>
              </a:rPr>
              <a:t>○　本人しか知り得ない事項その他の個人番号利用事務実施者が適当と認める事項の</a:t>
            </a:r>
            <a:r>
              <a:rPr lang="ja-JP" altLang="en-US" sz="1200" dirty="0" smtClean="0">
                <a:solidFill>
                  <a:prstClr val="black"/>
                </a:solidFill>
              </a:rPr>
              <a:t>申告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則３④</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173038" indent="-106363"/>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基礎年金番号などの固有の番号、給付の受取先金融機関名等の複数聴取などを想定。</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9" name="角丸四角形 8"/>
          <p:cNvSpPr/>
          <p:nvPr/>
        </p:nvSpPr>
        <p:spPr>
          <a:xfrm>
            <a:off x="6378604" y="1574151"/>
            <a:ext cx="3410155" cy="335672"/>
          </a:xfrm>
          <a:prstGeom prst="roundRect">
            <a:avLst>
              <a:gd name="adj" fmla="val 15931"/>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r>
              <a:rPr lang="ja-JP" altLang="en-US" sz="1200" dirty="0">
                <a:solidFill>
                  <a:prstClr val="black"/>
                </a:solidFill>
              </a:rPr>
              <a:t>①　個人番号カード（ＩＣチップの読み取り）</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則４一</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10" name="テキスト ボックス 9"/>
          <p:cNvSpPr txBox="1"/>
          <p:nvPr/>
        </p:nvSpPr>
        <p:spPr>
          <a:xfrm>
            <a:off x="221661" y="5409632"/>
            <a:ext cx="9671041" cy="392250"/>
          </a:xfrm>
          <a:prstGeom prst="rect">
            <a:avLst/>
          </a:prstGeom>
          <a:noFill/>
        </p:spPr>
        <p:txBody>
          <a:bodyPr wrap="square" lIns="68415" tIns="34208" rIns="68415" bIns="34208" rtlCol="0">
            <a:spAutoFit/>
          </a:bodyPr>
          <a:lstStyle/>
          <a:p>
            <a:pPr marL="357188" indent="-357188"/>
            <a:r>
              <a:rPr lang="ja-JP" altLang="en-US" sz="1050" dirty="0" smtClean="0">
                <a:solidFill>
                  <a:prstClr val="black"/>
                </a:solidFill>
              </a:rPr>
              <a:t>（</a:t>
            </a:r>
            <a:r>
              <a:rPr lang="ja-JP" altLang="en-US" sz="1050" dirty="0">
                <a:solidFill>
                  <a:prstClr val="black"/>
                </a:solidFill>
              </a:rPr>
              <a:t>注２）　本人確認の上特定個人情報ファイルを作成している場合であって、個人番号利用事務・個人番号関係事務にあたって電話で個人番号の提供を受け、当該ファイルにおいて個人情報を検索、管理する場合に限る。</a:t>
            </a:r>
          </a:p>
        </p:txBody>
      </p:sp>
      <p:sp>
        <p:nvSpPr>
          <p:cNvPr id="11" name="スライド番号プレースホルダー 10"/>
          <p:cNvSpPr>
            <a:spLocks noGrp="1"/>
          </p:cNvSpPr>
          <p:nvPr>
            <p:ph type="sldNum" sz="quarter" idx="12"/>
          </p:nvPr>
        </p:nvSpPr>
        <p:spPr>
          <a:xfrm>
            <a:off x="7591425" y="6564441"/>
            <a:ext cx="2311400" cy="233363"/>
          </a:xfrm>
        </p:spPr>
        <p:txBody>
          <a:bodyPr/>
          <a:lstStyle/>
          <a:p>
            <a:pPr>
              <a:defRPr/>
            </a:pPr>
            <a:fld id="{067EFC52-C34A-4A1B-879C-F7681BFACCAD}" type="slidenum">
              <a:rPr lang="ja-JP" altLang="en-US" sz="2800" smtClean="0"/>
              <a:pPr>
                <a:defRPr/>
              </a:pPr>
              <a:t>66</a:t>
            </a:fld>
            <a:endParaRPr lang="ja-JP" altLang="en-US" sz="2800" dirty="0"/>
          </a:p>
        </p:txBody>
      </p:sp>
    </p:spTree>
    <p:extLst>
      <p:ext uri="{BB962C8B-B14F-4D97-AF65-F5344CB8AC3E}">
        <p14:creationId xmlns:p14="http://schemas.microsoft.com/office/powerpoint/2010/main" val="2918742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本人確認の措置（代理人）　①</a:t>
            </a:r>
          </a:p>
        </p:txBody>
      </p:sp>
      <p:graphicFrame>
        <p:nvGraphicFramePr>
          <p:cNvPr id="10" name="表 9"/>
          <p:cNvGraphicFramePr>
            <a:graphicFrameLocks noGrp="1"/>
          </p:cNvGraphicFramePr>
          <p:nvPr>
            <p:extLst/>
          </p:nvPr>
        </p:nvGraphicFramePr>
        <p:xfrm>
          <a:off x="48473" y="832472"/>
          <a:ext cx="9807938" cy="5765107"/>
        </p:xfrm>
        <a:graphic>
          <a:graphicData uri="http://schemas.openxmlformats.org/drawingml/2006/table">
            <a:tbl>
              <a:tblPr firstRow="1" bandRow="1">
                <a:tableStyleId>{5940675A-B579-460E-94D1-54222C63F5DA}</a:tableStyleId>
              </a:tblPr>
              <a:tblGrid>
                <a:gridCol w="240902"/>
                <a:gridCol w="1628749"/>
                <a:gridCol w="4799551"/>
                <a:gridCol w="3138736"/>
              </a:tblGrid>
              <a:tr h="195943">
                <a:tc>
                  <a:txBody>
                    <a:bodyPr/>
                    <a:lstStyle/>
                    <a:p>
                      <a:pPr algn="ct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代理権の確認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代理人の身元（実存）の確認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本人の番号確認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5516913">
                <a:tc>
                  <a:txBody>
                    <a:bodyPr/>
                    <a:lstStyle/>
                    <a:p>
                      <a:pPr algn="ctr"/>
                      <a:r>
                        <a:rPr kumimoji="1" lang="ja-JP" altLang="en-US" sz="1200" dirty="0" smtClean="0"/>
                        <a:t>対面／郵送</a:t>
                      </a:r>
                      <a:r>
                        <a:rPr kumimoji="1" lang="ja-JP" altLang="en-US" sz="800" dirty="0" smtClean="0"/>
                        <a:t>（注１）</a:t>
                      </a:r>
                      <a:endParaRPr kumimoji="1" lang="ja-JP" altLang="en-US" sz="800" dirty="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88900" indent="-88900"/>
                      <a:endParaRPr kumimoji="1" lang="ja-JP" altLang="en-US" sz="1200" dirty="0" smtClean="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ja-JP" altLang="en-US"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ja-JP" altLang="en-US"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1" name="角丸四角形 10"/>
          <p:cNvSpPr/>
          <p:nvPr/>
        </p:nvSpPr>
        <p:spPr>
          <a:xfrm>
            <a:off x="370390" y="1230183"/>
            <a:ext cx="1496576" cy="1329015"/>
          </a:xfrm>
          <a:prstGeom prst="roundRect">
            <a:avLst>
              <a:gd name="adj" fmla="val 6160"/>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92075" indent="-92075">
              <a:tabLst>
                <a:tab pos="173038" algn="l"/>
              </a:tabLst>
            </a:pPr>
            <a:r>
              <a:rPr lang="ja-JP" altLang="en-US" sz="1200" dirty="0">
                <a:solidFill>
                  <a:prstClr val="black"/>
                </a:solidFill>
              </a:rPr>
              <a:t>①　法定代理人の場合は、戸籍謄本その他その資格を証明する</a:t>
            </a:r>
            <a:r>
              <a:rPr lang="ja-JP" altLang="en-US" sz="1200" dirty="0" smtClean="0">
                <a:solidFill>
                  <a:prstClr val="black"/>
                </a:solidFill>
              </a:rPr>
              <a:t>書類</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則６①一</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92075" indent="-92075">
              <a:spcBef>
                <a:spcPts val="224"/>
              </a:spcBef>
            </a:pPr>
            <a:r>
              <a:rPr lang="ja-JP" altLang="en-US" sz="1200" dirty="0">
                <a:solidFill>
                  <a:prstClr val="black"/>
                </a:solidFill>
              </a:rPr>
              <a:t>②　任意代理人の場合には、</a:t>
            </a:r>
            <a:r>
              <a:rPr lang="ja-JP" altLang="en-US" sz="1200" dirty="0" smtClean="0">
                <a:solidFill>
                  <a:prstClr val="black"/>
                </a:solidFill>
              </a:rPr>
              <a:t>委任状</a:t>
            </a:r>
            <a:r>
              <a:rPr lang="ja-JP" altLang="en-US" sz="1200" dirty="0">
                <a:solidFill>
                  <a:prstClr val="black"/>
                </a:solidFill>
              </a:rPr>
              <a:t>　</a:t>
            </a:r>
            <a:r>
              <a:rPr lang="ja-JP" altLang="en-US" sz="12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則６①二</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12" name="角丸四角形 11"/>
          <p:cNvSpPr/>
          <p:nvPr/>
        </p:nvSpPr>
        <p:spPr>
          <a:xfrm>
            <a:off x="370390" y="2644535"/>
            <a:ext cx="1496576" cy="3802640"/>
          </a:xfrm>
          <a:prstGeom prst="roundRect">
            <a:avLst>
              <a:gd name="adj" fmla="val 3556"/>
            </a:avLst>
          </a:prstGeom>
          <a:solidFill>
            <a:schemeClr val="bg1"/>
          </a:solidFill>
          <a:ln w="9525" cmpd="sng">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r>
              <a:rPr lang="ja-JP" altLang="en-US" sz="1200" dirty="0">
                <a:solidFill>
                  <a:prstClr val="black"/>
                </a:solidFill>
              </a:rPr>
              <a:t>③　①②が困難であると認められる場合には、官公署又は個人番号利用事務実施者・個人番号関係事務実施者から本人に対し一に限り発行・発給された書類その他の代理権を証明するものとして個人番号利用事務実施者が適当と認める書類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則６①三</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本人の健康保険証などを想定。</a:t>
            </a:r>
          </a:p>
        </p:txBody>
      </p:sp>
      <p:sp>
        <p:nvSpPr>
          <p:cNvPr id="13" name="角丸四角形 12"/>
          <p:cNvSpPr/>
          <p:nvPr/>
        </p:nvSpPr>
        <p:spPr>
          <a:xfrm>
            <a:off x="1954308" y="1227541"/>
            <a:ext cx="4714296" cy="2213928"/>
          </a:xfrm>
          <a:prstGeom prst="roundRect">
            <a:avLst>
              <a:gd name="adj" fmla="val 3247"/>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173038" indent="-173038">
              <a:tabLst>
                <a:tab pos="173038" algn="l"/>
              </a:tabLst>
            </a:pPr>
            <a:r>
              <a:rPr lang="ja-JP" altLang="en-US" sz="1200" dirty="0">
                <a:solidFill>
                  <a:prstClr val="black"/>
                </a:solidFill>
              </a:rPr>
              <a:t>①　代理人の個人番号カード、運転免許証、運転経歴証明書、旅券、身体障害者手帳、精神障害者保健福祉手帳、療育手帳、在留カード、特別永住者証明書</a:t>
            </a:r>
            <a:r>
              <a:rPr lang="ja-JP" altLang="en-US" sz="12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則７</a:t>
            </a:r>
            <a:r>
              <a:rPr lang="ja-JP" altLang="en-US" sz="800" b="1" dirty="0" smtClean="0">
                <a:solidFill>
                  <a:prstClr val="black"/>
                </a:solidFill>
                <a:latin typeface="ＭＳ Ｐ明朝" panose="02020600040205080304" pitchFamily="18" charset="-128"/>
                <a:ea typeface="ＭＳ Ｐ明朝" panose="02020600040205080304" pitchFamily="18" charset="-128"/>
              </a:rPr>
              <a:t>①一</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73038">
              <a:spcBef>
                <a:spcPts val="224"/>
              </a:spcBef>
              <a:tabLst>
                <a:tab pos="173038" algn="l"/>
              </a:tabLst>
            </a:pPr>
            <a:r>
              <a:rPr lang="ja-JP" altLang="en-US" sz="1200" dirty="0">
                <a:solidFill>
                  <a:prstClr val="black"/>
                </a:solidFill>
              </a:rPr>
              <a:t>②　官公署から発行・発給された書類その他これに類する書類であって、写真の表示等の措置が施され、個人番号利用事務実施者が適当と認めるもの（</a:t>
            </a:r>
            <a:r>
              <a:rPr lang="en-US" altLang="ja-JP" sz="1200" dirty="0">
                <a:solidFill>
                  <a:prstClr val="black"/>
                </a:solidFill>
              </a:rPr>
              <a:t>ⅰ</a:t>
            </a:r>
            <a:r>
              <a:rPr lang="ja-JP" altLang="en-US" sz="1200" dirty="0">
                <a:solidFill>
                  <a:prstClr val="black"/>
                </a:solidFill>
              </a:rPr>
              <a:t>氏名、</a:t>
            </a:r>
            <a:r>
              <a:rPr lang="en-US" altLang="ja-JP" sz="1200" dirty="0">
                <a:solidFill>
                  <a:prstClr val="black"/>
                </a:solidFill>
              </a:rPr>
              <a:t>ⅱ</a:t>
            </a:r>
            <a:r>
              <a:rPr lang="ja-JP" altLang="en-US" sz="1200" dirty="0">
                <a:solidFill>
                  <a:prstClr val="black"/>
                </a:solidFill>
              </a:rPr>
              <a:t>生年月日又は住所、が記載されているもの</a:t>
            </a:r>
            <a:r>
              <a:rPr lang="ja-JP" altLang="en-US" sz="1200" dirty="0" smtClean="0">
                <a:solidFill>
                  <a:prstClr val="black"/>
                </a:solidFill>
              </a:rPr>
              <a:t>）</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則７</a:t>
            </a:r>
            <a:r>
              <a:rPr lang="ja-JP" altLang="en-US" sz="800" b="1" dirty="0" smtClean="0">
                <a:solidFill>
                  <a:prstClr val="black"/>
                </a:solidFill>
                <a:latin typeface="ＭＳ Ｐ明朝" panose="02020600040205080304" pitchFamily="18" charset="-128"/>
                <a:ea typeface="ＭＳ Ｐ明朝" panose="02020600040205080304" pitchFamily="18" charset="-128"/>
              </a:rPr>
              <a:t>①二</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en-US" altLang="ja-JP" sz="800" b="1" dirty="0">
              <a:solidFill>
                <a:prstClr val="black"/>
              </a:solidFill>
              <a:latin typeface="ＭＳ Ｐ明朝" panose="02020600040205080304" pitchFamily="18" charset="-128"/>
              <a:ea typeface="ＭＳ Ｐ明朝" panose="02020600040205080304" pitchFamily="18" charset="-128"/>
            </a:endParaRPr>
          </a:p>
          <a:p>
            <a:pPr marL="173038" indent="-173038">
              <a:spcBef>
                <a:spcPts val="224"/>
              </a:spcBef>
              <a:tabLst>
                <a:tab pos="173038" algn="l"/>
              </a:tabLst>
            </a:pPr>
            <a:r>
              <a:rPr lang="ja-JP" altLang="en-US" sz="1200" dirty="0">
                <a:solidFill>
                  <a:prstClr val="black"/>
                </a:solidFill>
              </a:rPr>
              <a:t>②</a:t>
            </a:r>
            <a:r>
              <a:rPr lang="en-US" altLang="ja-JP" sz="1200" dirty="0">
                <a:solidFill>
                  <a:prstClr val="black"/>
                </a:solidFill>
              </a:rPr>
              <a:t>’</a:t>
            </a:r>
            <a:r>
              <a:rPr lang="ja-JP" altLang="en-US" sz="1200" dirty="0">
                <a:solidFill>
                  <a:prstClr val="black"/>
                </a:solidFill>
              </a:rPr>
              <a:t>　法人の場合は、登記事項証明書その他の官公署から発行・発給された</a:t>
            </a:r>
            <a:r>
              <a:rPr lang="ja-JP" altLang="en-US" sz="1200" dirty="0" smtClean="0">
                <a:solidFill>
                  <a:prstClr val="black"/>
                </a:solidFill>
              </a:rPr>
              <a:t>書類及び現に個人番号の提供を行う者と当該法人との関係を証する書類その他これらに</a:t>
            </a:r>
            <a:r>
              <a:rPr lang="ja-JP" altLang="en-US" sz="1200" dirty="0">
                <a:solidFill>
                  <a:prstClr val="black"/>
                </a:solidFill>
              </a:rPr>
              <a:t>類する書類であって個人番号利用事務実施者が適当と認める書類（</a:t>
            </a:r>
            <a:r>
              <a:rPr lang="en-US" altLang="ja-JP" sz="1200" dirty="0">
                <a:solidFill>
                  <a:prstClr val="black"/>
                </a:solidFill>
              </a:rPr>
              <a:t>ⅰ</a:t>
            </a:r>
            <a:r>
              <a:rPr lang="ja-JP" altLang="en-US" sz="1200" dirty="0">
                <a:solidFill>
                  <a:prstClr val="black"/>
                </a:solidFill>
              </a:rPr>
              <a:t>商号又は名称、</a:t>
            </a:r>
            <a:r>
              <a:rPr lang="en-US" altLang="ja-JP" sz="1200" dirty="0">
                <a:solidFill>
                  <a:prstClr val="black"/>
                </a:solidFill>
              </a:rPr>
              <a:t>ⅱ</a:t>
            </a:r>
            <a:r>
              <a:rPr lang="ja-JP" altLang="en-US" sz="1200" dirty="0">
                <a:solidFill>
                  <a:prstClr val="black"/>
                </a:solidFill>
              </a:rPr>
              <a:t>本店又は主たる事務所の所在地、が記載されているもの）</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則７②</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21" name="角丸四角形 20"/>
          <p:cNvSpPr/>
          <p:nvPr/>
        </p:nvSpPr>
        <p:spPr>
          <a:xfrm>
            <a:off x="1954308" y="3524616"/>
            <a:ext cx="4714296" cy="2228033"/>
          </a:xfrm>
          <a:prstGeom prst="roundRect">
            <a:avLst>
              <a:gd name="adj" fmla="val 4731"/>
            </a:avLst>
          </a:prstGeom>
          <a:solidFill>
            <a:schemeClr val="bg1"/>
          </a:solidFill>
          <a:ln w="9525" cmpd="sng">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66515" indent="-66515"/>
            <a:r>
              <a:rPr lang="ja-JP" altLang="en-US" sz="1200" dirty="0">
                <a:solidFill>
                  <a:prstClr val="black"/>
                </a:solidFill>
              </a:rPr>
              <a:t>③　①②が困難であると認められる場合は、以下の書類を２つ</a:t>
            </a:r>
            <a:r>
              <a:rPr lang="ja-JP" altLang="en-US" sz="1200" dirty="0" smtClean="0">
                <a:solidFill>
                  <a:prstClr val="black"/>
                </a:solidFill>
              </a:rPr>
              <a:t>以上</a:t>
            </a:r>
            <a:endParaRPr lang="en-US" altLang="ja-JP" sz="1200" dirty="0" smtClean="0">
              <a:solidFill>
                <a:prstClr val="black"/>
              </a:solidFill>
            </a:endParaRPr>
          </a:p>
          <a:p>
            <a:pPr marL="261938" indent="-65088"/>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則９①</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ja-JP" altLang="en-US" sz="1200" dirty="0">
                <a:solidFill>
                  <a:prstClr val="black"/>
                </a:solidFill>
              </a:rPr>
              <a:t>ア　公的医療保険の被保険者証、年金手帳、児童扶養手当証書、特別児童扶養手当証書</a:t>
            </a:r>
          </a:p>
          <a:p>
            <a:pPr marL="173038" indent="-106363"/>
            <a:r>
              <a:rPr lang="ja-JP" altLang="en-US" sz="1200" dirty="0">
                <a:solidFill>
                  <a:prstClr val="black"/>
                </a:solidFill>
              </a:rPr>
              <a:t>イ　官公署又は個人番号利用事務実施者・個人番号関係事務実施者から発行・発給された書類その他これに類する書類であって個人番号利用事務実施者が適当と認めるもの（</a:t>
            </a:r>
            <a:r>
              <a:rPr lang="en-US" altLang="ja-JP" sz="1200" dirty="0">
                <a:solidFill>
                  <a:prstClr val="black"/>
                </a:solidFill>
              </a:rPr>
              <a:t>ⅰ</a:t>
            </a:r>
            <a:r>
              <a:rPr lang="ja-JP" altLang="en-US" sz="1200" dirty="0">
                <a:solidFill>
                  <a:prstClr val="black"/>
                </a:solidFill>
              </a:rPr>
              <a:t>氏名、</a:t>
            </a:r>
            <a:r>
              <a:rPr lang="en-US" altLang="ja-JP" sz="1200" dirty="0">
                <a:solidFill>
                  <a:prstClr val="black"/>
                </a:solidFill>
              </a:rPr>
              <a:t>ⅱ</a:t>
            </a:r>
            <a:r>
              <a:rPr lang="ja-JP" altLang="en-US" sz="1200" dirty="0">
                <a:solidFill>
                  <a:prstClr val="black"/>
                </a:solidFill>
              </a:rPr>
              <a:t>生年月日又は住所、が記載されているもの）</a:t>
            </a:r>
            <a:endParaRPr lang="en-US" altLang="ja-JP" sz="1200" dirty="0">
              <a:solidFill>
                <a:prstClr val="black"/>
              </a:solidFill>
            </a:endParaRPr>
          </a:p>
          <a:p>
            <a:pPr marL="92075" indent="-92075">
              <a:spcBef>
                <a:spcPts val="224"/>
              </a:spcBef>
            </a:pPr>
            <a:r>
              <a:rPr lang="ja-JP" altLang="en-US" sz="1200" dirty="0">
                <a:solidFill>
                  <a:prstClr val="black"/>
                </a:solidFill>
              </a:rPr>
              <a:t>④　①②が困難であると認められる場合であって、財務大臣、国税庁長官、都道府県知事又は市町村長が代理人たる税理士等から租税に関する事務において個人番号の提供を受けるときは、税理士名簿等の確認をもって③に代えることができる。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則９②</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22" name="角丸四角形 21"/>
          <p:cNvSpPr/>
          <p:nvPr/>
        </p:nvSpPr>
        <p:spPr>
          <a:xfrm>
            <a:off x="1954307" y="5832979"/>
            <a:ext cx="4720714" cy="614196"/>
          </a:xfrm>
          <a:prstGeom prst="roundRect">
            <a:avLst>
              <a:gd name="adj" fmla="val 9196"/>
            </a:avLst>
          </a:prstGeom>
          <a:solidFill>
            <a:schemeClr val="bg1"/>
          </a:solidFill>
          <a:ln w="9525" cmpd="sng">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92075" indent="-92075"/>
            <a:r>
              <a:rPr lang="ja-JP" altLang="en-US" sz="1200" dirty="0">
                <a:solidFill>
                  <a:prstClr val="black"/>
                </a:solidFill>
              </a:rPr>
              <a:t>⑤　個人番号の提供を行う者と雇用関係にあること等の事情を勘案し、人違いでないことが明らかと個人番号利用事務実施者が認めるときは、身元（実存）確認書類は要しない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則９④</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23" name="角丸四角形 22"/>
          <p:cNvSpPr/>
          <p:nvPr/>
        </p:nvSpPr>
        <p:spPr>
          <a:xfrm>
            <a:off x="6760292" y="1240791"/>
            <a:ext cx="3056428" cy="989714"/>
          </a:xfrm>
          <a:prstGeom prst="roundRect">
            <a:avLst>
              <a:gd name="adj" fmla="val 9108"/>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a:defRPr/>
            </a:pPr>
            <a:r>
              <a:rPr lang="ja-JP" altLang="en-US" sz="1200" dirty="0">
                <a:solidFill>
                  <a:prstClr val="black"/>
                </a:solidFill>
              </a:rPr>
              <a:t>①　本人の個人番号カード又はその</a:t>
            </a:r>
            <a:r>
              <a:rPr lang="ja-JP" altLang="en-US" sz="1200" dirty="0" smtClean="0">
                <a:solidFill>
                  <a:prstClr val="black"/>
                </a:solidFill>
              </a:rPr>
              <a:t>写し</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則８</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a:defRPr/>
            </a:pPr>
            <a:r>
              <a:rPr lang="ja-JP" altLang="en-US" sz="1200" dirty="0">
                <a:solidFill>
                  <a:prstClr val="black"/>
                </a:solidFill>
              </a:rPr>
              <a:t>②　本人の通知カード又はその</a:t>
            </a:r>
            <a:r>
              <a:rPr lang="ja-JP" altLang="en-US" sz="1200" dirty="0" smtClean="0">
                <a:solidFill>
                  <a:prstClr val="black"/>
                </a:solidFill>
              </a:rPr>
              <a:t>写し</a:t>
            </a:r>
            <a:r>
              <a:rPr lang="ja-JP" altLang="en-US" sz="8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則８</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173038" indent="-173038">
              <a:defRPr/>
            </a:pPr>
            <a:r>
              <a:rPr lang="ja-JP" altLang="en-US" sz="1200" dirty="0">
                <a:solidFill>
                  <a:prstClr val="black"/>
                </a:solidFill>
              </a:rPr>
              <a:t>③　本人の個人番号が記載された住民票の写し・住民票記載事項証明書又はその写し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則８</a:t>
            </a:r>
            <a:r>
              <a:rPr lang="en-US" altLang="ja-JP" sz="800" b="1" dirty="0">
                <a:solidFill>
                  <a:prstClr val="black"/>
                </a:solidFill>
                <a:latin typeface="ＭＳ Ｐ明朝" panose="02020600040205080304" pitchFamily="18" charset="-128"/>
                <a:ea typeface="ＭＳ Ｐ明朝" panose="02020600040205080304" pitchFamily="18" charset="-128"/>
              </a:rPr>
              <a:t>】</a:t>
            </a:r>
          </a:p>
        </p:txBody>
      </p:sp>
      <p:sp>
        <p:nvSpPr>
          <p:cNvPr id="24" name="角丸四角形 23"/>
          <p:cNvSpPr/>
          <p:nvPr/>
        </p:nvSpPr>
        <p:spPr>
          <a:xfrm>
            <a:off x="6760292" y="2325815"/>
            <a:ext cx="3056428" cy="4121360"/>
          </a:xfrm>
          <a:prstGeom prst="roundRect">
            <a:avLst>
              <a:gd name="adj" fmla="val 3279"/>
            </a:avLst>
          </a:prstGeom>
          <a:solidFill>
            <a:schemeClr val="bg1"/>
          </a:solidFill>
          <a:ln w="9525" cmpd="dbl">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66515" indent="-66515"/>
            <a:r>
              <a:rPr lang="ja-JP" altLang="en-US" sz="1200" dirty="0">
                <a:solidFill>
                  <a:prstClr val="black"/>
                </a:solidFill>
              </a:rPr>
              <a:t>④　①から③までが困難であると認められる場合</a:t>
            </a:r>
            <a:r>
              <a:rPr lang="ja-JP" altLang="en-US" sz="1200" b="1" dirty="0">
                <a:solidFill>
                  <a:prstClr val="black"/>
                </a:solidFill>
                <a:latin typeface="ＭＳ Ｐ明朝" panose="02020600040205080304" pitchFamily="18" charset="-128"/>
                <a:ea typeface="ＭＳ Ｐ明朝" panose="02020600040205080304" pitchFamily="18" charset="-128"/>
              </a:rPr>
              <a:t>　</a:t>
            </a:r>
          </a:p>
          <a:p>
            <a:pPr marL="173038" indent="-106363"/>
            <a:r>
              <a:rPr lang="ja-JP" altLang="en-US" sz="1200" dirty="0">
                <a:solidFill>
                  <a:prstClr val="black"/>
                </a:solidFill>
              </a:rPr>
              <a:t>ア　地方公共団体情報システム機構への確認（個人番号利用事務実施者）</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則９⑤一</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ja-JP" altLang="en-US" sz="1200" dirty="0">
                <a:solidFill>
                  <a:prstClr val="black"/>
                </a:solidFill>
              </a:rPr>
              <a:t>イ　住民基本台帳の確認（市町村長</a:t>
            </a:r>
            <a:r>
              <a:rPr lang="ja-JP" altLang="en-US" sz="1200" dirty="0" smtClean="0">
                <a:solidFill>
                  <a:prstClr val="black"/>
                </a:solidFill>
              </a:rPr>
              <a:t>）</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則９⑤二</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ja-JP" altLang="en-US" sz="1200" dirty="0">
                <a:solidFill>
                  <a:prstClr val="black"/>
                </a:solidFill>
              </a:rPr>
              <a:t>ウ　過去に本人確認の上特定個人情報ファイルを作成している場合には、当該特定個人情報ファイルの確認</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則９⑤三</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ja-JP" altLang="en-US" sz="1200" dirty="0">
                <a:solidFill>
                  <a:prstClr val="black"/>
                </a:solidFill>
              </a:rPr>
              <a:t>エ　官公署又は個人番号利用事務実施者・個人番号関係事務実施者から発行・発給された書類その他これに類する書類であって個人番号利用事務実施者が適当と認める書類（</a:t>
            </a:r>
            <a:r>
              <a:rPr lang="en-US" altLang="ja-JP" sz="1200" dirty="0">
                <a:solidFill>
                  <a:prstClr val="black"/>
                </a:solidFill>
              </a:rPr>
              <a:t>ⅰ</a:t>
            </a:r>
            <a:r>
              <a:rPr lang="ja-JP" altLang="en-US" sz="1200" dirty="0">
                <a:solidFill>
                  <a:prstClr val="black"/>
                </a:solidFill>
              </a:rPr>
              <a:t>個人番号、</a:t>
            </a:r>
            <a:r>
              <a:rPr lang="en-US" altLang="ja-JP" sz="1200" dirty="0">
                <a:solidFill>
                  <a:prstClr val="black"/>
                </a:solidFill>
              </a:rPr>
              <a:t>ⅱ</a:t>
            </a:r>
            <a:r>
              <a:rPr lang="ja-JP" altLang="en-US" sz="1200" dirty="0">
                <a:solidFill>
                  <a:prstClr val="black"/>
                </a:solidFill>
              </a:rPr>
              <a:t>氏名、</a:t>
            </a:r>
            <a:r>
              <a:rPr lang="en-US" altLang="ja-JP" sz="1200" dirty="0">
                <a:solidFill>
                  <a:prstClr val="black"/>
                </a:solidFill>
              </a:rPr>
              <a:t>ⅲ</a:t>
            </a:r>
            <a:r>
              <a:rPr lang="ja-JP" altLang="en-US" sz="1200" dirty="0">
                <a:solidFill>
                  <a:prstClr val="black"/>
                </a:solidFill>
              </a:rPr>
              <a:t>生年月日又は住所、が記載されているもの）</a:t>
            </a:r>
            <a:r>
              <a:rPr lang="ja-JP" altLang="en-US" sz="1200" b="1" dirty="0">
                <a:solidFill>
                  <a:prstClr val="black"/>
                </a:solidFill>
                <a:latin typeface="ＭＳ Ｐ明朝" panose="02020600040205080304" pitchFamily="18" charset="-128"/>
                <a:ea typeface="ＭＳ Ｐ明朝" panose="02020600040205080304" pitchFamily="18" charset="-128"/>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則９⑤四</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266700" indent="-134938">
              <a:tabLst>
                <a:tab pos="266700" algn="l"/>
              </a:tabLst>
            </a:pPr>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en-US" sz="1200" dirty="0" smtClean="0">
                <a:solidFill>
                  <a:prstClr val="black"/>
                </a:solidFill>
                <a:latin typeface="ＭＳ Ｐ明朝" panose="02020600040205080304" pitchFamily="18" charset="-128"/>
                <a:ea typeface="ＭＳ Ｐ明朝" panose="02020600040205080304" pitchFamily="18" charset="-128"/>
              </a:rPr>
              <a:t>源泉</a:t>
            </a:r>
            <a:r>
              <a:rPr lang="ja-JP" altLang="en-US" sz="1200" dirty="0">
                <a:solidFill>
                  <a:prstClr val="black"/>
                </a:solidFill>
                <a:latin typeface="ＭＳ Ｐ明朝" panose="02020600040205080304" pitchFamily="18" charset="-128"/>
                <a:ea typeface="ＭＳ Ｐ明朝" panose="02020600040205080304" pitchFamily="18" charset="-128"/>
              </a:rPr>
              <a:t>徴収票など個人番号利用事務等実施者が発行する書類、自己の個人番号に相違ない旨の本人による申告書などを想定。</a:t>
            </a:r>
            <a:endParaRPr lang="en-US" altLang="ja-JP" sz="1200" b="1" dirty="0">
              <a:solidFill>
                <a:prstClr val="black"/>
              </a:solidFill>
              <a:latin typeface="ＭＳ Ｐ明朝" panose="02020600040205080304" pitchFamily="18" charset="-128"/>
              <a:ea typeface="ＭＳ Ｐ明朝" panose="02020600040205080304" pitchFamily="18" charset="-128"/>
            </a:endParaRPr>
          </a:p>
        </p:txBody>
      </p:sp>
      <p:sp>
        <p:nvSpPr>
          <p:cNvPr id="25" name="テキスト ボックス 24"/>
          <p:cNvSpPr txBox="1"/>
          <p:nvPr/>
        </p:nvSpPr>
        <p:spPr>
          <a:xfrm>
            <a:off x="221650" y="6604225"/>
            <a:ext cx="8703981" cy="230667"/>
          </a:xfrm>
          <a:prstGeom prst="rect">
            <a:avLst/>
          </a:prstGeom>
          <a:noFill/>
          <a:effectLst/>
        </p:spPr>
        <p:txBody>
          <a:bodyPr wrap="square" lIns="68415" tIns="34208" rIns="68415" bIns="34208" rtlCol="0">
            <a:spAutoFit/>
          </a:bodyPr>
          <a:lstStyle/>
          <a:p>
            <a:r>
              <a:rPr lang="ja-JP" altLang="en-US" sz="1050" dirty="0">
                <a:solidFill>
                  <a:prstClr val="black"/>
                </a:solidFill>
              </a:rPr>
              <a:t>（注１）　郵送の場合は、書類又はその写しの</a:t>
            </a:r>
            <a:r>
              <a:rPr lang="ja-JP" altLang="en-US" sz="1050" dirty="0" smtClean="0">
                <a:solidFill>
                  <a:prstClr val="black"/>
                </a:solidFill>
              </a:rPr>
              <a:t>提出</a:t>
            </a:r>
            <a:endParaRPr lang="en-US" altLang="ja-JP" sz="1050" dirty="0">
              <a:solidFill>
                <a:prstClr val="black"/>
              </a:solidFill>
            </a:endParaRPr>
          </a:p>
        </p:txBody>
      </p:sp>
      <p:sp>
        <p:nvSpPr>
          <p:cNvPr id="3" name="スライド番号プレースホルダー 2"/>
          <p:cNvSpPr>
            <a:spLocks noGrp="1"/>
          </p:cNvSpPr>
          <p:nvPr>
            <p:ph type="sldNum" sz="quarter" idx="12"/>
          </p:nvPr>
        </p:nvSpPr>
        <p:spPr>
          <a:xfrm>
            <a:off x="7591425" y="6603288"/>
            <a:ext cx="2311400" cy="233363"/>
          </a:xfrm>
        </p:spPr>
        <p:txBody>
          <a:bodyPr/>
          <a:lstStyle/>
          <a:p>
            <a:pPr>
              <a:defRPr/>
            </a:pPr>
            <a:fld id="{067EFC52-C34A-4A1B-879C-F7681BFACCAD}" type="slidenum">
              <a:rPr lang="ja-JP" altLang="en-US" sz="2800" smtClean="0"/>
              <a:pPr>
                <a:defRPr/>
              </a:pPr>
              <a:t>67</a:t>
            </a:fld>
            <a:endParaRPr lang="ja-JP" altLang="en-US" sz="2800" dirty="0"/>
          </a:p>
        </p:txBody>
      </p:sp>
    </p:spTree>
    <p:extLst>
      <p:ext uri="{BB962C8B-B14F-4D97-AF65-F5344CB8AC3E}">
        <p14:creationId xmlns:p14="http://schemas.microsoft.com/office/powerpoint/2010/main" val="42543083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本人確認の措置（代理人）　②</a:t>
            </a:r>
          </a:p>
        </p:txBody>
      </p:sp>
      <p:graphicFrame>
        <p:nvGraphicFramePr>
          <p:cNvPr id="14" name="表 13"/>
          <p:cNvGraphicFramePr>
            <a:graphicFrameLocks noGrp="1"/>
          </p:cNvGraphicFramePr>
          <p:nvPr>
            <p:extLst/>
          </p:nvPr>
        </p:nvGraphicFramePr>
        <p:xfrm>
          <a:off x="48473" y="1224246"/>
          <a:ext cx="9807938" cy="4551532"/>
        </p:xfrm>
        <a:graphic>
          <a:graphicData uri="http://schemas.openxmlformats.org/drawingml/2006/table">
            <a:tbl>
              <a:tblPr firstRow="1" bandRow="1">
                <a:tableStyleId>{5940675A-B579-460E-94D1-54222C63F5DA}</a:tableStyleId>
              </a:tblPr>
              <a:tblGrid>
                <a:gridCol w="194604"/>
                <a:gridCol w="2268638"/>
                <a:gridCol w="3646025"/>
                <a:gridCol w="3698671"/>
              </a:tblGrid>
              <a:tr h="0">
                <a:tc>
                  <a:txBody>
                    <a:bodyPr/>
                    <a:lstStyle/>
                    <a:p>
                      <a:pPr algn="ct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代理権の確認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代理人の身元（実存）の確認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200" dirty="0" smtClean="0"/>
                        <a:t>本人の番号確認</a:t>
                      </a:r>
                      <a:endParaRPr kumimoji="1" lang="ja-JP" altLang="en-US" sz="1200" dirty="0"/>
                    </a:p>
                  </a:txBody>
                  <a:tcPr marL="70757" marR="70757" marT="32657" marB="32657">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r>
              <a:tr h="3018549">
                <a:tc>
                  <a:txBody>
                    <a:bodyPr/>
                    <a:lstStyle/>
                    <a:p>
                      <a:pPr marL="88900" indent="-88900" algn="ctr"/>
                      <a:r>
                        <a:rPr kumimoji="1" lang="ja-JP" altLang="en-US" sz="1200" dirty="0" smtClean="0"/>
                        <a:t>オンライン</a:t>
                      </a:r>
                      <a:endParaRPr kumimoji="1" lang="en-US" altLang="ja-JP" sz="1200" dirty="0" smtClean="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en-US" altLang="ja-JP"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ja-JP" altLang="en-US" sz="1200" dirty="0" smtClean="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84789">
                <a:tc>
                  <a:txBody>
                    <a:bodyPr/>
                    <a:lstStyle/>
                    <a:p>
                      <a:pPr marL="88900" indent="-88900" algn="ctr"/>
                      <a:r>
                        <a:rPr kumimoji="1" lang="ja-JP" altLang="en-US" sz="1200" dirty="0" smtClean="0"/>
                        <a:t>電話</a:t>
                      </a:r>
                      <a:r>
                        <a:rPr kumimoji="1" lang="ja-JP" altLang="en-US" sz="800" dirty="0" smtClean="0"/>
                        <a:t>（注２）</a:t>
                      </a:r>
                      <a:endParaRPr kumimoji="1" lang="en-US" altLang="ja-JP" sz="800" dirty="0" smtClean="0"/>
                    </a:p>
                  </a:txBody>
                  <a:tcPr marL="27857" marR="27857" marT="25714" marB="25714" vert="eaVert"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n-lt"/>
                        <a:ea typeface="+mn-ea"/>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en-US" altLang="ja-JP" sz="1200" dirty="0" smtClean="0">
                        <a:latin typeface="ＭＳ Ｐ明朝" panose="02020600040205080304" pitchFamily="18" charset="-128"/>
                        <a:ea typeface="ＭＳ Ｐ明朝" panose="02020600040205080304" pitchFamily="18" charset="-128"/>
                      </a:endParaRPr>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88900" indent="-88900"/>
                      <a:endParaRPr kumimoji="1" lang="ja-JP" altLang="en-US" sz="1200" dirty="0" smtClean="0"/>
                    </a:p>
                  </a:txBody>
                  <a:tcPr marL="27857" marR="27857" marT="25714" marB="25714">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
        <p:nvSpPr>
          <p:cNvPr id="15" name="角丸四角形 14"/>
          <p:cNvSpPr/>
          <p:nvPr/>
        </p:nvSpPr>
        <p:spPr>
          <a:xfrm>
            <a:off x="289522" y="1615460"/>
            <a:ext cx="2152736" cy="2759767"/>
          </a:xfrm>
          <a:prstGeom prst="roundRect">
            <a:avLst>
              <a:gd name="adj" fmla="val 3393"/>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r>
              <a:rPr lang="ja-JP" altLang="en-US" sz="1200" dirty="0">
                <a:solidFill>
                  <a:prstClr val="black"/>
                </a:solidFill>
                <a:latin typeface="ＭＳ Ｐゴシック"/>
              </a:rPr>
              <a:t>○　本人及び代理人の</a:t>
            </a:r>
            <a:r>
              <a:rPr lang="en-US" altLang="ja-JP" sz="1200" dirty="0">
                <a:solidFill>
                  <a:prstClr val="black"/>
                </a:solidFill>
                <a:latin typeface="ＭＳ Ｐゴシック"/>
              </a:rPr>
              <a:t>ⅰ</a:t>
            </a:r>
            <a:r>
              <a:rPr lang="ja-JP" altLang="en-US" sz="1200" dirty="0">
                <a:solidFill>
                  <a:prstClr val="black"/>
                </a:solidFill>
                <a:latin typeface="ＭＳ Ｐゴシック"/>
              </a:rPr>
              <a:t>氏名、</a:t>
            </a:r>
            <a:r>
              <a:rPr lang="en-US" altLang="ja-JP" sz="1200" dirty="0">
                <a:solidFill>
                  <a:prstClr val="black"/>
                </a:solidFill>
                <a:latin typeface="ＭＳ Ｐゴシック"/>
              </a:rPr>
              <a:t>ⅱ</a:t>
            </a:r>
            <a:r>
              <a:rPr lang="ja-JP" altLang="en-US" sz="1200" dirty="0">
                <a:solidFill>
                  <a:prstClr val="black"/>
                </a:solidFill>
                <a:latin typeface="ＭＳ Ｐゴシック"/>
              </a:rPr>
              <a:t>生年月日又は住所、並びに代理権を証明する情報の送信を受けることその他の個人番号利用事務実施者が適当と認める</a:t>
            </a:r>
            <a:r>
              <a:rPr lang="ja-JP" altLang="en-US" sz="1200" dirty="0" smtClean="0">
                <a:solidFill>
                  <a:prstClr val="black"/>
                </a:solidFill>
                <a:latin typeface="ＭＳ Ｐゴシック"/>
              </a:rPr>
              <a:t>方法</a:t>
            </a:r>
            <a:r>
              <a:rPr lang="ja-JP" altLang="en-US" sz="800" dirty="0" smtClean="0">
                <a:solidFill>
                  <a:prstClr val="black"/>
                </a:solidFill>
                <a:latin typeface="ＭＳ Ｐゴシック"/>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smtClean="0">
                <a:solidFill>
                  <a:prstClr val="black"/>
                </a:solidFill>
                <a:latin typeface="ＭＳ Ｐ明朝" panose="02020600040205080304" pitchFamily="18" charset="-128"/>
                <a:ea typeface="ＭＳ Ｐ明朝" panose="02020600040205080304" pitchFamily="18" charset="-128"/>
              </a:rPr>
              <a:t>10</a:t>
            </a:r>
            <a:r>
              <a:rPr lang="ja-JP" altLang="en-US" sz="800" b="1" dirty="0" smtClean="0">
                <a:solidFill>
                  <a:prstClr val="black"/>
                </a:solidFill>
                <a:latin typeface="ＭＳ Ｐ明朝" panose="02020600040205080304" pitchFamily="18" charset="-128"/>
                <a:ea typeface="ＭＳ Ｐ明朝" panose="02020600040205080304" pitchFamily="18" charset="-128"/>
              </a:rPr>
              <a:t>一</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電子的に作成された委任状、代理人の事前登録などを想定。</a:t>
            </a:r>
          </a:p>
        </p:txBody>
      </p:sp>
      <p:sp>
        <p:nvSpPr>
          <p:cNvPr id="16" name="角丸四角形 15"/>
          <p:cNvSpPr/>
          <p:nvPr/>
        </p:nvSpPr>
        <p:spPr>
          <a:xfrm>
            <a:off x="2569593" y="1615460"/>
            <a:ext cx="3541853" cy="2759767"/>
          </a:xfrm>
          <a:prstGeom prst="roundRect">
            <a:avLst>
              <a:gd name="adj" fmla="val 3016"/>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r>
              <a:rPr lang="ja-JP" altLang="en-US" sz="1200" dirty="0">
                <a:solidFill>
                  <a:prstClr val="black"/>
                </a:solidFill>
              </a:rPr>
              <a:t>○　代理人の公的個人認証による電子署名の送信を受けることその他の個人番号利用事務実施者が適当と認める</a:t>
            </a:r>
            <a:r>
              <a:rPr lang="ja-JP" altLang="en-US" sz="1200" dirty="0" smtClean="0">
                <a:solidFill>
                  <a:prstClr val="black"/>
                </a:solidFill>
              </a:rPr>
              <a:t>方法</a:t>
            </a:r>
            <a:r>
              <a:rPr lang="ja-JP" altLang="en-US" sz="8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a:solidFill>
                  <a:prstClr val="black"/>
                </a:solidFill>
                <a:latin typeface="ＭＳ Ｐ明朝" panose="02020600040205080304" pitchFamily="18" charset="-128"/>
                <a:ea typeface="ＭＳ Ｐ明朝" panose="02020600040205080304" pitchFamily="18" charset="-128"/>
              </a:rPr>
              <a:t>10</a:t>
            </a:r>
            <a:r>
              <a:rPr lang="ja-JP" altLang="en-US" sz="800" b="1" dirty="0">
                <a:solidFill>
                  <a:prstClr val="black"/>
                </a:solidFill>
                <a:latin typeface="ＭＳ Ｐ明朝" panose="02020600040205080304" pitchFamily="18" charset="-128"/>
                <a:ea typeface="ＭＳ Ｐ明朝" panose="02020600040205080304" pitchFamily="18" charset="-128"/>
              </a:rPr>
              <a:t>二</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公的公人認証による電子署名のほか民間による電子署名、個人番号利用事務実施者によるＩＤ・ＰＷの発行などを想定。</a:t>
            </a:r>
          </a:p>
        </p:txBody>
      </p:sp>
      <p:sp>
        <p:nvSpPr>
          <p:cNvPr id="17" name="角丸四角形 16"/>
          <p:cNvSpPr/>
          <p:nvPr/>
        </p:nvSpPr>
        <p:spPr>
          <a:xfrm>
            <a:off x="6238755" y="1608878"/>
            <a:ext cx="3580012" cy="2766349"/>
          </a:xfrm>
          <a:prstGeom prst="roundRect">
            <a:avLst>
              <a:gd name="adj" fmla="val 3830"/>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spcBef>
                <a:spcPts val="224"/>
              </a:spcBef>
            </a:pPr>
            <a:r>
              <a:rPr lang="ja-JP" altLang="en-US" sz="1200" dirty="0">
                <a:solidFill>
                  <a:prstClr val="black"/>
                </a:solidFill>
              </a:rPr>
              <a:t>①　地方公共団体情報システム機構への確認（個人番号利用事務実施者）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a:solidFill>
                  <a:prstClr val="black"/>
                </a:solidFill>
                <a:latin typeface="ＭＳ Ｐ明朝" panose="02020600040205080304" pitchFamily="18" charset="-128"/>
                <a:ea typeface="ＭＳ Ｐ明朝" panose="02020600040205080304" pitchFamily="18" charset="-128"/>
              </a:rPr>
              <a:t>10</a:t>
            </a:r>
            <a:r>
              <a:rPr lang="ja-JP" altLang="en-US" sz="800" b="1" dirty="0">
                <a:solidFill>
                  <a:prstClr val="black"/>
                </a:solidFill>
                <a:latin typeface="ＭＳ Ｐ明朝" panose="02020600040205080304" pitchFamily="18" charset="-128"/>
                <a:ea typeface="ＭＳ Ｐ明朝" panose="02020600040205080304" pitchFamily="18" charset="-128"/>
              </a:rPr>
              <a:t>三イ</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66515" indent="-66515">
              <a:spcBef>
                <a:spcPts val="224"/>
              </a:spcBef>
            </a:pPr>
            <a:r>
              <a:rPr lang="ja-JP" altLang="en-US" sz="1200" dirty="0">
                <a:solidFill>
                  <a:prstClr val="black"/>
                </a:solidFill>
              </a:rPr>
              <a:t>②　住民基本台帳の確認（市町村長）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a:solidFill>
                  <a:prstClr val="black"/>
                </a:solidFill>
                <a:latin typeface="ＭＳ Ｐ明朝" panose="02020600040205080304" pitchFamily="18" charset="-128"/>
                <a:ea typeface="ＭＳ Ｐ明朝" panose="02020600040205080304" pitchFamily="18" charset="-128"/>
              </a:rPr>
              <a:t>10</a:t>
            </a:r>
            <a:r>
              <a:rPr lang="ja-JP" altLang="en-US" sz="800" b="1" dirty="0">
                <a:solidFill>
                  <a:prstClr val="black"/>
                </a:solidFill>
                <a:latin typeface="ＭＳ Ｐ明朝" panose="02020600040205080304" pitchFamily="18" charset="-128"/>
                <a:ea typeface="ＭＳ Ｐ明朝" panose="02020600040205080304" pitchFamily="18" charset="-128"/>
              </a:rPr>
              <a:t>三イ</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92075" indent="-92075">
              <a:spcBef>
                <a:spcPts val="224"/>
              </a:spcBef>
            </a:pPr>
            <a:r>
              <a:rPr lang="ja-JP" altLang="en-US" sz="1200" dirty="0">
                <a:solidFill>
                  <a:prstClr val="black"/>
                </a:solidFill>
              </a:rPr>
              <a:t>③　過去に本人確認の上特定個人情報ファイルを作成している場合には、当該特定個人情報ファイルの確認</a:t>
            </a:r>
            <a:r>
              <a:rPr lang="ja-JP" altLang="en-US" sz="800" dirty="0">
                <a:solidFill>
                  <a:prstClr val="black"/>
                </a:solidFill>
              </a:rPr>
              <a:t> </a:t>
            </a:r>
            <a:r>
              <a:rPr lang="en-US" altLang="ja-JP" sz="800" b="1" dirty="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a:solidFill>
                  <a:prstClr val="black"/>
                </a:solidFill>
                <a:latin typeface="ＭＳ Ｐ明朝" panose="02020600040205080304" pitchFamily="18" charset="-128"/>
                <a:ea typeface="ＭＳ Ｐ明朝" panose="02020600040205080304" pitchFamily="18" charset="-128"/>
              </a:rPr>
              <a:t>10</a:t>
            </a:r>
            <a:r>
              <a:rPr lang="ja-JP" altLang="en-US" sz="800" b="1" dirty="0">
                <a:solidFill>
                  <a:prstClr val="black"/>
                </a:solidFill>
                <a:latin typeface="ＭＳ Ｐ明朝" panose="02020600040205080304" pitchFamily="18" charset="-128"/>
                <a:ea typeface="ＭＳ Ｐ明朝" panose="02020600040205080304" pitchFamily="18" charset="-128"/>
              </a:rPr>
              <a:t>三イ</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92075" indent="-92075">
              <a:spcBef>
                <a:spcPts val="224"/>
              </a:spcBef>
            </a:pPr>
            <a:r>
              <a:rPr lang="ja-JP" altLang="en-US" sz="1200" dirty="0">
                <a:solidFill>
                  <a:prstClr val="black"/>
                </a:solidFill>
              </a:rPr>
              <a:t>④　官公署若しくは個人番号利用事務実施者・個人番号関係事務実施者から発行・発給された書類その他これに類する書類であって個人番号利用事務実施者が適当と認める書類（</a:t>
            </a:r>
            <a:r>
              <a:rPr lang="en-US" altLang="ja-JP" sz="1200" dirty="0">
                <a:solidFill>
                  <a:prstClr val="black"/>
                </a:solidFill>
              </a:rPr>
              <a:t>ⅰ</a:t>
            </a:r>
            <a:r>
              <a:rPr lang="ja-JP" altLang="en-US" sz="1200" dirty="0">
                <a:solidFill>
                  <a:prstClr val="black"/>
                </a:solidFill>
              </a:rPr>
              <a:t>個人番号、</a:t>
            </a:r>
            <a:r>
              <a:rPr lang="en-US" altLang="ja-JP" sz="1200" dirty="0">
                <a:solidFill>
                  <a:prstClr val="black"/>
                </a:solidFill>
              </a:rPr>
              <a:t>ⅱ</a:t>
            </a:r>
            <a:r>
              <a:rPr lang="ja-JP" altLang="en-US" sz="1200" dirty="0">
                <a:solidFill>
                  <a:prstClr val="black"/>
                </a:solidFill>
              </a:rPr>
              <a:t>氏名、</a:t>
            </a:r>
            <a:r>
              <a:rPr lang="en-US" altLang="ja-JP" sz="1200" dirty="0">
                <a:solidFill>
                  <a:prstClr val="black"/>
                </a:solidFill>
              </a:rPr>
              <a:t>ⅲ</a:t>
            </a:r>
            <a:r>
              <a:rPr lang="ja-JP" altLang="en-US" sz="1200" dirty="0">
                <a:solidFill>
                  <a:prstClr val="black"/>
                </a:solidFill>
              </a:rPr>
              <a:t>生年月日又は住所、が記載されているもの） 若しくはその写し又は当該書類に係る電磁的記録の</a:t>
            </a:r>
            <a:r>
              <a:rPr lang="ja-JP" altLang="en-US" sz="1200" dirty="0" smtClean="0">
                <a:solidFill>
                  <a:prstClr val="black"/>
                </a:solidFill>
              </a:rPr>
              <a:t>送信</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a:t>
            </a:r>
            <a:r>
              <a:rPr lang="en-US" altLang="ja-JP" sz="800" b="1" dirty="0">
                <a:solidFill>
                  <a:prstClr val="black"/>
                </a:solidFill>
                <a:latin typeface="ＭＳ Ｐ明朝" panose="02020600040205080304" pitchFamily="18" charset="-128"/>
                <a:ea typeface="ＭＳ Ｐ明朝" panose="02020600040205080304" pitchFamily="18" charset="-128"/>
              </a:rPr>
              <a:t>10</a:t>
            </a:r>
            <a:r>
              <a:rPr lang="ja-JP" altLang="en-US" sz="800" b="1" dirty="0">
                <a:solidFill>
                  <a:prstClr val="black"/>
                </a:solidFill>
                <a:latin typeface="ＭＳ Ｐ明朝" panose="02020600040205080304" pitchFamily="18" charset="-128"/>
                <a:ea typeface="ＭＳ Ｐ明朝" panose="02020600040205080304" pitchFamily="18" charset="-128"/>
              </a:rPr>
              <a:t>三ロ</a:t>
            </a:r>
            <a:r>
              <a:rPr lang="en-US" altLang="ja-JP" sz="800" b="1" dirty="0">
                <a:solidFill>
                  <a:prstClr val="black"/>
                </a:solidFill>
                <a:latin typeface="ＭＳ Ｐ明朝" panose="02020600040205080304" pitchFamily="18" charset="-128"/>
                <a:ea typeface="ＭＳ Ｐ明朝" panose="02020600040205080304" pitchFamily="18" charset="-128"/>
              </a:rPr>
              <a:t>】</a:t>
            </a:r>
          </a:p>
          <a:p>
            <a:pPr marL="266700" indent="-134938">
              <a:spcBef>
                <a:spcPts val="224"/>
              </a:spcBef>
            </a:pPr>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個人番号カード、通知カードの写しを別途送付・ＰＤＦファイルの添付送信などを想定。</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18" name="角丸四角形 17"/>
          <p:cNvSpPr/>
          <p:nvPr/>
        </p:nvSpPr>
        <p:spPr>
          <a:xfrm>
            <a:off x="289522" y="4595158"/>
            <a:ext cx="5821911" cy="1085829"/>
          </a:xfrm>
          <a:prstGeom prst="roundRect">
            <a:avLst>
              <a:gd name="adj" fmla="val 7359"/>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t"/>
          <a:lstStyle/>
          <a:p>
            <a:pPr marL="92075" indent="-92075"/>
            <a:r>
              <a:rPr lang="ja-JP" altLang="en-US" sz="1200" dirty="0">
                <a:solidFill>
                  <a:prstClr val="black"/>
                </a:solidFill>
              </a:rPr>
              <a:t>○　本人及び代理人しか知り得ない事項その他の個人番号利用事務実施者が適当と認める事項の</a:t>
            </a:r>
            <a:r>
              <a:rPr lang="ja-JP" altLang="en-US" sz="1200" dirty="0" smtClean="0">
                <a:solidFill>
                  <a:prstClr val="black"/>
                </a:solidFill>
              </a:rPr>
              <a:t>申告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a:solidFill>
                  <a:prstClr val="black"/>
                </a:solidFill>
                <a:latin typeface="ＭＳ Ｐ明朝" panose="02020600040205080304" pitchFamily="18" charset="-128"/>
                <a:ea typeface="ＭＳ Ｐ明朝" panose="02020600040205080304" pitchFamily="18" charset="-128"/>
              </a:rPr>
              <a:t>則９③</a:t>
            </a:r>
            <a:r>
              <a:rPr lang="en-US" altLang="ja-JP" sz="800" b="1" dirty="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173038" indent="-106363"/>
            <a:r>
              <a:rPr lang="en-US" altLang="ja-JP" sz="1200" dirty="0">
                <a:solidFill>
                  <a:prstClr val="black"/>
                </a:solidFill>
                <a:latin typeface="ＭＳ Ｐ明朝" panose="02020600040205080304" pitchFamily="18" charset="-128"/>
                <a:ea typeface="ＭＳ Ｐ明朝" panose="02020600040205080304" pitchFamily="18" charset="-128"/>
              </a:rPr>
              <a:t>※</a:t>
            </a:r>
            <a:r>
              <a:rPr lang="ja-JP" altLang="en-US" sz="1200" dirty="0">
                <a:solidFill>
                  <a:prstClr val="black"/>
                </a:solidFill>
                <a:latin typeface="ＭＳ Ｐ明朝" panose="02020600040205080304" pitchFamily="18" charset="-128"/>
                <a:ea typeface="ＭＳ Ｐ明朝" panose="02020600040205080304" pitchFamily="18" charset="-128"/>
              </a:rPr>
              <a:t>　本人と代理人との関係、基礎年金番号などの固有の番号、給付の受取先金融機関名等の複数聴取などを想定。</a:t>
            </a:r>
            <a:endParaRPr lang="en-US"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19" name="角丸四角形 18"/>
          <p:cNvSpPr/>
          <p:nvPr/>
        </p:nvSpPr>
        <p:spPr>
          <a:xfrm>
            <a:off x="6240885" y="4595158"/>
            <a:ext cx="3571663" cy="1085829"/>
          </a:xfrm>
          <a:prstGeom prst="roundRect">
            <a:avLst>
              <a:gd name="adj" fmla="val 7369"/>
            </a:avLst>
          </a:prstGeom>
          <a:solidFill>
            <a:schemeClr val="bg1"/>
          </a:solidFill>
          <a:ln w="19050" cmpd="dbl">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6935" tIns="26935" rIns="26935" bIns="26935" rtlCol="0" anchor="ctr"/>
          <a:lstStyle/>
          <a:p>
            <a:pPr marL="92075" indent="-92075">
              <a:spcBef>
                <a:spcPts val="224"/>
              </a:spcBef>
            </a:pPr>
            <a:r>
              <a:rPr lang="ja-JP" altLang="en-US" sz="1200" dirty="0">
                <a:solidFill>
                  <a:prstClr val="black"/>
                </a:solidFill>
              </a:rPr>
              <a:t>①　過去に本人確認の上作成している特定個人情報ファイルの</a:t>
            </a:r>
            <a:r>
              <a:rPr lang="ja-JP" altLang="en-US" sz="1200" dirty="0" smtClean="0">
                <a:solidFill>
                  <a:prstClr val="black"/>
                </a:solidFill>
              </a:rPr>
              <a:t>確認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smtClean="0">
                <a:solidFill>
                  <a:prstClr val="black"/>
                </a:solidFill>
                <a:latin typeface="ＭＳ Ｐ明朝" panose="02020600040205080304" pitchFamily="18" charset="-128"/>
                <a:ea typeface="ＭＳ Ｐ明朝" panose="02020600040205080304" pitchFamily="18" charset="-128"/>
              </a:rPr>
              <a:t>則９⑤三</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en-US" altLang="ja-JP" sz="800" b="1" dirty="0">
              <a:solidFill>
                <a:prstClr val="black"/>
              </a:solidFill>
              <a:latin typeface="ＭＳ Ｐ明朝" panose="02020600040205080304" pitchFamily="18" charset="-128"/>
              <a:ea typeface="ＭＳ Ｐ明朝" panose="02020600040205080304" pitchFamily="18" charset="-128"/>
            </a:endParaRPr>
          </a:p>
          <a:p>
            <a:pPr marL="92075" indent="-92075">
              <a:spcBef>
                <a:spcPts val="224"/>
              </a:spcBef>
            </a:pPr>
            <a:r>
              <a:rPr lang="ja-JP" altLang="en-US" sz="1200" dirty="0">
                <a:solidFill>
                  <a:prstClr val="black"/>
                </a:solidFill>
              </a:rPr>
              <a:t>②　地方公共団体情報システム機構への確認（個人番号利用事務実施者</a:t>
            </a:r>
            <a:r>
              <a:rPr lang="ja-JP" altLang="en-US" sz="12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smtClean="0">
                <a:solidFill>
                  <a:prstClr val="black"/>
                </a:solidFill>
                <a:latin typeface="ＭＳ Ｐ明朝" panose="02020600040205080304" pitchFamily="18" charset="-128"/>
                <a:ea typeface="ＭＳ Ｐ明朝" panose="02020600040205080304" pitchFamily="18" charset="-128"/>
              </a:rPr>
              <a:t>則９⑤一</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a:p>
            <a:pPr marL="66515" indent="-66515">
              <a:spcBef>
                <a:spcPts val="224"/>
              </a:spcBef>
            </a:pPr>
            <a:r>
              <a:rPr lang="ja-JP" altLang="en-US" sz="1200" dirty="0">
                <a:solidFill>
                  <a:prstClr val="black"/>
                </a:solidFill>
              </a:rPr>
              <a:t>③　住民基本台帳の確認（市町村長</a:t>
            </a:r>
            <a:r>
              <a:rPr lang="ja-JP" altLang="en-US" sz="1200" dirty="0" smtClean="0">
                <a:solidFill>
                  <a:prstClr val="black"/>
                </a:solidFill>
              </a:rPr>
              <a:t>）　</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r>
              <a:rPr lang="ja-JP" altLang="en-US" sz="800" b="1" dirty="0" smtClean="0">
                <a:solidFill>
                  <a:prstClr val="black"/>
                </a:solidFill>
                <a:latin typeface="ＭＳ Ｐ明朝" panose="02020600040205080304" pitchFamily="18" charset="-128"/>
                <a:ea typeface="ＭＳ Ｐ明朝" panose="02020600040205080304" pitchFamily="18" charset="-128"/>
              </a:rPr>
              <a:t>則９⑤二</a:t>
            </a:r>
            <a:r>
              <a:rPr lang="en-US" altLang="ja-JP" sz="800" b="1" dirty="0" smtClean="0">
                <a:solidFill>
                  <a:prstClr val="black"/>
                </a:solidFill>
                <a:latin typeface="ＭＳ Ｐ明朝" panose="02020600040205080304" pitchFamily="18" charset="-128"/>
                <a:ea typeface="ＭＳ Ｐ明朝" panose="02020600040205080304" pitchFamily="18" charset="-128"/>
              </a:rPr>
              <a:t>】</a:t>
            </a:r>
            <a:endParaRPr lang="ja-JP" altLang="en-US" sz="800" b="1" dirty="0">
              <a:solidFill>
                <a:prstClr val="black"/>
              </a:solidFill>
              <a:latin typeface="ＭＳ Ｐ明朝" panose="02020600040205080304" pitchFamily="18" charset="-128"/>
              <a:ea typeface="ＭＳ Ｐ明朝" panose="02020600040205080304" pitchFamily="18" charset="-128"/>
            </a:endParaRPr>
          </a:p>
        </p:txBody>
      </p:sp>
      <p:sp>
        <p:nvSpPr>
          <p:cNvPr id="20" name="テキスト ボックス 19"/>
          <p:cNvSpPr txBox="1"/>
          <p:nvPr/>
        </p:nvSpPr>
        <p:spPr>
          <a:xfrm>
            <a:off x="221661" y="5805526"/>
            <a:ext cx="9671041" cy="392250"/>
          </a:xfrm>
          <a:prstGeom prst="rect">
            <a:avLst/>
          </a:prstGeom>
          <a:noFill/>
          <a:effectLst/>
        </p:spPr>
        <p:txBody>
          <a:bodyPr wrap="square" lIns="68415" tIns="34208" rIns="68415" bIns="34208" rtlCol="0">
            <a:spAutoFit/>
          </a:bodyPr>
          <a:lstStyle/>
          <a:p>
            <a:pPr marL="357188" indent="-357188"/>
            <a:r>
              <a:rPr lang="ja-JP" altLang="en-US" sz="1050" dirty="0" smtClean="0">
                <a:solidFill>
                  <a:prstClr val="black"/>
                </a:solidFill>
              </a:rPr>
              <a:t>（</a:t>
            </a:r>
            <a:r>
              <a:rPr lang="ja-JP" altLang="en-US" sz="1050" dirty="0">
                <a:solidFill>
                  <a:prstClr val="black"/>
                </a:solidFill>
              </a:rPr>
              <a:t>注２）　本人確認の上特定個人情報ファイルを作成している場合であって、個人番号利用事務・個人番号関係事務にあたって電話で個人番号の提供を受け、当該ファイルにおいて個人情報を検索、管理する場合に限る。</a:t>
            </a:r>
          </a:p>
        </p:txBody>
      </p:sp>
      <p:sp>
        <p:nvSpPr>
          <p:cNvPr id="3" name="スライド番号プレースホルダー 2"/>
          <p:cNvSpPr>
            <a:spLocks noGrp="1"/>
          </p:cNvSpPr>
          <p:nvPr>
            <p:ph type="sldNum" sz="quarter" idx="12"/>
          </p:nvPr>
        </p:nvSpPr>
        <p:spPr>
          <a:xfrm>
            <a:off x="7604125" y="6597352"/>
            <a:ext cx="2311400" cy="233363"/>
          </a:xfrm>
        </p:spPr>
        <p:txBody>
          <a:bodyPr/>
          <a:lstStyle/>
          <a:p>
            <a:pPr>
              <a:defRPr/>
            </a:pPr>
            <a:fld id="{067EFC52-C34A-4A1B-879C-F7681BFACCAD}" type="slidenum">
              <a:rPr lang="ja-JP" altLang="en-US" sz="2800" smtClean="0"/>
              <a:pPr>
                <a:defRPr/>
              </a:pPr>
              <a:t>68</a:t>
            </a:fld>
            <a:endParaRPr lang="ja-JP" altLang="en-US" sz="2800" dirty="0"/>
          </a:p>
        </p:txBody>
      </p:sp>
    </p:spTree>
    <p:extLst>
      <p:ext uri="{BB962C8B-B14F-4D97-AF65-F5344CB8AC3E}">
        <p14:creationId xmlns:p14="http://schemas.microsoft.com/office/powerpoint/2010/main" val="3179092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156537" y="2852936"/>
            <a:ext cx="9633000" cy="1800200"/>
          </a:xfrm>
          <a:prstGeom prst="roundRect">
            <a:avLst>
              <a:gd name="adj" fmla="val 22714"/>
            </a:avLst>
          </a:prstGeom>
          <a:gradFill flip="none" rotWithShape="1">
            <a:gsLst>
              <a:gs pos="0">
                <a:srgbClr val="00FFFF">
                  <a:tint val="66000"/>
                  <a:satMod val="160000"/>
                </a:srgbClr>
              </a:gs>
              <a:gs pos="50000">
                <a:srgbClr val="00FFFF">
                  <a:tint val="44500"/>
                  <a:satMod val="160000"/>
                </a:srgbClr>
              </a:gs>
              <a:gs pos="100000">
                <a:srgbClr val="00FFFF">
                  <a:tint val="23500"/>
                  <a:satMod val="160000"/>
                </a:srgbClr>
              </a:gs>
            </a:gsLst>
            <a:lin ang="16200000" scaled="1"/>
            <a:tileRect/>
          </a:gradFill>
          <a:ln/>
        </p:spPr>
        <p:style>
          <a:lnRef idx="2">
            <a:schemeClr val="dk1"/>
          </a:lnRef>
          <a:fillRef idx="1">
            <a:schemeClr val="lt1"/>
          </a:fillRef>
          <a:effectRef idx="0">
            <a:schemeClr val="dk1"/>
          </a:effectRef>
          <a:fontRef idx="minor">
            <a:schemeClr val="dk1"/>
          </a:fontRef>
        </p:style>
        <p:txBody>
          <a:bodyPr lIns="91406" tIns="45704" rIns="91406" bIns="45704" rtlCol="0" anchor="b"/>
          <a:lstStyle/>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より正確な所得把握が可能となり、社会保障や税の給付と負担の公平化が図られる</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真に手を差し伸べるべき者を見つけることが可能となる</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大災害時における真に手を差し伸べるべき者に対する積極的な支援に活用できる</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社会保障や税に係る各種行政事務の効率化が図られる</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ＩＴを活用することにより添付書類が不要となる等、国民の利便性が向上する</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行政機関から国民にプッシュ型の行政サービスを行うことが可能となる</a:t>
            </a:r>
            <a:endParaRPr lang="en-US" altLang="ja-JP" sz="1600" b="1" dirty="0">
              <a:solidFill>
                <a:prstClr val="black"/>
              </a:solidFill>
              <a:latin typeface="ＭＳ ゴシック" pitchFamily="49" charset="-128"/>
              <a:ea typeface="ＭＳ ゴシック" pitchFamily="49" charset="-128"/>
            </a:endParaRPr>
          </a:p>
        </p:txBody>
      </p:sp>
      <p:sp>
        <p:nvSpPr>
          <p:cNvPr id="35" name="テキスト ボックス 34"/>
          <p:cNvSpPr txBox="1"/>
          <p:nvPr/>
        </p:nvSpPr>
        <p:spPr>
          <a:xfrm>
            <a:off x="539070" y="2636912"/>
            <a:ext cx="861889" cy="316782"/>
          </a:xfrm>
          <a:prstGeom prst="rect">
            <a:avLst/>
          </a:prstGeom>
          <a:ln/>
        </p:spPr>
        <p:style>
          <a:lnRef idx="1">
            <a:schemeClr val="accent6"/>
          </a:lnRef>
          <a:fillRef idx="2">
            <a:schemeClr val="accent6"/>
          </a:fillRef>
          <a:effectRef idx="1">
            <a:schemeClr val="accent6"/>
          </a:effectRef>
          <a:fontRef idx="minor">
            <a:schemeClr val="dk1"/>
          </a:fontRef>
        </p:style>
        <p:txBody>
          <a:bodyPr wrap="square" lIns="91406" tIns="45704" rIns="91406" bIns="45704" rtlCol="0">
            <a:spAutoFit/>
          </a:bodyPr>
          <a:lstStyle/>
          <a:p>
            <a:pPr algn="ctr"/>
            <a:r>
              <a:rPr lang="ja-JP" altLang="en-US" sz="1400" b="1" dirty="0">
                <a:solidFill>
                  <a:sysClr val="windowText" lastClr="000000"/>
                </a:solidFill>
                <a:latin typeface="ＭＳ ゴシック" pitchFamily="49" charset="-128"/>
                <a:ea typeface="ＭＳ ゴシック" pitchFamily="49" charset="-128"/>
              </a:rPr>
              <a:t>効果</a:t>
            </a:r>
            <a:endParaRPr lang="en-US" altLang="ja-JP" sz="1400" b="1" dirty="0">
              <a:solidFill>
                <a:sysClr val="windowText" lastClr="000000"/>
              </a:solidFill>
              <a:latin typeface="ＭＳ ゴシック" pitchFamily="49" charset="-128"/>
              <a:ea typeface="ＭＳ ゴシック" pitchFamily="49" charset="-128"/>
            </a:endParaRPr>
          </a:p>
        </p:txBody>
      </p:sp>
      <p:sp>
        <p:nvSpPr>
          <p:cNvPr id="20" name="角丸四角形 19"/>
          <p:cNvSpPr/>
          <p:nvPr/>
        </p:nvSpPr>
        <p:spPr>
          <a:xfrm>
            <a:off x="156537" y="5157192"/>
            <a:ext cx="9633000" cy="1628800"/>
          </a:xfrm>
          <a:prstGeom prst="roundRect">
            <a:avLst>
              <a:gd name="adj" fmla="val 2468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p:spPr>
        <p:style>
          <a:lnRef idx="2">
            <a:schemeClr val="dk1"/>
          </a:lnRef>
          <a:fillRef idx="1">
            <a:schemeClr val="lt1"/>
          </a:fillRef>
          <a:effectRef idx="0">
            <a:schemeClr val="dk1"/>
          </a:effectRef>
          <a:fontRef idx="minor">
            <a:schemeClr val="dk1"/>
          </a:fontRef>
        </p:style>
        <p:txBody>
          <a:bodyPr lIns="91406" tIns="45704" rIns="91406" bIns="45704" rtlCol="0" anchor="b"/>
          <a:lstStyle/>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より公平・公正な社会</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社会保障がきめ細やかかつ的確に行われる社会</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行政に過誤や無駄のない社会</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国民にとって利便性の高い社会</a:t>
            </a:r>
            <a:endParaRPr lang="en-US" altLang="ja-JP" sz="1600" b="1" dirty="0">
              <a:solidFill>
                <a:prstClr val="black"/>
              </a:solidFill>
              <a:latin typeface="ＭＳ ゴシック" pitchFamily="49" charset="-128"/>
              <a:ea typeface="ＭＳ ゴシック" pitchFamily="49" charset="-128"/>
            </a:endParaRPr>
          </a:p>
          <a:p>
            <a:pPr marL="285645" lvl="0" indent="-285645">
              <a:buFont typeface="Wingdings" pitchFamily="2" charset="2"/>
              <a:buChar char="Ø"/>
            </a:pPr>
            <a:r>
              <a:rPr lang="ja-JP" altLang="en-US" sz="1600" b="1" dirty="0">
                <a:solidFill>
                  <a:prstClr val="black"/>
                </a:solidFill>
                <a:latin typeface="ＭＳ ゴシック" pitchFamily="49" charset="-128"/>
                <a:ea typeface="ＭＳ ゴシック" pitchFamily="49" charset="-128"/>
              </a:rPr>
              <a:t>国民の権利を守り、国民が自己情報をコントロールできる社会</a:t>
            </a:r>
            <a:endParaRPr lang="en-US" altLang="ja-JP" sz="1600" b="1" dirty="0">
              <a:solidFill>
                <a:prstClr val="black"/>
              </a:solidFill>
              <a:latin typeface="ＭＳ ゴシック" pitchFamily="49" charset="-128"/>
              <a:ea typeface="ＭＳ ゴシック" pitchFamily="49" charset="-128"/>
            </a:endParaRPr>
          </a:p>
        </p:txBody>
      </p:sp>
      <p:sp>
        <p:nvSpPr>
          <p:cNvPr id="21" name="テキスト ボックス 20"/>
          <p:cNvSpPr txBox="1"/>
          <p:nvPr/>
        </p:nvSpPr>
        <p:spPr>
          <a:xfrm>
            <a:off x="539070" y="5013176"/>
            <a:ext cx="1950217" cy="316782"/>
          </a:xfrm>
          <a:prstGeom prst="rect">
            <a:avLst/>
          </a:prstGeom>
          <a:ln/>
        </p:spPr>
        <p:style>
          <a:lnRef idx="1">
            <a:schemeClr val="accent6"/>
          </a:lnRef>
          <a:fillRef idx="2">
            <a:schemeClr val="accent6"/>
          </a:fillRef>
          <a:effectRef idx="1">
            <a:schemeClr val="accent6"/>
          </a:effectRef>
          <a:fontRef idx="minor">
            <a:schemeClr val="dk1"/>
          </a:fontRef>
        </p:style>
        <p:txBody>
          <a:bodyPr wrap="square" lIns="91406" tIns="45704" rIns="91406" bIns="45704" rtlCol="0">
            <a:spAutoFit/>
          </a:bodyPr>
          <a:lstStyle/>
          <a:p>
            <a:pPr algn="ctr"/>
            <a:r>
              <a:rPr lang="ja-JP" altLang="en-US" sz="1400" b="1" dirty="0">
                <a:solidFill>
                  <a:sysClr val="windowText" lastClr="000000"/>
                </a:solidFill>
                <a:latin typeface="ＭＳ ゴシック" pitchFamily="49" charset="-128"/>
                <a:ea typeface="ＭＳ ゴシック" pitchFamily="49" charset="-128"/>
              </a:rPr>
              <a:t>実現すべき社会</a:t>
            </a:r>
            <a:endParaRPr lang="en-US" altLang="ja-JP" sz="1400" b="1" dirty="0">
              <a:solidFill>
                <a:sysClr val="windowText" lastClr="000000"/>
              </a:solidFill>
              <a:latin typeface="ＭＳ ゴシック" pitchFamily="49" charset="-128"/>
              <a:ea typeface="ＭＳ ゴシック" pitchFamily="49" charset="-128"/>
            </a:endParaRPr>
          </a:p>
        </p:txBody>
      </p:sp>
      <p:sp>
        <p:nvSpPr>
          <p:cNvPr id="12" name="下矢印 11"/>
          <p:cNvSpPr/>
          <p:nvPr/>
        </p:nvSpPr>
        <p:spPr>
          <a:xfrm>
            <a:off x="3938888" y="2425388"/>
            <a:ext cx="2028225" cy="355541"/>
          </a:xfrm>
          <a:prstGeom prst="downArrow">
            <a:avLst/>
          </a:prstGeom>
        </p:spPr>
        <p:style>
          <a:lnRef idx="1">
            <a:schemeClr val="accent6"/>
          </a:lnRef>
          <a:fillRef idx="2">
            <a:schemeClr val="accent6"/>
          </a:fillRef>
          <a:effectRef idx="1">
            <a:schemeClr val="accent6"/>
          </a:effectRef>
          <a:fontRef idx="minor">
            <a:schemeClr val="dk1"/>
          </a:fontRef>
        </p:style>
        <p:txBody>
          <a:bodyPr lIns="91406" tIns="45704" rIns="91406" bIns="45704" rtlCol="0" anchor="ctr"/>
          <a:lstStyle/>
          <a:p>
            <a:pPr algn="ctr"/>
            <a:endParaRPr kumimoji="1" lang="ja-JP" altLang="en-US" dirty="0"/>
          </a:p>
        </p:txBody>
      </p:sp>
      <p:sp>
        <p:nvSpPr>
          <p:cNvPr id="13" name="角丸四角形 12"/>
          <p:cNvSpPr/>
          <p:nvPr/>
        </p:nvSpPr>
        <p:spPr>
          <a:xfrm>
            <a:off x="156537" y="620688"/>
            <a:ext cx="9633000" cy="1080120"/>
          </a:xfrm>
          <a:prstGeom prst="roundRect">
            <a:avLst>
              <a:gd name="adj" fmla="val 18683"/>
            </a:avLst>
          </a:prstGeo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a:ln>
            <a:solidFill>
              <a:schemeClr val="tx1"/>
            </a:solidFill>
          </a:ln>
        </p:spPr>
        <p:style>
          <a:lnRef idx="2">
            <a:schemeClr val="dk1"/>
          </a:lnRef>
          <a:fillRef idx="1">
            <a:schemeClr val="lt1"/>
          </a:fillRef>
          <a:effectRef idx="0">
            <a:schemeClr val="dk1"/>
          </a:effectRef>
          <a:fontRef idx="minor">
            <a:schemeClr val="dk1"/>
          </a:fontRef>
        </p:style>
        <p:txBody>
          <a:bodyPr lIns="91406" tIns="45704" rIns="91406" bIns="45704" anchor="ctr"/>
          <a:lstStyle/>
          <a:p>
            <a:pPr>
              <a:defRPr/>
            </a:pPr>
            <a:r>
              <a:rPr lang="ja-JP" altLang="en-US" b="1" dirty="0">
                <a:solidFill>
                  <a:schemeClr val="tx1"/>
                </a:solidFill>
                <a:latin typeface="ＭＳ ゴシック" pitchFamily="49" charset="-128"/>
                <a:ea typeface="ＭＳ ゴシック" pitchFamily="49" charset="-128"/>
              </a:rPr>
              <a:t>番号</a:t>
            </a:r>
            <a:r>
              <a:rPr lang="ja-JP" altLang="en-US" b="1" dirty="0" smtClean="0">
                <a:solidFill>
                  <a:schemeClr val="tx1"/>
                </a:solidFill>
                <a:latin typeface="ＭＳ ゴシック" pitchFamily="49" charset="-128"/>
                <a:ea typeface="ＭＳ ゴシック" pitchFamily="49" charset="-128"/>
              </a:rPr>
              <a:t>制度は、</a:t>
            </a:r>
            <a:r>
              <a:rPr lang="ja-JP" altLang="en-US" b="1" dirty="0" smtClean="0">
                <a:solidFill>
                  <a:schemeClr val="tx1"/>
                </a:solidFill>
              </a:rPr>
              <a:t>複数</a:t>
            </a:r>
            <a:r>
              <a:rPr lang="ja-JP" altLang="en-US" b="1" dirty="0">
                <a:solidFill>
                  <a:schemeClr val="tx1"/>
                </a:solidFill>
              </a:rPr>
              <a:t>の機関に存在する個人の情報を同一人の情報であるということの確認を行うため</a:t>
            </a:r>
            <a:r>
              <a:rPr lang="ja-JP" altLang="en-US" b="1" dirty="0" smtClean="0">
                <a:solidFill>
                  <a:schemeClr val="tx1"/>
                </a:solidFill>
              </a:rPr>
              <a:t>の基盤であり、</a:t>
            </a:r>
            <a:r>
              <a:rPr lang="ja-JP" altLang="en-US" b="1" dirty="0" smtClean="0">
                <a:solidFill>
                  <a:schemeClr val="tx1"/>
                </a:solidFill>
                <a:latin typeface="ＭＳ ゴシック" pitchFamily="49" charset="-128"/>
                <a:ea typeface="ＭＳ ゴシック" pitchFamily="49" charset="-128"/>
              </a:rPr>
              <a:t>社会</a:t>
            </a:r>
            <a:r>
              <a:rPr lang="ja-JP" altLang="en-US" b="1" dirty="0">
                <a:solidFill>
                  <a:schemeClr val="tx1"/>
                </a:solidFill>
                <a:latin typeface="ＭＳ ゴシック" pitchFamily="49" charset="-128"/>
                <a:ea typeface="ＭＳ ゴシック" pitchFamily="49" charset="-128"/>
              </a:rPr>
              <a:t>保障・税制度の効率性・透明性を高め</a:t>
            </a:r>
            <a:r>
              <a:rPr lang="ja-JP" altLang="en-US" b="1" dirty="0" smtClean="0">
                <a:solidFill>
                  <a:schemeClr val="tx1"/>
                </a:solidFill>
                <a:latin typeface="ＭＳ ゴシック" pitchFamily="49" charset="-128"/>
                <a:ea typeface="ＭＳ ゴシック" pitchFamily="49" charset="-128"/>
              </a:rPr>
              <a:t>、国民にとって利便性の高い公平</a:t>
            </a:r>
            <a:r>
              <a:rPr lang="ja-JP" altLang="en-US" b="1" dirty="0">
                <a:solidFill>
                  <a:schemeClr val="tx1"/>
                </a:solidFill>
                <a:latin typeface="ＭＳ ゴシック" pitchFamily="49" charset="-128"/>
                <a:ea typeface="ＭＳ ゴシック" pitchFamily="49" charset="-128"/>
              </a:rPr>
              <a:t>・公正な社会を実現するため</a:t>
            </a:r>
            <a:r>
              <a:rPr lang="ja-JP" altLang="en-US" b="1" dirty="0" smtClean="0">
                <a:solidFill>
                  <a:schemeClr val="tx1"/>
                </a:solidFill>
                <a:latin typeface="ＭＳ ゴシック" pitchFamily="49" charset="-128"/>
                <a:ea typeface="ＭＳ ゴシック" pitchFamily="49" charset="-128"/>
              </a:rPr>
              <a:t>の社会基盤（インフラ）である。</a:t>
            </a:r>
            <a:endParaRPr lang="ja-JP" altLang="en-US" b="1" dirty="0">
              <a:solidFill>
                <a:schemeClr val="tx1"/>
              </a:solidFill>
              <a:latin typeface="ＭＳ ゴシック" pitchFamily="49" charset="-128"/>
              <a:ea typeface="ＭＳ ゴシック" pitchFamily="49" charset="-128"/>
            </a:endParaRPr>
          </a:p>
        </p:txBody>
      </p:sp>
      <p:sp>
        <p:nvSpPr>
          <p:cNvPr id="2" name="正方形/長方形 1"/>
          <p:cNvSpPr/>
          <p:nvPr/>
        </p:nvSpPr>
        <p:spPr>
          <a:xfrm>
            <a:off x="156537" y="1844824"/>
            <a:ext cx="9633000" cy="504056"/>
          </a:xfrm>
          <a:prstGeom prst="rect">
            <a:avLst/>
          </a:prstGeom>
          <a:solidFill>
            <a:srgbClr val="FF0000"/>
          </a:solidFill>
          <a:ln>
            <a:noFill/>
          </a:ln>
          <a:effectLst/>
          <a:scene3d>
            <a:camera prst="orthographicFront">
              <a:rot lat="0" lon="0" rev="0"/>
            </a:camera>
            <a:lightRig rig="glow" dir="t">
              <a:rot lat="0" lon="0" rev="14100000"/>
            </a:lightRig>
          </a:scene3d>
          <a:sp3d prstMaterial="softEdge">
            <a:bevelT w="127000" prst="artDeco"/>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chemeClr val="bg1"/>
                </a:solidFill>
              </a:rPr>
              <a:t>社会保障・税・災害対策の各分野で番号制度を導入</a:t>
            </a:r>
            <a:endParaRPr kumimoji="1" lang="ja-JP" altLang="en-US" sz="2800" dirty="0">
              <a:solidFill>
                <a:schemeClr val="bg1"/>
              </a:solidFill>
            </a:endParaRPr>
          </a:p>
        </p:txBody>
      </p:sp>
      <p:sp>
        <p:nvSpPr>
          <p:cNvPr id="15" name="下矢印 14"/>
          <p:cNvSpPr/>
          <p:nvPr/>
        </p:nvSpPr>
        <p:spPr>
          <a:xfrm>
            <a:off x="3958925" y="4725145"/>
            <a:ext cx="2028225" cy="355541"/>
          </a:xfrm>
          <a:prstGeom prst="downArrow">
            <a:avLst/>
          </a:prstGeom>
        </p:spPr>
        <p:style>
          <a:lnRef idx="1">
            <a:schemeClr val="accent6"/>
          </a:lnRef>
          <a:fillRef idx="2">
            <a:schemeClr val="accent6"/>
          </a:fillRef>
          <a:effectRef idx="1">
            <a:schemeClr val="accent6"/>
          </a:effectRef>
          <a:fontRef idx="minor">
            <a:schemeClr val="dk1"/>
          </a:fontRef>
        </p:style>
        <p:txBody>
          <a:bodyPr lIns="91406" tIns="45704" rIns="91406" bIns="45704" rtlCol="0" anchor="ctr"/>
          <a:lstStyle/>
          <a:p>
            <a:pPr algn="ctr"/>
            <a:endParaRPr kumimoji="1" lang="ja-JP" altLang="en-US" dirty="0"/>
          </a:p>
        </p:txBody>
      </p:sp>
      <p:sp>
        <p:nvSpPr>
          <p:cNvPr id="17" name="正方形/長方形 16"/>
          <p:cNvSpPr/>
          <p:nvPr/>
        </p:nvSpPr>
        <p:spPr>
          <a:xfrm>
            <a:off x="0" y="0"/>
            <a:ext cx="9906000" cy="404664"/>
          </a:xfrm>
          <a:prstGeom prst="rect">
            <a:avLst/>
          </a:prstGeom>
          <a:solidFill>
            <a:srgbClr val="000066"/>
          </a:solidFill>
          <a:ln>
            <a:solidFill>
              <a:srgbClr val="000066"/>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400" b="1" dirty="0" smtClean="0">
                <a:solidFill>
                  <a:schemeClr val="bg1"/>
                </a:solidFill>
              </a:rPr>
              <a:t>社会保障・税番号</a:t>
            </a:r>
            <a:r>
              <a:rPr lang="ja-JP" altLang="en-US" sz="2400" b="1" dirty="0">
                <a:solidFill>
                  <a:schemeClr val="bg1"/>
                </a:solidFill>
              </a:rPr>
              <a:t>制度の導入趣旨</a:t>
            </a:r>
            <a:endParaRPr kumimoji="1" lang="ja-JP" altLang="en-US" sz="2400" b="1" dirty="0">
              <a:solidFill>
                <a:schemeClr val="bg1"/>
              </a:solidFill>
            </a:endParaRPr>
          </a:p>
        </p:txBody>
      </p:sp>
      <p:sp>
        <p:nvSpPr>
          <p:cNvPr id="16" name="スライド番号プレースホルダー 1"/>
          <p:cNvSpPr>
            <a:spLocks noGrp="1"/>
          </p:cNvSpPr>
          <p:nvPr>
            <p:ph type="sldNum" sz="quarter" idx="12"/>
          </p:nvPr>
        </p:nvSpPr>
        <p:spPr>
          <a:xfrm>
            <a:off x="7605379" y="6475145"/>
            <a:ext cx="2311400" cy="365125"/>
          </a:xfrm>
        </p:spPr>
        <p:txBody>
          <a:bodyPr/>
          <a:lstStyle/>
          <a:p>
            <a:fld id="{835F620C-4303-4974-A330-1081B861927B}" type="slidenum">
              <a:rPr kumimoji="1" lang="ja-JP" altLang="en-US" sz="2800" smtClean="0"/>
              <a:pPr/>
              <a:t>6</a:t>
            </a:fld>
            <a:endParaRPr kumimoji="1" lang="ja-JP" altLang="en-US" sz="2800" dirty="0"/>
          </a:p>
        </p:txBody>
      </p:sp>
      <p:pic>
        <p:nvPicPr>
          <p:cNvPr id="1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7977336" y="5373120"/>
            <a:ext cx="1071203" cy="122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rotWithShape="1">
          <a:blip r:embed="rId3"/>
          <a:srcRect l="19008" t="17516" r="17348" b="5703"/>
          <a:stretch/>
        </p:blipFill>
        <p:spPr>
          <a:xfrm>
            <a:off x="187772" y="116632"/>
            <a:ext cx="9554909" cy="6376275"/>
          </a:xfrm>
          <a:prstGeom prst="rect">
            <a:avLst/>
          </a:prstGeom>
        </p:spPr>
      </p:pic>
      <p:sp>
        <p:nvSpPr>
          <p:cNvPr id="6" name="正方形/長方形 5"/>
          <p:cNvSpPr/>
          <p:nvPr/>
        </p:nvSpPr>
        <p:spPr>
          <a:xfrm>
            <a:off x="115764" y="6615062"/>
            <a:ext cx="9589764" cy="2175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t>（出典：「地方公共団体における社会保障・税番号制度の導入について」（平成</a:t>
            </a:r>
            <a:r>
              <a:rPr kumimoji="1" lang="en-US" altLang="ja-JP" sz="1200" dirty="0" smtClean="0"/>
              <a:t>27</a:t>
            </a:r>
            <a:r>
              <a:rPr kumimoji="1" lang="ja-JP" altLang="en-US" sz="1200" dirty="0" smtClean="0"/>
              <a:t>年</a:t>
            </a:r>
            <a:r>
              <a:rPr kumimoji="1" lang="en-US" altLang="ja-JP" sz="1200" dirty="0" smtClean="0"/>
              <a:t>4</a:t>
            </a:r>
            <a:r>
              <a:rPr kumimoji="1" lang="ja-JP" altLang="en-US" sz="1200" dirty="0" smtClean="0"/>
              <a:t>月 総務省自治行政局住民制度課）　</a:t>
            </a:r>
            <a:endParaRPr kumimoji="1" lang="ja-JP" altLang="en-US" sz="1200" dirty="0"/>
          </a:p>
        </p:txBody>
      </p:sp>
      <p:sp>
        <p:nvSpPr>
          <p:cNvPr id="7" name="スライド番号プレースホルダー 11"/>
          <p:cNvSpPr>
            <a:spLocks noGrp="1"/>
          </p:cNvSpPr>
          <p:nvPr>
            <p:ph type="sldNum" sz="quarter" idx="12"/>
          </p:nvPr>
        </p:nvSpPr>
        <p:spPr>
          <a:xfrm>
            <a:off x="8697416" y="6334720"/>
            <a:ext cx="1211436" cy="529463"/>
          </a:xfrm>
          <a:solidFill>
            <a:schemeClr val="bg1"/>
          </a:solidFill>
        </p:spPr>
        <p:txBody>
          <a:bodyPr/>
          <a:lstStyle/>
          <a:p>
            <a:r>
              <a:rPr lang="en-US" altLang="ja-JP" sz="2800" dirty="0" smtClean="0"/>
              <a:t>69</a:t>
            </a:r>
            <a:endParaRPr lang="ja-JP" altLang="en-US" sz="2800" dirty="0"/>
          </a:p>
        </p:txBody>
      </p:sp>
    </p:spTree>
    <p:extLst>
      <p:ext uri="{BB962C8B-B14F-4D97-AF65-F5344CB8AC3E}">
        <p14:creationId xmlns:p14="http://schemas.microsoft.com/office/powerpoint/2010/main" val="263975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76879" y="260648"/>
            <a:ext cx="9144000" cy="2016224"/>
          </a:xfrm>
          <a:prstGeom prst="rect">
            <a:avLst/>
          </a:prstGeom>
          <a:gradFill>
            <a:gsLst>
              <a:gs pos="0">
                <a:schemeClr val="bg1"/>
              </a:gs>
              <a:gs pos="24000">
                <a:srgbClr val="D2DDF1"/>
              </a:gs>
              <a:gs pos="76000">
                <a:schemeClr val="accent1">
                  <a:tint val="44500"/>
                  <a:satMod val="160000"/>
                  <a:lumMod val="97000"/>
                  <a:lumOff val="3000"/>
                </a:schemeClr>
              </a:gs>
              <a:gs pos="100000">
                <a:schemeClr val="bg1"/>
              </a:gs>
            </a:gsLst>
            <a:lin ang="5400000" scaled="0"/>
          </a:gradFill>
        </p:spPr>
        <p:txBody>
          <a:bodyPr wrap="square" rtlCol="0">
            <a:noAutofit/>
          </a:bodyPr>
          <a:lstStyle/>
          <a:p>
            <a:pPr>
              <a:lnSpc>
                <a:spcPts val="3899"/>
              </a:lnSpc>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平成</a:t>
            </a:r>
            <a:r>
              <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28</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年１月から、</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899"/>
              </a:lnSpc>
              <a:spcBef>
                <a:spcPts val="12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社会保障、税、災害対策</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の行政手続で</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a:lnSpc>
                <a:spcPts val="3899"/>
              </a:lnSpc>
              <a:spcBef>
                <a:spcPts val="1200"/>
              </a:spcBef>
            </a:pP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マイナンバーが必要になります。</a:t>
            </a:r>
          </a:p>
        </p:txBody>
      </p:sp>
      <p:sp>
        <p:nvSpPr>
          <p:cNvPr id="3" name="テキスト ボックス 2"/>
          <p:cNvSpPr txBox="1"/>
          <p:nvPr/>
        </p:nvSpPr>
        <p:spPr>
          <a:xfrm>
            <a:off x="449840" y="6354902"/>
            <a:ext cx="9205699"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　このほか、社会保障、地方税、災害対策に関する事務やこれらに類する事務で、地方公共団体が条例で定める事務に</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マイナンバーを利用することができます。</a:t>
            </a:r>
          </a:p>
        </p:txBody>
      </p:sp>
      <p:grpSp>
        <p:nvGrpSpPr>
          <p:cNvPr id="40" name="グループ化 39"/>
          <p:cNvGrpSpPr/>
          <p:nvPr/>
        </p:nvGrpSpPr>
        <p:grpSpPr>
          <a:xfrm>
            <a:off x="3505642" y="2647800"/>
            <a:ext cx="2880000" cy="2160016"/>
            <a:chOff x="3282964" y="2708920"/>
            <a:chExt cx="2894428" cy="2160016"/>
          </a:xfrm>
        </p:grpSpPr>
        <p:sp>
          <p:nvSpPr>
            <p:cNvPr id="22" name="円/楕円 21"/>
            <p:cNvSpPr/>
            <p:nvPr/>
          </p:nvSpPr>
          <p:spPr>
            <a:xfrm>
              <a:off x="3282964" y="2708920"/>
              <a:ext cx="2894428" cy="2160016"/>
            </a:xfrm>
            <a:prstGeom prst="ellipse">
              <a:avLst/>
            </a:prstGeom>
            <a:gradFill flip="none" rotWithShape="1">
              <a:gsLst>
                <a:gs pos="99000">
                  <a:schemeClr val="accent1">
                    <a:tint val="66000"/>
                    <a:satMod val="160000"/>
                  </a:schemeClr>
                </a:gs>
                <a:gs pos="79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ln>
                  <a:solidFill>
                    <a:schemeClr val="tx1"/>
                  </a:solidFill>
                </a:ln>
              </a:endParaRPr>
            </a:p>
          </p:txBody>
        </p:sp>
        <p:sp>
          <p:nvSpPr>
            <p:cNvPr id="24" name="正方形/長方形 23"/>
            <p:cNvSpPr/>
            <p:nvPr/>
          </p:nvSpPr>
          <p:spPr>
            <a:xfrm>
              <a:off x="3614943" y="3068960"/>
              <a:ext cx="2232248" cy="1368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999" b="1" dirty="0">
                  <a:solidFill>
                    <a:schemeClr val="tx1"/>
                  </a:solidFill>
                  <a:effectLst>
                    <a:outerShdw blurRad="38100" dist="38100" dir="2700000" algn="tl">
                      <a:srgbClr val="000000">
                        <a:alpha val="43137"/>
                      </a:srgbClr>
                    </a:outerShdw>
                  </a:effectLst>
                </a:rPr>
                <a:t>税</a:t>
              </a:r>
            </a:p>
          </p:txBody>
        </p:sp>
      </p:grpSp>
      <p:grpSp>
        <p:nvGrpSpPr>
          <p:cNvPr id="41" name="グループ化 40"/>
          <p:cNvGrpSpPr/>
          <p:nvPr/>
        </p:nvGrpSpPr>
        <p:grpSpPr>
          <a:xfrm>
            <a:off x="6609186" y="2662879"/>
            <a:ext cx="2880000" cy="2160240"/>
            <a:chOff x="6091276" y="2636912"/>
            <a:chExt cx="2905103" cy="2160240"/>
          </a:xfrm>
        </p:grpSpPr>
        <p:sp>
          <p:nvSpPr>
            <p:cNvPr id="23" name="円/楕円 22"/>
            <p:cNvSpPr/>
            <p:nvPr/>
          </p:nvSpPr>
          <p:spPr>
            <a:xfrm>
              <a:off x="6091276" y="2636912"/>
              <a:ext cx="2905103" cy="2160240"/>
            </a:xfrm>
            <a:prstGeom prst="ellipse">
              <a:avLst/>
            </a:prstGeom>
            <a:gradFill flip="none" rotWithShape="1">
              <a:gsLst>
                <a:gs pos="99000">
                  <a:schemeClr val="accent1">
                    <a:tint val="66000"/>
                    <a:satMod val="160000"/>
                  </a:schemeClr>
                </a:gs>
                <a:gs pos="79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ln>
                  <a:solidFill>
                    <a:schemeClr val="tx1"/>
                  </a:solidFill>
                </a:ln>
              </a:endParaRPr>
            </a:p>
          </p:txBody>
        </p:sp>
        <p:sp>
          <p:nvSpPr>
            <p:cNvPr id="25" name="正方形/長方形 24"/>
            <p:cNvSpPr/>
            <p:nvPr/>
          </p:nvSpPr>
          <p:spPr>
            <a:xfrm>
              <a:off x="6427607" y="2996952"/>
              <a:ext cx="2232248" cy="142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b="1" dirty="0">
                  <a:solidFill>
                    <a:schemeClr val="tx1"/>
                  </a:solidFill>
                  <a:effectLst>
                    <a:outerShdw blurRad="38100" dist="38100" dir="2700000" algn="tl">
                      <a:srgbClr val="000000">
                        <a:alpha val="43137"/>
                      </a:srgbClr>
                    </a:outerShdw>
                  </a:effectLst>
                </a:rPr>
                <a:t>災害対策</a:t>
              </a:r>
            </a:p>
          </p:txBody>
        </p:sp>
      </p:grpSp>
      <p:pic>
        <p:nvPicPr>
          <p:cNvPr id="29" name="図 28"/>
          <p:cNvPicPr>
            <a:picLocks noChangeAspect="1"/>
          </p:cNvPicPr>
          <p:nvPr/>
        </p:nvPicPr>
        <p:blipFill>
          <a:blip r:embed="rId3" cstate="print">
            <a:extLst>
              <a:ext uri="{BEBA8EAE-BF5A-486C-A8C5-ECC9F3942E4B}">
                <a14:imgProps xmlns:a14="http://schemas.microsoft.com/office/drawing/2010/main">
                  <a14:imgLayer r:embed="rId4">
                    <a14:imgEffect>
                      <a14:backgroundRemoval t="463" b="83642" l="9864" r="89966">
                        <a14:foregroundMark x1="57993" y1="68981" x2="38265" y2="68981"/>
                        <a14:foregroundMark x1="48469" y1="70216" x2="56633" y2="75926"/>
                        <a14:foregroundMark x1="53061" y1="74228" x2="64286" y2="70525"/>
                        <a14:foregroundMark x1="67007" y1="69290" x2="67007" y2="69290"/>
                        <a14:foregroundMark x1="67007" y1="69290" x2="67007" y2="69290"/>
                        <a14:foregroundMark x1="66497" y1="68056" x2="69218" y2="66512"/>
                        <a14:foregroundMark x1="59354" y1="68056" x2="55782" y2="56636"/>
                        <a14:foregroundMark x1="55782" y1="62346" x2="31973" y2="54167"/>
                        <a14:foregroundMark x1="60204" y1="49691" x2="69728" y2="38117"/>
                        <a14:foregroundMark x1="65646" y1="43981" x2="55272" y2="46451"/>
                        <a14:foregroundMark x1="64796" y1="45216" x2="62925" y2="33179"/>
                        <a14:foregroundMark x1="63435" y1="41512" x2="45408" y2="30864"/>
                        <a14:foregroundMark x1="54422" y1="38117" x2="44558" y2="41049"/>
                        <a14:foregroundMark x1="49830" y1="41512" x2="33163" y2="50463"/>
                        <a14:foregroundMark x1="57993" y1="25463" x2="58503" y2="6636"/>
                        <a14:foregroundMark x1="39966" y1="25000" x2="39966" y2="6636"/>
                      </a14:backgroundRemoval>
                    </a14:imgEffect>
                  </a14:imgLayer>
                </a14:imgProps>
              </a:ext>
              <a:ext uri="{28A0092B-C50C-407E-A947-70E740481C1C}">
                <a14:useLocalDpi xmlns:a14="http://schemas.microsoft.com/office/drawing/2010/main" val="0"/>
              </a:ext>
            </a:extLst>
          </a:blip>
          <a:stretch>
            <a:fillRect/>
          </a:stretch>
        </p:blipFill>
        <p:spPr>
          <a:xfrm>
            <a:off x="7185250" y="44634"/>
            <a:ext cx="2362175" cy="2592283"/>
          </a:xfrm>
          <a:prstGeom prst="rect">
            <a:avLst/>
          </a:prstGeom>
        </p:spPr>
      </p:pic>
      <p:cxnSp>
        <p:nvCxnSpPr>
          <p:cNvPr id="9" name="直線コネクタ 8"/>
          <p:cNvCxnSpPr/>
          <p:nvPr/>
        </p:nvCxnSpPr>
        <p:spPr>
          <a:xfrm>
            <a:off x="506087" y="4906012"/>
            <a:ext cx="8767398"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16499" y="5009671"/>
            <a:ext cx="2880000" cy="13147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・年金の資格取得や確認、給付</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・雇用保険の資格取得や確認、給付</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・ハローワークの事務</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・医療保険の給付の請求</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・福祉分野の給付、生活保護　　など</a:t>
            </a:r>
          </a:p>
        </p:txBody>
      </p:sp>
      <p:sp>
        <p:nvSpPr>
          <p:cNvPr id="34" name="正方形/長方形 33"/>
          <p:cNvSpPr/>
          <p:nvPr/>
        </p:nvSpPr>
        <p:spPr>
          <a:xfrm>
            <a:off x="3505642" y="5009671"/>
            <a:ext cx="2880000" cy="13147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7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・税務当局に提出する申告書、届出書、</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700"/>
              </a:lnSpc>
            </a:pPr>
            <a:r>
              <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調書などに記載</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・税務当局の内部事務</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r>
              <a:rPr lang="ja-JP" altLang="en-US" sz="1200" dirty="0">
                <a:solidFill>
                  <a:schemeClr val="tx1"/>
                </a:solidFill>
                <a:latin typeface="HG丸ｺﾞｼｯｸM-PRO" panose="020F0600000000000000" pitchFamily="50" charset="-128"/>
                <a:ea typeface="HG丸ｺﾞｼｯｸM-PRO" panose="020F0600000000000000" pitchFamily="50" charset="-128"/>
              </a:rPr>
              <a:t>　　　　　　　　　　　　　　　など</a:t>
            </a:r>
          </a:p>
        </p:txBody>
      </p:sp>
      <p:sp>
        <p:nvSpPr>
          <p:cNvPr id="38" name="正方形/長方形 37"/>
          <p:cNvSpPr/>
          <p:nvPr/>
        </p:nvSpPr>
        <p:spPr>
          <a:xfrm>
            <a:off x="6602306" y="4998787"/>
            <a:ext cx="2880000" cy="131472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・被災者生活再建支援金の支給</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・被災者台帳の作成事務</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1800"/>
              </a:lnSpc>
            </a:pPr>
            <a:r>
              <a:rPr lang="ja-JP" altLang="en-US"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　　　　　　　　　　　　　　　など</a:t>
            </a:r>
            <a:endParaRPr lang="en-US" altLang="ja-JP" sz="12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grpSp>
        <p:nvGrpSpPr>
          <p:cNvPr id="2" name="グループ化 1"/>
          <p:cNvGrpSpPr/>
          <p:nvPr/>
        </p:nvGrpSpPr>
        <p:grpSpPr>
          <a:xfrm>
            <a:off x="416498" y="2673770"/>
            <a:ext cx="2880000" cy="2160239"/>
            <a:chOff x="35496" y="2348880"/>
            <a:chExt cx="2880000" cy="2160239"/>
          </a:xfrm>
        </p:grpSpPr>
        <p:sp>
          <p:nvSpPr>
            <p:cNvPr id="4" name="円/楕円 3"/>
            <p:cNvSpPr/>
            <p:nvPr/>
          </p:nvSpPr>
          <p:spPr>
            <a:xfrm>
              <a:off x="35496" y="2348880"/>
              <a:ext cx="2880000" cy="2160239"/>
            </a:xfrm>
            <a:prstGeom prst="ellipse">
              <a:avLst/>
            </a:prstGeom>
            <a:gradFill flip="none" rotWithShape="1">
              <a:gsLst>
                <a:gs pos="96000">
                  <a:schemeClr val="accent1">
                    <a:tint val="66000"/>
                    <a:satMod val="160000"/>
                  </a:schemeClr>
                </a:gs>
                <a:gs pos="79000">
                  <a:schemeClr val="accent1">
                    <a:tint val="23500"/>
                    <a:satMod val="16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ln>
                  <a:solidFill>
                    <a:schemeClr val="tx1"/>
                  </a:solidFill>
                </a:ln>
              </a:endParaRPr>
            </a:p>
          </p:txBody>
        </p:sp>
        <p:sp>
          <p:nvSpPr>
            <p:cNvPr id="6" name="正方形/長方形 5"/>
            <p:cNvSpPr/>
            <p:nvPr/>
          </p:nvSpPr>
          <p:spPr>
            <a:xfrm>
              <a:off x="357434" y="2564903"/>
              <a:ext cx="2315194" cy="834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999" b="1" dirty="0">
                  <a:solidFill>
                    <a:schemeClr val="tx1"/>
                  </a:solidFill>
                  <a:effectLst>
                    <a:outerShdw blurRad="38100" dist="38100" dir="2700000" algn="tl">
                      <a:srgbClr val="000000">
                        <a:alpha val="43137"/>
                      </a:srgbClr>
                    </a:outerShdw>
                  </a:effectLst>
                </a:rPr>
                <a:t>社会保障</a:t>
              </a:r>
            </a:p>
          </p:txBody>
        </p:sp>
        <p:grpSp>
          <p:nvGrpSpPr>
            <p:cNvPr id="10" name="グループ化 9"/>
            <p:cNvGrpSpPr/>
            <p:nvPr/>
          </p:nvGrpSpPr>
          <p:grpSpPr>
            <a:xfrm>
              <a:off x="580648" y="3299889"/>
              <a:ext cx="1759104" cy="1116675"/>
              <a:chOff x="2432308" y="3299889"/>
              <a:chExt cx="1759104" cy="1116675"/>
            </a:xfrm>
          </p:grpSpPr>
          <p:sp>
            <p:nvSpPr>
              <p:cNvPr id="26" name="円/楕円 25"/>
              <p:cNvSpPr/>
              <p:nvPr/>
            </p:nvSpPr>
            <p:spPr>
              <a:xfrm>
                <a:off x="2555776" y="3878257"/>
                <a:ext cx="720080" cy="476344"/>
              </a:xfrm>
              <a:prstGeom prst="ellipse">
                <a:avLst/>
              </a:prstGeom>
              <a:gradFill flip="none" rotWithShape="1">
                <a:gsLst>
                  <a:gs pos="100000">
                    <a:srgbClr val="DDEBCF"/>
                  </a:gs>
                  <a:gs pos="100000">
                    <a:srgbClr val="9CB86E"/>
                  </a:gs>
                  <a:gs pos="100000">
                    <a:srgbClr val="156B13"/>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p>
            </p:txBody>
          </p:sp>
          <p:sp>
            <p:nvSpPr>
              <p:cNvPr id="27" name="円/楕円 26"/>
              <p:cNvSpPr/>
              <p:nvPr/>
            </p:nvSpPr>
            <p:spPr>
              <a:xfrm>
                <a:off x="3347864" y="3861048"/>
                <a:ext cx="720080" cy="476344"/>
              </a:xfrm>
              <a:prstGeom prst="ellipse">
                <a:avLst/>
              </a:prstGeom>
              <a:gradFill flip="none" rotWithShape="1">
                <a:gsLst>
                  <a:gs pos="100000">
                    <a:srgbClr val="DDEBCF"/>
                  </a:gs>
                  <a:gs pos="100000">
                    <a:srgbClr val="9CB86E"/>
                  </a:gs>
                  <a:gs pos="100000">
                    <a:srgbClr val="156B13"/>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p>
            </p:txBody>
          </p:sp>
          <p:sp>
            <p:nvSpPr>
              <p:cNvPr id="28" name="円/楕円 27"/>
              <p:cNvSpPr/>
              <p:nvPr/>
            </p:nvSpPr>
            <p:spPr>
              <a:xfrm>
                <a:off x="3347864" y="3356992"/>
                <a:ext cx="720080" cy="476344"/>
              </a:xfrm>
              <a:prstGeom prst="ellipse">
                <a:avLst/>
              </a:prstGeom>
              <a:gradFill flip="none" rotWithShape="1">
                <a:gsLst>
                  <a:gs pos="100000">
                    <a:srgbClr val="DDEBCF"/>
                  </a:gs>
                  <a:gs pos="100000">
                    <a:srgbClr val="9CB86E"/>
                  </a:gs>
                  <a:gs pos="100000">
                    <a:srgbClr val="156B13"/>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p>
            </p:txBody>
          </p:sp>
          <p:sp>
            <p:nvSpPr>
              <p:cNvPr id="37" name="円/楕円 36"/>
              <p:cNvSpPr/>
              <p:nvPr/>
            </p:nvSpPr>
            <p:spPr>
              <a:xfrm>
                <a:off x="2555776" y="3356992"/>
                <a:ext cx="720080" cy="476344"/>
              </a:xfrm>
              <a:prstGeom prst="ellipse">
                <a:avLst/>
              </a:prstGeom>
              <a:gradFill flip="none" rotWithShape="1">
                <a:gsLst>
                  <a:gs pos="100000">
                    <a:srgbClr val="DDEBCF"/>
                  </a:gs>
                  <a:gs pos="100000">
                    <a:srgbClr val="9CB86E"/>
                  </a:gs>
                  <a:gs pos="100000">
                    <a:srgbClr val="156B13"/>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63" dirty="0"/>
              </a:p>
            </p:txBody>
          </p:sp>
          <p:sp>
            <p:nvSpPr>
              <p:cNvPr id="32" name="正方形/長方形 31"/>
              <p:cNvSpPr/>
              <p:nvPr/>
            </p:nvSpPr>
            <p:spPr>
              <a:xfrm>
                <a:off x="2432308" y="3306621"/>
                <a:ext cx="960488" cy="5544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年金</a:t>
                </a:r>
              </a:p>
            </p:txBody>
          </p:sp>
          <p:sp>
            <p:nvSpPr>
              <p:cNvPr id="33" name="正方形/長方形 32"/>
              <p:cNvSpPr/>
              <p:nvPr/>
            </p:nvSpPr>
            <p:spPr>
              <a:xfrm>
                <a:off x="3230924" y="3299889"/>
                <a:ext cx="960488" cy="561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労働</a:t>
                </a:r>
              </a:p>
            </p:txBody>
          </p:sp>
          <p:sp>
            <p:nvSpPr>
              <p:cNvPr id="39" name="正方形/長方形 38"/>
              <p:cNvSpPr/>
              <p:nvPr/>
            </p:nvSpPr>
            <p:spPr>
              <a:xfrm>
                <a:off x="3230924" y="3816613"/>
                <a:ext cx="960488" cy="565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福祉</a:t>
                </a:r>
              </a:p>
            </p:txBody>
          </p:sp>
          <p:sp>
            <p:nvSpPr>
              <p:cNvPr id="35" name="正方形/長方形 34"/>
              <p:cNvSpPr/>
              <p:nvPr/>
            </p:nvSpPr>
            <p:spPr>
              <a:xfrm>
                <a:off x="2438836" y="3791781"/>
                <a:ext cx="960488" cy="624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医療</a:t>
                </a:r>
                <a:endParaRPr lang="en-US" altLang="ja-JP" sz="2000" b="1" dirty="0">
                  <a:solidFill>
                    <a:schemeClr val="tx1"/>
                  </a:solidFill>
                </a:endParaRPr>
              </a:p>
            </p:txBody>
          </p:sp>
        </p:grpSp>
      </p:grpSp>
      <p:sp>
        <p:nvSpPr>
          <p:cNvPr id="30" name="テキスト ボックス 29"/>
          <p:cNvSpPr txBox="1"/>
          <p:nvPr/>
        </p:nvSpPr>
        <p:spPr>
          <a:xfrm>
            <a:off x="99056" y="2259011"/>
            <a:ext cx="9448369" cy="338554"/>
          </a:xfrm>
          <a:prstGeom prst="rect">
            <a:avLst/>
          </a:prstGeom>
          <a:noFill/>
        </p:spPr>
        <p:txBody>
          <a:bodyPr wrap="square" rtlCol="0">
            <a:spAutoFit/>
          </a:bodyPr>
          <a:lstStyle/>
          <a:p>
            <a:r>
              <a:rPr lang="ja-JP" altLang="en-US" sz="1600" b="1" dirty="0">
                <a:latin typeface="HG丸ｺﾞｼｯｸM-PRO" panose="020F0600000000000000" pitchFamily="50" charset="-128"/>
                <a:ea typeface="HG丸ｺﾞｼｯｸM-PRO" panose="020F0600000000000000" pitchFamily="50" charset="-128"/>
              </a:rPr>
              <a:t>　マイナンバーは社会保障・税・災害対策分野の中で法律で定められた行政手続にしか使えません。</a:t>
            </a:r>
          </a:p>
        </p:txBody>
      </p:sp>
      <p:sp>
        <p:nvSpPr>
          <p:cNvPr id="31" name="スライド番号プレースホルダー 11"/>
          <p:cNvSpPr txBox="1">
            <a:spLocks/>
          </p:cNvSpPr>
          <p:nvPr/>
        </p:nvSpPr>
        <p:spPr>
          <a:xfrm>
            <a:off x="7761312" y="6477385"/>
            <a:ext cx="2133600" cy="365125"/>
          </a:xfrm>
          <a:prstGeom prst="rect">
            <a:avLst/>
          </a:prstGeom>
        </p:spPr>
        <p:txBody>
          <a:bodyPr anchor="ctr"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en-US" altLang="ja-JP" sz="2800" b="1" dirty="0" smtClean="0">
                <a:solidFill>
                  <a:prstClr val="black"/>
                </a:solidFill>
              </a:rPr>
              <a:t>7</a:t>
            </a:r>
            <a:endParaRPr lang="ja-JP" altLang="en-US" sz="2800" b="1" dirty="0">
              <a:solidFill>
                <a:prstClr val="black"/>
              </a:solidFill>
            </a:endParaRPr>
          </a:p>
        </p:txBody>
      </p:sp>
    </p:spTree>
    <p:extLst>
      <p:ext uri="{BB962C8B-B14F-4D97-AF65-F5344CB8AC3E}">
        <p14:creationId xmlns:p14="http://schemas.microsoft.com/office/powerpoint/2010/main" val="205998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横巻き 148"/>
          <p:cNvSpPr/>
          <p:nvPr/>
        </p:nvSpPr>
        <p:spPr>
          <a:xfrm>
            <a:off x="546658" y="6134868"/>
            <a:ext cx="8784976" cy="637403"/>
          </a:xfrm>
          <a:prstGeom prst="horizontalScroll">
            <a:avLst/>
          </a:prstGeom>
          <a:solidFill>
            <a:srgbClr val="FF0000"/>
          </a:solidFill>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b="1" dirty="0">
                <a:solidFill>
                  <a:schemeClr val="bg1"/>
                </a:solidFill>
              </a:rPr>
              <a:t>国民の皆さまは行政機関や民間企業等へのマイナンバーの告知が必要となります。</a:t>
            </a:r>
          </a:p>
        </p:txBody>
      </p:sp>
      <p:sp>
        <p:nvSpPr>
          <p:cNvPr id="115" name="テキスト ボックス 114"/>
          <p:cNvSpPr txBox="1"/>
          <p:nvPr/>
        </p:nvSpPr>
        <p:spPr>
          <a:xfrm>
            <a:off x="377539" y="260648"/>
            <a:ext cx="9144000" cy="720080"/>
          </a:xfrm>
          <a:prstGeom prst="rect">
            <a:avLst/>
          </a:prstGeom>
          <a:gradFill>
            <a:gsLst>
              <a:gs pos="40000">
                <a:srgbClr val="AEC3E9">
                  <a:lumMod val="82000"/>
                  <a:lumOff val="18000"/>
                </a:srgbClr>
              </a:gs>
              <a:gs pos="0">
                <a:schemeClr val="bg1"/>
              </a:gs>
              <a:gs pos="67000">
                <a:schemeClr val="accent1">
                  <a:tint val="44500"/>
                  <a:satMod val="160000"/>
                  <a:lumMod val="91000"/>
                </a:schemeClr>
              </a:gs>
              <a:gs pos="100000">
                <a:schemeClr val="bg1"/>
              </a:gs>
            </a:gsLst>
            <a:lin ang="5400000" scaled="0"/>
          </a:gradFill>
        </p:spPr>
        <p:txBody>
          <a:bodyPr wrap="square" rtlCol="0">
            <a:noAutofit/>
          </a:bodyPr>
          <a:lstStyle/>
          <a:p>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マイナンバーは</a:t>
            </a:r>
            <a:r>
              <a:rPr lang="ja-JP" altLang="en-US" sz="3200" b="1" dirty="0">
                <a:solidFill>
                  <a:srgbClr val="C000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様々な場面で利用</a:t>
            </a:r>
            <a:r>
              <a:rPr lang="ja-JP" altLang="en-US"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します。</a:t>
            </a:r>
            <a:endParaRPr lang="en-US" altLang="ja-JP" sz="3200" b="1" dirty="0">
              <a:solidFill>
                <a:srgbClr val="009900"/>
              </a:solidFill>
              <a:effectLst>
                <a:glow rad="228600">
                  <a:schemeClr val="bg1"/>
                </a:glow>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72" name="スライド番号プレースホルダー 11"/>
          <p:cNvSpPr>
            <a:spLocks noGrp="1"/>
          </p:cNvSpPr>
          <p:nvPr>
            <p:ph type="sldNum" sz="quarter" idx="12"/>
          </p:nvPr>
        </p:nvSpPr>
        <p:spPr>
          <a:xfrm>
            <a:off x="7783179" y="6475152"/>
            <a:ext cx="2133600" cy="365125"/>
          </a:xfrm>
        </p:spPr>
        <p:txBody>
          <a:bodyPr/>
          <a:lstStyle/>
          <a:p>
            <a:r>
              <a:rPr lang="en-US" altLang="ja-JP" sz="2800" dirty="0" smtClean="0">
                <a:solidFill>
                  <a:prstClr val="black"/>
                </a:solidFill>
              </a:rPr>
              <a:t>8</a:t>
            </a:r>
            <a:endParaRPr lang="ja-JP" altLang="en-US" sz="2800" dirty="0">
              <a:solidFill>
                <a:prstClr val="black"/>
              </a:solidFill>
            </a:endParaRPr>
          </a:p>
        </p:txBody>
      </p:sp>
      <p:sp>
        <p:nvSpPr>
          <p:cNvPr id="173" name="フローチャート : 磁気ディスク 218"/>
          <p:cNvSpPr/>
          <p:nvPr/>
        </p:nvSpPr>
        <p:spPr>
          <a:xfrm>
            <a:off x="1429754" y="3128032"/>
            <a:ext cx="126249" cy="156953"/>
          </a:xfrm>
          <a:prstGeom prst="flowChartMagneticDisk">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4" name="フローチャート : 磁気ディスク 219"/>
          <p:cNvSpPr/>
          <p:nvPr/>
        </p:nvSpPr>
        <p:spPr>
          <a:xfrm>
            <a:off x="1426629" y="3048334"/>
            <a:ext cx="127551" cy="158016"/>
          </a:xfrm>
          <a:prstGeom prst="flowChartMagneticDisk">
            <a:avLst/>
          </a:prstGeom>
          <a:solidFill>
            <a:srgbClr val="FF99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75" name="Picture 17" descr="C:\Users\CS784324\AppData\Local\Microsoft\Windows\Temporary Internet Files\Content.IE5\PRHGZ6PH\MC900431614[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55556" l="10417" r="90278"/>
                    </a14:imgEffect>
                  </a14:imgLayer>
                </a14:imgProps>
              </a:ext>
              <a:ext uri="{28A0092B-C50C-407E-A947-70E740481C1C}">
                <a14:useLocalDpi xmlns:a14="http://schemas.microsoft.com/office/drawing/2010/main" val="0"/>
              </a:ext>
            </a:extLst>
          </a:blip>
          <a:srcRect l="18922" r="18420" b="53162"/>
          <a:stretch/>
        </p:blipFill>
        <p:spPr bwMode="auto">
          <a:xfrm>
            <a:off x="1266737" y="2839974"/>
            <a:ext cx="441668" cy="306534"/>
          </a:xfrm>
          <a:prstGeom prst="rect">
            <a:avLst/>
          </a:prstGeom>
          <a:noFill/>
          <a:extLst>
            <a:ext uri="{909E8E84-426E-40DD-AFC4-6F175D3DCCD1}">
              <a14:hiddenFill xmlns:a14="http://schemas.microsoft.com/office/drawing/2010/main">
                <a:solidFill>
                  <a:srgbClr val="FFFFFF"/>
                </a:solidFill>
              </a14:hiddenFill>
            </a:ext>
          </a:extLst>
        </p:spPr>
      </p:pic>
      <p:sp>
        <p:nvSpPr>
          <p:cNvPr id="176" name="角丸四角形 175"/>
          <p:cNvSpPr/>
          <p:nvPr/>
        </p:nvSpPr>
        <p:spPr>
          <a:xfrm>
            <a:off x="546657" y="3673314"/>
            <a:ext cx="4320480" cy="2491991"/>
          </a:xfrm>
          <a:prstGeom prst="roundRect">
            <a:avLst>
              <a:gd name="adj" fmla="val 12950"/>
            </a:avLst>
          </a:prstGeom>
          <a:no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7" name="V 字形矢印 176"/>
          <p:cNvSpPr/>
          <p:nvPr/>
        </p:nvSpPr>
        <p:spPr>
          <a:xfrm flipH="1">
            <a:off x="6595329" y="2852935"/>
            <a:ext cx="1368152" cy="205200"/>
          </a:xfrm>
          <a:prstGeom prst="notchedRightArrow">
            <a:avLst>
              <a:gd name="adj1" fmla="val 50000"/>
              <a:gd name="adj2" fmla="val 219868"/>
            </a:avLst>
          </a:prstGeom>
          <a:solidFill>
            <a:schemeClr val="accent6"/>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78" name="グループ化 177"/>
          <p:cNvGrpSpPr/>
          <p:nvPr/>
        </p:nvGrpSpPr>
        <p:grpSpPr>
          <a:xfrm>
            <a:off x="5011153" y="1126485"/>
            <a:ext cx="4320480" cy="2418242"/>
            <a:chOff x="4716016" y="1486525"/>
            <a:chExt cx="4320480" cy="2418242"/>
          </a:xfrm>
        </p:grpSpPr>
        <p:grpSp>
          <p:nvGrpSpPr>
            <p:cNvPr id="179" name="グループ化 178"/>
            <p:cNvGrpSpPr/>
            <p:nvPr/>
          </p:nvGrpSpPr>
          <p:grpSpPr>
            <a:xfrm>
              <a:off x="7236296" y="2883809"/>
              <a:ext cx="488947" cy="279929"/>
              <a:chOff x="7395421" y="2731409"/>
              <a:chExt cx="488947" cy="279929"/>
            </a:xfrm>
          </p:grpSpPr>
          <p:sp>
            <p:nvSpPr>
              <p:cNvPr id="208" name="角丸四角形 207"/>
              <p:cNvSpPr/>
              <p:nvPr/>
            </p:nvSpPr>
            <p:spPr bwMode="auto">
              <a:xfrm>
                <a:off x="7395421" y="2731409"/>
                <a:ext cx="488947" cy="279929"/>
              </a:xfrm>
              <a:prstGeom prst="roundRect">
                <a:avLst>
                  <a:gd name="adj" fmla="val 12740"/>
                </a:avLst>
              </a:prstGeom>
              <a:solidFill>
                <a:schemeClr val="accent6">
                  <a:lumMod val="20000"/>
                  <a:lumOff val="80000"/>
                </a:schemeClr>
              </a:solidFill>
              <a:ln w="12700">
                <a:solidFill>
                  <a:schemeClr val="tx1"/>
                </a:solidFill>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211" name="テキスト ボックス 210"/>
              <p:cNvSpPr txBox="1"/>
              <p:nvPr/>
            </p:nvSpPr>
            <p:spPr>
              <a:xfrm>
                <a:off x="7425653" y="2894211"/>
                <a:ext cx="434310" cy="76944"/>
              </a:xfrm>
              <a:prstGeom prst="rect">
                <a:avLst/>
              </a:prstGeom>
              <a:noFill/>
            </p:spPr>
            <p:txBody>
              <a:bodyPr wrap="square" lIns="0" tIns="0" rIns="0" bIns="0" rtlCol="0">
                <a:spAutoFit/>
              </a:bodyPr>
              <a:lstStyle/>
              <a:p>
                <a:r>
                  <a:rPr lang="en-US" altLang="ja-JP" sz="500" b="1" dirty="0">
                    <a:latin typeface="メイリオ" panose="020B0604030504040204" pitchFamily="50" charset="-128"/>
                    <a:ea typeface="メイリオ" panose="020B0604030504040204" pitchFamily="50" charset="-128"/>
                    <a:cs typeface="メイリオ" panose="020B0604030504040204" pitchFamily="50" charset="-128"/>
                  </a:rPr>
                  <a:t>2345 </a:t>
                </a:r>
                <a:r>
                  <a:rPr lang="ja-JP" altLang="en-US" sz="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b="1" dirty="0"/>
                  <a:t> </a:t>
                </a:r>
                <a:endParaRPr lang="en-US" altLang="ja-JP" sz="500" b="1" dirty="0"/>
              </a:p>
            </p:txBody>
          </p:sp>
          <p:sp>
            <p:nvSpPr>
              <p:cNvPr id="213" name="正方形/長方形 212"/>
              <p:cNvSpPr/>
              <p:nvPr/>
            </p:nvSpPr>
            <p:spPr>
              <a:xfrm>
                <a:off x="7428720" y="2792558"/>
                <a:ext cx="410512" cy="72000"/>
              </a:xfrm>
              <a:prstGeom prst="rect">
                <a:avLst/>
              </a:prstGeom>
              <a:solidFill>
                <a:schemeClr val="bg1"/>
              </a:solidFill>
              <a:ln>
                <a:solidFill>
                  <a:schemeClr val="tx1"/>
                </a:solidFill>
              </a:ln>
            </p:spPr>
            <p:txBody>
              <a:bodyPr wrap="square" rtlCol="0" anchor="ctr">
                <a:spAutoFit/>
              </a:bodyPr>
              <a:lstStyle/>
              <a:p>
                <a:pPr algn="ctr"/>
                <a:endParaRPr lang="ja-JP" altLang="en-US" sz="1050" dirty="0"/>
              </a:p>
            </p:txBody>
          </p:sp>
        </p:grpSp>
        <p:sp>
          <p:nvSpPr>
            <p:cNvPr id="180" name="角丸四角形 179"/>
            <p:cNvSpPr/>
            <p:nvPr/>
          </p:nvSpPr>
          <p:spPr>
            <a:xfrm>
              <a:off x="4716016" y="1486525"/>
              <a:ext cx="4320480" cy="2418242"/>
            </a:xfrm>
            <a:prstGeom prst="roundRect">
              <a:avLst>
                <a:gd name="adj" fmla="val 1295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テキスト ボックス 180"/>
            <p:cNvSpPr txBox="1"/>
            <p:nvPr/>
          </p:nvSpPr>
          <p:spPr>
            <a:xfrm>
              <a:off x="4885324" y="1558533"/>
              <a:ext cx="4007156" cy="646331"/>
            </a:xfrm>
            <a:prstGeom prst="rect">
              <a:avLst/>
            </a:prstGeom>
            <a:noFill/>
          </p:spPr>
          <p:txBody>
            <a:bodyPr wrap="square" rtlCol="0">
              <a:spAutoFit/>
            </a:bodyPr>
            <a:lstStyle/>
            <a:p>
              <a:r>
                <a:rPr lang="ja-JP" altLang="en-US" b="1" dirty="0">
                  <a:solidFill>
                    <a:srgbClr val="C00000"/>
                  </a:solidFill>
                  <a:latin typeface="HG丸ｺﾞｼｯｸM-PRO" panose="020F0600000000000000" pitchFamily="50" charset="-128"/>
                  <a:ea typeface="HG丸ｺﾞｼｯｸM-PRO" panose="020F0600000000000000" pitchFamily="50" charset="-128"/>
                </a:rPr>
                <a:t>厚生年金の裁定請求</a:t>
              </a:r>
              <a:r>
                <a:rPr lang="ja-JP" altLang="en-US" b="1" dirty="0">
                  <a:solidFill>
                    <a:srgbClr val="009900"/>
                  </a:solidFill>
                  <a:latin typeface="HG丸ｺﾞｼｯｸM-PRO" panose="020F0600000000000000" pitchFamily="50" charset="-128"/>
                  <a:ea typeface="HG丸ｺﾞｼｯｸM-PRO" panose="020F0600000000000000" pitchFamily="50" charset="-128"/>
                </a:rPr>
                <a:t>の際に年金事務</a:t>
              </a:r>
              <a:endParaRPr lang="en-US" altLang="ja-JP" b="1" dirty="0">
                <a:solidFill>
                  <a:srgbClr val="009900"/>
                </a:solidFill>
                <a:latin typeface="HG丸ｺﾞｼｯｸM-PRO" panose="020F0600000000000000" pitchFamily="50" charset="-128"/>
                <a:ea typeface="HG丸ｺﾞｼｯｸM-PRO" panose="020F0600000000000000" pitchFamily="50" charset="-128"/>
              </a:endParaRPr>
            </a:p>
            <a:p>
              <a:r>
                <a:rPr lang="ja-JP" altLang="en-US" b="1" dirty="0">
                  <a:solidFill>
                    <a:srgbClr val="009900"/>
                  </a:solidFill>
                  <a:latin typeface="HG丸ｺﾞｼｯｸM-PRO" panose="020F0600000000000000" pitchFamily="50" charset="-128"/>
                  <a:ea typeface="HG丸ｺﾞｼｯｸM-PRO" panose="020F0600000000000000" pitchFamily="50" charset="-128"/>
                </a:rPr>
                <a:t>所にマイナンバーを提示します</a:t>
              </a:r>
            </a:p>
          </p:txBody>
        </p:sp>
        <p:grpSp>
          <p:nvGrpSpPr>
            <p:cNvPr id="182" name="グループ化 181"/>
            <p:cNvGrpSpPr/>
            <p:nvPr/>
          </p:nvGrpSpPr>
          <p:grpSpPr>
            <a:xfrm>
              <a:off x="4932041" y="2564905"/>
              <a:ext cx="1190407" cy="941643"/>
              <a:chOff x="7521282" y="998143"/>
              <a:chExt cx="694944" cy="561792"/>
            </a:xfrm>
            <a:effectLst>
              <a:outerShdw blurRad="50800" dist="38100" dir="2700000" algn="tl" rotWithShape="0">
                <a:prstClr val="black">
                  <a:alpha val="40000"/>
                </a:prstClr>
              </a:outerShdw>
            </a:effectLst>
          </p:grpSpPr>
          <p:sp>
            <p:nvSpPr>
              <p:cNvPr id="195" name="直方体 194"/>
              <p:cNvSpPr/>
              <p:nvPr/>
            </p:nvSpPr>
            <p:spPr>
              <a:xfrm>
                <a:off x="7521282" y="998143"/>
                <a:ext cx="694944" cy="560832"/>
              </a:xfrm>
              <a:prstGeom prst="cube">
                <a:avLst>
                  <a:gd name="adj" fmla="val 17996"/>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6" name="正方形/長方形 195"/>
              <p:cNvSpPr/>
              <p:nvPr/>
            </p:nvSpPr>
            <p:spPr>
              <a:xfrm>
                <a:off x="7647393" y="1377055"/>
                <a:ext cx="170688" cy="18288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7" name="正方形/長方形 196"/>
              <p:cNvSpPr/>
              <p:nvPr/>
            </p:nvSpPr>
            <p:spPr>
              <a:xfrm>
                <a:off x="7631886" y="1169985"/>
                <a:ext cx="109728" cy="12192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正方形/長方形 197"/>
              <p:cNvSpPr/>
              <p:nvPr/>
            </p:nvSpPr>
            <p:spPr>
              <a:xfrm>
                <a:off x="7784283" y="1169985"/>
                <a:ext cx="109728" cy="12192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9" name="正方形/長方形 198"/>
              <p:cNvSpPr/>
              <p:nvPr/>
            </p:nvSpPr>
            <p:spPr>
              <a:xfrm>
                <a:off x="7936687" y="1169985"/>
                <a:ext cx="109728" cy="121920"/>
              </a:xfrm>
              <a:prstGeom prst="rect">
                <a:avLst/>
              </a:prstGeom>
              <a:solidFill>
                <a:srgbClr val="CCFF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83" name="グループ化 182"/>
            <p:cNvGrpSpPr/>
            <p:nvPr/>
          </p:nvGrpSpPr>
          <p:grpSpPr>
            <a:xfrm>
              <a:off x="7741264" y="2564904"/>
              <a:ext cx="1295232" cy="936103"/>
              <a:chOff x="8443679" y="1060779"/>
              <a:chExt cx="1295232" cy="936103"/>
            </a:xfrm>
          </p:grpSpPr>
          <p:sp>
            <p:nvSpPr>
              <p:cNvPr id="185" name="フローチャート : 磁気ディスク 51"/>
              <p:cNvSpPr/>
              <p:nvPr/>
            </p:nvSpPr>
            <p:spPr>
              <a:xfrm>
                <a:off x="9286077" y="1697767"/>
                <a:ext cx="216081" cy="278196"/>
              </a:xfrm>
              <a:prstGeom prst="flowChartMagneticDisk">
                <a:avLst/>
              </a:prstGeom>
              <a:solidFill>
                <a:srgbClr val="FFCC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6" name="フローチャート : 磁気ディスク 52"/>
              <p:cNvSpPr/>
              <p:nvPr/>
            </p:nvSpPr>
            <p:spPr>
              <a:xfrm>
                <a:off x="9286077" y="1548209"/>
                <a:ext cx="216081" cy="266124"/>
              </a:xfrm>
              <a:prstGeom prst="flowChartMagneticDisk">
                <a:avLst/>
              </a:prstGeom>
              <a:solidFill>
                <a:srgbClr val="FFCC66"/>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87" name="グループ化 186"/>
              <p:cNvGrpSpPr/>
              <p:nvPr/>
            </p:nvGrpSpPr>
            <p:grpSpPr>
              <a:xfrm>
                <a:off x="8699524" y="1602455"/>
                <a:ext cx="215221" cy="394427"/>
                <a:chOff x="8443948" y="1567570"/>
                <a:chExt cx="252028" cy="542493"/>
              </a:xfrm>
            </p:grpSpPr>
            <p:sp>
              <p:nvSpPr>
                <p:cNvPr id="193" name="フローチャート : 磁気ディスク 59"/>
                <p:cNvSpPr/>
                <p:nvPr/>
              </p:nvSpPr>
              <p:spPr>
                <a:xfrm>
                  <a:off x="8443948" y="1750023"/>
                  <a:ext cx="252028" cy="360040"/>
                </a:xfrm>
                <a:prstGeom prst="flowChartMagneticDisk">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4" name="フローチャート : 磁気ディスク 60"/>
                <p:cNvSpPr/>
                <p:nvPr/>
              </p:nvSpPr>
              <p:spPr>
                <a:xfrm>
                  <a:off x="8443948" y="1567570"/>
                  <a:ext cx="252028" cy="344415"/>
                </a:xfrm>
                <a:prstGeom prst="flowChartMagneticDisk">
                  <a:avLst/>
                </a:prstGeom>
                <a:solidFill>
                  <a:srgbClr val="C0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pic>
            <p:nvPicPr>
              <p:cNvPr id="188" name="Picture 10" descr="C:\Users\CS784324\AppData\Local\Microsoft\Windows\Temporary Internet Files\Content.IE5\OHR2JK22\MC900431601[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45139" l="21528" r="76389"/>
                        </a14:imgEffect>
                      </a14:imgLayer>
                    </a14:imgProps>
                  </a:ext>
                  <a:ext uri="{28A0092B-C50C-407E-A947-70E740481C1C}">
                    <a14:useLocalDpi xmlns:a14="http://schemas.microsoft.com/office/drawing/2010/main" val="0"/>
                  </a:ext>
                </a:extLst>
              </a:blip>
              <a:srcRect l="24189" t="-1" r="20974" b="55006"/>
              <a:stretch/>
            </p:blipFill>
            <p:spPr bwMode="auto">
              <a:xfrm>
                <a:off x="8448100" y="1198100"/>
                <a:ext cx="712987" cy="510751"/>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10" descr="C:\Users\CS784324\AppData\Local\Microsoft\Windows\Temporary Internet Files\Content.IE5\OHR2JK22\MC900431601[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45139" l="21528" r="76389"/>
                        </a14:imgEffect>
                      </a14:imgLayer>
                    </a14:imgProps>
                  </a:ext>
                  <a:ext uri="{28A0092B-C50C-407E-A947-70E740481C1C}">
                    <a14:useLocalDpi xmlns:a14="http://schemas.microsoft.com/office/drawing/2010/main" val="0"/>
                  </a:ext>
                </a:extLst>
              </a:blip>
              <a:srcRect l="24189" t="-1" r="20974" b="55006"/>
              <a:stretch/>
            </p:blipFill>
            <p:spPr bwMode="auto">
              <a:xfrm>
                <a:off x="9087079" y="1177792"/>
                <a:ext cx="640816" cy="459051"/>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C:\Users\CS784324\AppData\Local\Microsoft\Windows\Temporary Internet Files\Content.IE5\OHR2JK22\MC900431601[1].png"/>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0" b="31944" l="21528" r="76389"/>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l="24189" t="-1" r="20974" b="55006"/>
              <a:stretch/>
            </p:blipFill>
            <p:spPr bwMode="auto">
              <a:xfrm>
                <a:off x="9076060" y="1157953"/>
                <a:ext cx="662851" cy="478890"/>
              </a:xfrm>
              <a:prstGeom prst="rect">
                <a:avLst/>
              </a:prstGeom>
              <a:noFill/>
              <a:extLst>
                <a:ext uri="{909E8E84-426E-40DD-AFC4-6F175D3DCCD1}">
                  <a14:hiddenFill xmlns:a14="http://schemas.microsoft.com/office/drawing/2010/main">
                    <a:solidFill>
                      <a:srgbClr val="FFFFFF"/>
                    </a:solidFill>
                  </a14:hiddenFill>
                </a:ext>
              </a:extLst>
            </p:spPr>
          </p:pic>
          <p:sp>
            <p:nvSpPr>
              <p:cNvPr id="191" name="円/楕円 190"/>
              <p:cNvSpPr/>
              <p:nvPr/>
            </p:nvSpPr>
            <p:spPr>
              <a:xfrm>
                <a:off x="9306863" y="1060779"/>
                <a:ext cx="154236" cy="154236"/>
              </a:xfrm>
              <a:prstGeom prst="ellipse">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92" name="Picture 10" descr="C:\Users\CS784324\AppData\Local\Microsoft\Windows\Temporary Internet Files\Content.IE5\OHR2JK22\MC900431601[1].png"/>
              <p:cNvPicPr>
                <a:picLocks noChangeAspect="1" noChangeArrowheads="1"/>
              </p:cNvPicPr>
              <p:nvPr/>
            </p:nvPicPr>
            <p:blipFill rotWithShape="1">
              <a:blip r:embed="rId8" cstate="print">
                <a:duotone>
                  <a:prstClr val="black"/>
                  <a:schemeClr val="bg1">
                    <a:lumMod val="85000"/>
                    <a:tint val="45000"/>
                    <a:satMod val="400000"/>
                  </a:schemeClr>
                </a:duotone>
                <a:extLst>
                  <a:ext uri="{BEBA8EAE-BF5A-486C-A8C5-ECC9F3942E4B}">
                    <a14:imgProps xmlns:a14="http://schemas.microsoft.com/office/drawing/2010/main">
                      <a14:imgLayer r:embed="rId6">
                        <a14:imgEffect>
                          <a14:backgroundRemoval t="0" b="31944" l="21528" r="76389"/>
                        </a14:imgEffect>
                        <a14:imgEffect>
                          <a14:brightnessContrast bright="40000"/>
                        </a14:imgEffect>
                      </a14:imgLayer>
                    </a14:imgProps>
                  </a:ext>
                  <a:ext uri="{28A0092B-C50C-407E-A947-70E740481C1C}">
                    <a14:useLocalDpi xmlns:a14="http://schemas.microsoft.com/office/drawing/2010/main" val="0"/>
                  </a:ext>
                </a:extLst>
              </a:blip>
              <a:srcRect l="24189" t="-1" r="20974" b="55006"/>
              <a:stretch/>
            </p:blipFill>
            <p:spPr bwMode="auto">
              <a:xfrm>
                <a:off x="8443679" y="1198100"/>
                <a:ext cx="726825" cy="510751"/>
              </a:xfrm>
              <a:prstGeom prst="rect">
                <a:avLst/>
              </a:prstGeom>
              <a:noFill/>
              <a:extLst>
                <a:ext uri="{909E8E84-426E-40DD-AFC4-6F175D3DCCD1}">
                  <a14:hiddenFill xmlns:a14="http://schemas.microsoft.com/office/drawing/2010/main">
                    <a:solidFill>
                      <a:srgbClr val="FFFFFF"/>
                    </a:solidFill>
                  </a14:hiddenFill>
                </a:ext>
              </a:extLst>
            </p:spPr>
          </p:pic>
        </p:grpSp>
        <p:sp>
          <p:nvSpPr>
            <p:cNvPr id="184" name="正方形/長方形 183"/>
            <p:cNvSpPr/>
            <p:nvPr/>
          </p:nvSpPr>
          <p:spPr>
            <a:xfrm>
              <a:off x="5004048" y="2276912"/>
              <a:ext cx="1015778" cy="36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年金事務所</a:t>
              </a:r>
            </a:p>
          </p:txBody>
        </p:sp>
      </p:grpSp>
      <p:grpSp>
        <p:nvGrpSpPr>
          <p:cNvPr id="214" name="グループ化 213"/>
          <p:cNvGrpSpPr/>
          <p:nvPr/>
        </p:nvGrpSpPr>
        <p:grpSpPr>
          <a:xfrm>
            <a:off x="546657" y="1124744"/>
            <a:ext cx="4320480" cy="2418242"/>
            <a:chOff x="251520" y="1486525"/>
            <a:chExt cx="4320480" cy="2418242"/>
          </a:xfrm>
        </p:grpSpPr>
        <p:sp>
          <p:nvSpPr>
            <p:cNvPr id="221" name="角丸四角形 220"/>
            <p:cNvSpPr/>
            <p:nvPr/>
          </p:nvSpPr>
          <p:spPr>
            <a:xfrm>
              <a:off x="251520" y="1486525"/>
              <a:ext cx="4320480" cy="2418242"/>
            </a:xfrm>
            <a:prstGeom prst="roundRect">
              <a:avLst>
                <a:gd name="adj" fmla="val 12950"/>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22" name="グループ化 221"/>
            <p:cNvGrpSpPr/>
            <p:nvPr/>
          </p:nvGrpSpPr>
          <p:grpSpPr>
            <a:xfrm>
              <a:off x="1691680" y="2636912"/>
              <a:ext cx="488947" cy="279929"/>
              <a:chOff x="9763539" y="2583587"/>
              <a:chExt cx="488947" cy="279929"/>
            </a:xfrm>
          </p:grpSpPr>
          <p:sp>
            <p:nvSpPr>
              <p:cNvPr id="245" name="角丸四角形 244"/>
              <p:cNvSpPr/>
              <p:nvPr/>
            </p:nvSpPr>
            <p:spPr bwMode="auto">
              <a:xfrm>
                <a:off x="9763539" y="2583587"/>
                <a:ext cx="488947" cy="279929"/>
              </a:xfrm>
              <a:prstGeom prst="roundRect">
                <a:avLst>
                  <a:gd name="adj" fmla="val 12740"/>
                </a:avLst>
              </a:prstGeom>
              <a:solidFill>
                <a:schemeClr val="accent6">
                  <a:lumMod val="20000"/>
                  <a:lumOff val="80000"/>
                </a:schemeClr>
              </a:solidFill>
              <a:ln w="12700">
                <a:solidFill>
                  <a:schemeClr val="tx1"/>
                </a:solidFill>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246" name="テキスト ボックス 245"/>
              <p:cNvSpPr txBox="1"/>
              <p:nvPr/>
            </p:nvSpPr>
            <p:spPr>
              <a:xfrm>
                <a:off x="9793771" y="2738780"/>
                <a:ext cx="434310" cy="76944"/>
              </a:xfrm>
              <a:prstGeom prst="rect">
                <a:avLst/>
              </a:prstGeom>
              <a:noFill/>
            </p:spPr>
            <p:txBody>
              <a:bodyPr wrap="square" lIns="0" tIns="0" rIns="0" bIns="0" rtlCol="0">
                <a:spAutoFit/>
              </a:bodyPr>
              <a:lstStyle/>
              <a:p>
                <a:r>
                  <a:rPr lang="en-US" altLang="ja-JP" sz="500" b="1" dirty="0">
                    <a:latin typeface="メイリオ" panose="020B0604030504040204" pitchFamily="50" charset="-128"/>
                    <a:ea typeface="メイリオ" panose="020B0604030504040204" pitchFamily="50" charset="-128"/>
                    <a:cs typeface="メイリオ" panose="020B0604030504040204" pitchFamily="50" charset="-128"/>
                  </a:rPr>
                  <a:t>1234 </a:t>
                </a:r>
                <a:r>
                  <a:rPr lang="ja-JP" altLang="en-US" sz="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b="1" dirty="0"/>
                  <a:t> </a:t>
                </a:r>
                <a:endParaRPr lang="en-US" altLang="ja-JP" sz="500" b="1" dirty="0"/>
              </a:p>
            </p:txBody>
          </p:sp>
          <p:sp>
            <p:nvSpPr>
              <p:cNvPr id="247" name="正方形/長方形 246"/>
              <p:cNvSpPr/>
              <p:nvPr/>
            </p:nvSpPr>
            <p:spPr>
              <a:xfrm>
                <a:off x="9796593" y="2644062"/>
                <a:ext cx="410512" cy="72000"/>
              </a:xfrm>
              <a:prstGeom prst="rect">
                <a:avLst/>
              </a:prstGeom>
              <a:solidFill>
                <a:schemeClr val="bg1"/>
              </a:solidFill>
              <a:ln>
                <a:solidFill>
                  <a:schemeClr val="tx1"/>
                </a:solidFill>
              </a:ln>
            </p:spPr>
            <p:txBody>
              <a:bodyPr wrap="square" rtlCol="0" anchor="ctr">
                <a:spAutoFit/>
              </a:bodyPr>
              <a:lstStyle/>
              <a:p>
                <a:pPr algn="ctr"/>
                <a:endParaRPr lang="ja-JP" altLang="en-US" sz="1050" dirty="0"/>
              </a:p>
            </p:txBody>
          </p:sp>
        </p:grpSp>
        <p:grpSp>
          <p:nvGrpSpPr>
            <p:cNvPr id="223" name="グループ化 222"/>
            <p:cNvGrpSpPr/>
            <p:nvPr/>
          </p:nvGrpSpPr>
          <p:grpSpPr>
            <a:xfrm>
              <a:off x="3031165" y="2374372"/>
              <a:ext cx="1353787" cy="1400903"/>
              <a:chOff x="2592318" y="3174780"/>
              <a:chExt cx="694944" cy="663081"/>
            </a:xfrm>
            <a:effectLst>
              <a:outerShdw blurRad="50800" dist="38100" dir="2700000" algn="tl" rotWithShape="0">
                <a:prstClr val="black">
                  <a:alpha val="40000"/>
                </a:prstClr>
              </a:outerShdw>
            </a:effectLst>
          </p:grpSpPr>
          <p:sp>
            <p:nvSpPr>
              <p:cNvPr id="240" name="直方体 239"/>
              <p:cNvSpPr/>
              <p:nvPr/>
            </p:nvSpPr>
            <p:spPr>
              <a:xfrm>
                <a:off x="2592318" y="3174780"/>
                <a:ext cx="694944" cy="663081"/>
              </a:xfrm>
              <a:prstGeom prst="cube">
                <a:avLst>
                  <a:gd name="adj" fmla="val 18177"/>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1" name="正方形/長方形 240"/>
              <p:cNvSpPr/>
              <p:nvPr/>
            </p:nvSpPr>
            <p:spPr>
              <a:xfrm>
                <a:off x="2790967" y="3691650"/>
                <a:ext cx="170688" cy="139128"/>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2" name="正方形/長方形 241"/>
              <p:cNvSpPr/>
              <p:nvPr/>
            </p:nvSpPr>
            <p:spPr>
              <a:xfrm>
                <a:off x="2664320" y="3465969"/>
                <a:ext cx="118447" cy="86443"/>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3" name="正方形/長方形 242"/>
              <p:cNvSpPr/>
              <p:nvPr/>
            </p:nvSpPr>
            <p:spPr>
              <a:xfrm>
                <a:off x="2816720" y="3465969"/>
                <a:ext cx="118447" cy="86443"/>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4" name="正方形/長方形 243"/>
              <p:cNvSpPr/>
              <p:nvPr/>
            </p:nvSpPr>
            <p:spPr>
              <a:xfrm>
                <a:off x="2969120" y="3465969"/>
                <a:ext cx="118447" cy="86443"/>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224" name="グループ化 223"/>
            <p:cNvGrpSpPr/>
            <p:nvPr/>
          </p:nvGrpSpPr>
          <p:grpSpPr>
            <a:xfrm>
              <a:off x="300905" y="2395346"/>
              <a:ext cx="1361753" cy="1247885"/>
              <a:chOff x="8460953" y="3058893"/>
              <a:chExt cx="1361753" cy="1247885"/>
            </a:xfrm>
          </p:grpSpPr>
          <p:grpSp>
            <p:nvGrpSpPr>
              <p:cNvPr id="228" name="グループ化 227"/>
              <p:cNvGrpSpPr/>
              <p:nvPr/>
            </p:nvGrpSpPr>
            <p:grpSpPr>
              <a:xfrm>
                <a:off x="8460953" y="3071013"/>
                <a:ext cx="707715" cy="799337"/>
                <a:chOff x="8141463" y="3812815"/>
                <a:chExt cx="831597" cy="1021052"/>
              </a:xfrm>
            </p:grpSpPr>
            <p:sp>
              <p:nvSpPr>
                <p:cNvPr id="237" name="フローチャート : 磁気ディスク 83"/>
                <p:cNvSpPr/>
                <p:nvPr/>
              </p:nvSpPr>
              <p:spPr>
                <a:xfrm>
                  <a:off x="8413099" y="4473828"/>
                  <a:ext cx="252028" cy="360039"/>
                </a:xfrm>
                <a:prstGeom prst="flowChartMagneticDisk">
                  <a:avLst/>
                </a:prstGeom>
                <a:solidFill>
                  <a:schemeClr val="bg2">
                    <a:lumMod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8" name="フローチャート : 磁気ディスク 84"/>
                <p:cNvSpPr/>
                <p:nvPr/>
              </p:nvSpPr>
              <p:spPr>
                <a:xfrm>
                  <a:off x="8413099" y="4289865"/>
                  <a:ext cx="252028" cy="344416"/>
                </a:xfrm>
                <a:prstGeom prst="flowChartMagneticDisk">
                  <a:avLst/>
                </a:prstGeom>
                <a:solidFill>
                  <a:schemeClr val="accent6">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39" name="Picture 10" descr="C:\Users\CS784324\AppData\Local\Microsoft\Windows\Temporary Internet Files\Content.IE5\OHR2JK22\MC900431601[1].png"/>
                <p:cNvPicPr>
                  <a:picLocks noChangeAspect="1" noChangeArrowheads="1"/>
                </p:cNvPicPr>
                <p:nvPr/>
              </p:nvPicPr>
              <p:blipFill rotWithShape="1">
                <a:blip r:embed="rId9" cstate="print">
                  <a:extLst>
                    <a:ext uri="{BEBA8EAE-BF5A-486C-A8C5-ECC9F3942E4B}">
                      <a14:imgProps xmlns:a14="http://schemas.microsoft.com/office/drawing/2010/main">
                        <a14:imgLayer r:embed="rId6">
                          <a14:imgEffect>
                            <a14:backgroundRemoval t="0" b="45139" l="21528" r="76389"/>
                          </a14:imgEffect>
                          <a14:imgEffect>
                            <a14:colorTemperature colorTemp="8800"/>
                          </a14:imgEffect>
                        </a14:imgLayer>
                      </a14:imgProps>
                    </a:ext>
                    <a:ext uri="{28A0092B-C50C-407E-A947-70E740481C1C}">
                      <a14:useLocalDpi xmlns:a14="http://schemas.microsoft.com/office/drawing/2010/main" val="0"/>
                    </a:ext>
                  </a:extLst>
                </a:blip>
                <a:srcRect l="24189" t="-1" r="20974" b="55006"/>
                <a:stretch/>
              </p:blipFill>
              <p:spPr bwMode="auto">
                <a:xfrm>
                  <a:off x="8141463" y="3812815"/>
                  <a:ext cx="831597" cy="661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9" name="グループ化 228"/>
              <p:cNvGrpSpPr/>
              <p:nvPr/>
            </p:nvGrpSpPr>
            <p:grpSpPr>
              <a:xfrm>
                <a:off x="9059640" y="3058893"/>
                <a:ext cx="763066" cy="822945"/>
                <a:chOff x="8958213" y="3473640"/>
                <a:chExt cx="869566" cy="1010033"/>
              </a:xfrm>
            </p:grpSpPr>
            <p:sp>
              <p:nvSpPr>
                <p:cNvPr id="234" name="フローチャート : 磁気ディスク 80"/>
                <p:cNvSpPr/>
                <p:nvPr/>
              </p:nvSpPr>
              <p:spPr>
                <a:xfrm>
                  <a:off x="9280592" y="4123633"/>
                  <a:ext cx="252028" cy="360040"/>
                </a:xfrm>
                <a:prstGeom prst="flowChartMagneticDisk">
                  <a:avLst/>
                </a:prstGeom>
                <a:solidFill>
                  <a:srgbClr val="FF0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5" name="フローチャート : 磁気ディスク 81"/>
                <p:cNvSpPr/>
                <p:nvPr/>
              </p:nvSpPr>
              <p:spPr>
                <a:xfrm>
                  <a:off x="9280592" y="3946878"/>
                  <a:ext cx="252028" cy="344416"/>
                </a:xfrm>
                <a:prstGeom prst="flowChartMagneticDisk">
                  <a:avLst/>
                </a:prstGeom>
                <a:solidFill>
                  <a:srgbClr val="FF99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36" name="Picture 17" descr="C:\Users\CS784324\AppData\Local\Microsoft\Windows\Temporary Internet Files\Content.IE5\PRHGZ6PH\MC900431614[1].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55556" l="10417" r="90278"/>
                          </a14:imgEffect>
                        </a14:imgLayer>
                      </a14:imgProps>
                    </a:ext>
                    <a:ext uri="{28A0092B-C50C-407E-A947-70E740481C1C}">
                      <a14:useLocalDpi xmlns:a14="http://schemas.microsoft.com/office/drawing/2010/main" val="0"/>
                    </a:ext>
                  </a:extLst>
                </a:blip>
                <a:srcRect l="18922" r="18420" b="53162"/>
                <a:stretch/>
              </p:blipFill>
              <p:spPr bwMode="auto">
                <a:xfrm>
                  <a:off x="8958213" y="3473640"/>
                  <a:ext cx="869566" cy="6499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 name="グループ化 229"/>
              <p:cNvGrpSpPr/>
              <p:nvPr/>
            </p:nvGrpSpPr>
            <p:grpSpPr>
              <a:xfrm>
                <a:off x="8706226" y="3869897"/>
                <a:ext cx="449123" cy="436881"/>
                <a:chOff x="-203282" y="2487365"/>
                <a:chExt cx="683046" cy="703631"/>
              </a:xfrm>
            </p:grpSpPr>
            <p:sp>
              <p:nvSpPr>
                <p:cNvPr id="231" name="フローチャート : 磁気ディスク 77"/>
                <p:cNvSpPr/>
                <p:nvPr/>
              </p:nvSpPr>
              <p:spPr>
                <a:xfrm>
                  <a:off x="21055" y="2938211"/>
                  <a:ext cx="210880" cy="252785"/>
                </a:xfrm>
                <a:prstGeom prst="flowChartMagneticDisk">
                  <a:avLst/>
                </a:prstGeom>
                <a:solidFill>
                  <a:srgbClr val="00B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2" name="フローチャート : 磁気ディスク 78"/>
                <p:cNvSpPr/>
                <p:nvPr/>
              </p:nvSpPr>
              <p:spPr>
                <a:xfrm>
                  <a:off x="24927" y="2834634"/>
                  <a:ext cx="207008" cy="241815"/>
                </a:xfrm>
                <a:prstGeom prst="flowChartMagneticDisk">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33" name="Picture 10" descr="C:\Users\CS784324\AppData\Local\Microsoft\Windows\Temporary Internet Files\Content.IE5\OHR2JK22\MC900431601[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45139" l="21528" r="76389"/>
                          </a14:imgEffect>
                        </a14:imgLayer>
                      </a14:imgProps>
                    </a:ext>
                    <a:ext uri="{28A0092B-C50C-407E-A947-70E740481C1C}">
                      <a14:useLocalDpi xmlns:a14="http://schemas.microsoft.com/office/drawing/2010/main" val="0"/>
                    </a:ext>
                  </a:extLst>
                </a:blip>
                <a:srcRect l="24189" t="-1" r="20974" b="55006"/>
                <a:stretch/>
              </p:blipFill>
              <p:spPr bwMode="auto">
                <a:xfrm>
                  <a:off x="-203282" y="2487365"/>
                  <a:ext cx="683046" cy="464101"/>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25" name="正方形/長方形 224"/>
            <p:cNvSpPr/>
            <p:nvPr/>
          </p:nvSpPr>
          <p:spPr>
            <a:xfrm>
              <a:off x="3203848" y="2134637"/>
              <a:ext cx="997169" cy="36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市区町村</a:t>
              </a:r>
            </a:p>
          </p:txBody>
        </p:sp>
        <p:sp>
          <p:nvSpPr>
            <p:cNvPr id="226" name="V 字形矢印 225"/>
            <p:cNvSpPr/>
            <p:nvPr/>
          </p:nvSpPr>
          <p:spPr>
            <a:xfrm>
              <a:off x="1691680" y="3079784"/>
              <a:ext cx="1137851" cy="205200"/>
            </a:xfrm>
            <a:prstGeom prst="notchedRightArrow">
              <a:avLst>
                <a:gd name="adj1" fmla="val 50000"/>
                <a:gd name="adj2" fmla="val 188100"/>
              </a:avLst>
            </a:prstGeom>
            <a:solidFill>
              <a:schemeClr val="accent6"/>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7" name="テキスト ボックス 226"/>
            <p:cNvSpPr txBox="1"/>
            <p:nvPr/>
          </p:nvSpPr>
          <p:spPr>
            <a:xfrm>
              <a:off x="300905" y="1486525"/>
              <a:ext cx="4173795" cy="646331"/>
            </a:xfrm>
            <a:prstGeom prst="rect">
              <a:avLst/>
            </a:prstGeom>
            <a:noFill/>
          </p:spPr>
          <p:txBody>
            <a:bodyPr wrap="square" rtlCol="0">
              <a:spAutoFit/>
            </a:bodyPr>
            <a:lstStyle/>
            <a:p>
              <a:r>
                <a:rPr lang="ja-JP" altLang="en-US" b="1" dirty="0">
                  <a:solidFill>
                    <a:srgbClr val="009900"/>
                  </a:solidFill>
                  <a:latin typeface="HG丸ｺﾞｼｯｸM-PRO" panose="020F0600000000000000" pitchFamily="50" charset="-128"/>
                  <a:ea typeface="HG丸ｺﾞｼｯｸM-PRO" panose="020F0600000000000000" pitchFamily="50" charset="-128"/>
                </a:rPr>
                <a:t>毎年６月の</a:t>
              </a:r>
              <a:r>
                <a:rPr lang="ja-JP" altLang="en-US" b="1" dirty="0">
                  <a:solidFill>
                    <a:srgbClr val="C00000"/>
                  </a:solidFill>
                  <a:latin typeface="HG丸ｺﾞｼｯｸM-PRO" panose="020F0600000000000000" pitchFamily="50" charset="-128"/>
                  <a:ea typeface="HG丸ｺﾞｼｯｸM-PRO" panose="020F0600000000000000" pitchFamily="50" charset="-128"/>
                </a:rPr>
                <a:t>児童手当の現況届</a:t>
              </a:r>
              <a:r>
                <a:rPr lang="ja-JP" altLang="en-US" b="1" dirty="0">
                  <a:solidFill>
                    <a:srgbClr val="009900"/>
                  </a:solidFill>
                  <a:latin typeface="HG丸ｺﾞｼｯｸM-PRO" panose="020F0600000000000000" pitchFamily="50" charset="-128"/>
                  <a:ea typeface="HG丸ｺﾞｼｯｸM-PRO" panose="020F0600000000000000" pitchFamily="50" charset="-128"/>
                </a:rPr>
                <a:t>の際に　　市区町村にマイナンバーを提示します</a:t>
              </a:r>
            </a:p>
          </p:txBody>
        </p:sp>
      </p:grpSp>
      <p:grpSp>
        <p:nvGrpSpPr>
          <p:cNvPr id="248" name="グループ化 247"/>
          <p:cNvGrpSpPr/>
          <p:nvPr/>
        </p:nvGrpSpPr>
        <p:grpSpPr>
          <a:xfrm>
            <a:off x="5011153" y="3673314"/>
            <a:ext cx="4320480" cy="2491991"/>
            <a:chOff x="4716016" y="4033353"/>
            <a:chExt cx="4320480" cy="2491991"/>
          </a:xfrm>
        </p:grpSpPr>
        <p:grpSp>
          <p:nvGrpSpPr>
            <p:cNvPr id="249" name="グループ化 248"/>
            <p:cNvGrpSpPr/>
            <p:nvPr/>
          </p:nvGrpSpPr>
          <p:grpSpPr>
            <a:xfrm>
              <a:off x="4716016" y="4033353"/>
              <a:ext cx="4320480" cy="2491991"/>
              <a:chOff x="4716016" y="4033353"/>
              <a:chExt cx="4320480" cy="2491991"/>
            </a:xfrm>
          </p:grpSpPr>
          <p:grpSp>
            <p:nvGrpSpPr>
              <p:cNvPr id="251" name="グループ化 250"/>
              <p:cNvGrpSpPr/>
              <p:nvPr/>
            </p:nvGrpSpPr>
            <p:grpSpPr>
              <a:xfrm>
                <a:off x="4716016" y="4033353"/>
                <a:ext cx="4320480" cy="2491991"/>
                <a:chOff x="4716016" y="4033353"/>
                <a:chExt cx="4320480" cy="2491991"/>
              </a:xfrm>
            </p:grpSpPr>
            <p:sp>
              <p:nvSpPr>
                <p:cNvPr id="253" name="V 字形矢印 252"/>
                <p:cNvSpPr/>
                <p:nvPr/>
              </p:nvSpPr>
              <p:spPr>
                <a:xfrm>
                  <a:off x="5868144" y="5961990"/>
                  <a:ext cx="1512168" cy="203314"/>
                </a:xfrm>
                <a:prstGeom prst="notchedRightArrow">
                  <a:avLst>
                    <a:gd name="adj1" fmla="val 50000"/>
                    <a:gd name="adj2" fmla="val 188100"/>
                  </a:avLst>
                </a:prstGeom>
                <a:solidFill>
                  <a:schemeClr val="accent6"/>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4" name="角丸四角形 253"/>
                <p:cNvSpPr/>
                <p:nvPr/>
              </p:nvSpPr>
              <p:spPr>
                <a:xfrm>
                  <a:off x="4716016" y="4033353"/>
                  <a:ext cx="4320480" cy="2491991"/>
                </a:xfrm>
                <a:prstGeom prst="roundRect">
                  <a:avLst>
                    <a:gd name="adj" fmla="val 12950"/>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5" name="テキスト ボックス 254"/>
                <p:cNvSpPr txBox="1"/>
                <p:nvPr/>
              </p:nvSpPr>
              <p:spPr>
                <a:xfrm>
                  <a:off x="4885324" y="4033353"/>
                  <a:ext cx="4007156" cy="646331"/>
                </a:xfrm>
                <a:prstGeom prst="rect">
                  <a:avLst/>
                </a:prstGeom>
                <a:noFill/>
              </p:spPr>
              <p:txBody>
                <a:bodyPr wrap="square" rtlCol="0">
                  <a:spAutoFit/>
                </a:bodyPr>
                <a:lstStyle/>
                <a:p>
                  <a:r>
                    <a:rPr lang="ja-JP" altLang="en-US" b="1" dirty="0">
                      <a:solidFill>
                        <a:srgbClr val="009900"/>
                      </a:solidFill>
                      <a:latin typeface="HG丸ｺﾞｼｯｸM-PRO" panose="020F0600000000000000" pitchFamily="50" charset="-128"/>
                      <a:ea typeface="HG丸ｺﾞｼｯｸM-PRO" panose="020F0600000000000000" pitchFamily="50" charset="-128"/>
                    </a:rPr>
                    <a:t>勤務先はマイナンバーの提示を受け、</a:t>
                  </a:r>
                  <a:r>
                    <a:rPr lang="ja-JP" altLang="en-US" b="1" dirty="0">
                      <a:solidFill>
                        <a:srgbClr val="C00000"/>
                      </a:solidFill>
                      <a:latin typeface="HG丸ｺﾞｼｯｸM-PRO" panose="020F0600000000000000" pitchFamily="50" charset="-128"/>
                      <a:ea typeface="HG丸ｺﾞｼｯｸM-PRO" panose="020F0600000000000000" pitchFamily="50" charset="-128"/>
                    </a:rPr>
                    <a:t>源泉徴収票等に記載</a:t>
                  </a:r>
                  <a:r>
                    <a:rPr lang="ja-JP" altLang="en-US" b="1" dirty="0">
                      <a:solidFill>
                        <a:srgbClr val="009900"/>
                      </a:solidFill>
                      <a:latin typeface="HG丸ｺﾞｼｯｸM-PRO" panose="020F0600000000000000" pitchFamily="50" charset="-128"/>
                      <a:ea typeface="HG丸ｺﾞｼｯｸM-PRO" panose="020F0600000000000000" pitchFamily="50" charset="-128"/>
                    </a:rPr>
                    <a:t>します</a:t>
                  </a:r>
                </a:p>
              </p:txBody>
            </p:sp>
            <p:grpSp>
              <p:nvGrpSpPr>
                <p:cNvPr id="256" name="グループ化 255"/>
                <p:cNvGrpSpPr/>
                <p:nvPr/>
              </p:nvGrpSpPr>
              <p:grpSpPr>
                <a:xfrm>
                  <a:off x="5004048" y="5654182"/>
                  <a:ext cx="701422" cy="799154"/>
                  <a:chOff x="5255046" y="2507870"/>
                  <a:chExt cx="831597" cy="1035620"/>
                </a:xfrm>
              </p:grpSpPr>
              <p:sp>
                <p:nvSpPr>
                  <p:cNvPr id="267" name="フローチャート : 磁気ディスク 7"/>
                  <p:cNvSpPr/>
                  <p:nvPr/>
                </p:nvSpPr>
                <p:spPr>
                  <a:xfrm>
                    <a:off x="5546481" y="3183450"/>
                    <a:ext cx="252029" cy="360040"/>
                  </a:xfrm>
                  <a:prstGeom prst="flowChartMagneticDisk">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8" name="フローチャート : 磁気ディスク 8"/>
                  <p:cNvSpPr/>
                  <p:nvPr/>
                </p:nvSpPr>
                <p:spPr>
                  <a:xfrm>
                    <a:off x="5544830" y="3055058"/>
                    <a:ext cx="252029" cy="344417"/>
                  </a:xfrm>
                  <a:prstGeom prst="flowChartMagneticDisk">
                    <a:avLst/>
                  </a:prstGeom>
                  <a:solidFill>
                    <a:srgbClr val="00206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9" name="二等辺三角形 268"/>
                  <p:cNvSpPr/>
                  <p:nvPr/>
                </p:nvSpPr>
                <p:spPr>
                  <a:xfrm flipV="1">
                    <a:off x="5610252" y="3088327"/>
                    <a:ext cx="121185" cy="187287"/>
                  </a:xfrm>
                  <a:prstGeom prst="triangle">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70" name="直線コネクタ 269"/>
                  <p:cNvCxnSpPr/>
                  <p:nvPr/>
                </p:nvCxnSpPr>
                <p:spPr>
                  <a:xfrm flipV="1">
                    <a:off x="5670844" y="3088178"/>
                    <a:ext cx="0" cy="149629"/>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71" name="Picture 10" descr="C:\Users\CS784324\AppData\Local\Microsoft\Windows\Temporary Internet Files\Content.IE5\OHR2JK22\MC900431601[1].pn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45139" l="21528" r="76389"/>
                            </a14:imgEffect>
                          </a14:imgLayer>
                        </a14:imgProps>
                      </a:ext>
                      <a:ext uri="{28A0092B-C50C-407E-A947-70E740481C1C}">
                        <a14:useLocalDpi xmlns:a14="http://schemas.microsoft.com/office/drawing/2010/main" val="0"/>
                      </a:ext>
                    </a:extLst>
                  </a:blip>
                  <a:srcRect l="24189" t="-1" r="20974" b="55006"/>
                  <a:stretch/>
                </p:blipFill>
                <p:spPr bwMode="auto">
                  <a:xfrm>
                    <a:off x="5255046" y="2507870"/>
                    <a:ext cx="831597" cy="661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グループ化 256"/>
                <p:cNvGrpSpPr/>
                <p:nvPr/>
              </p:nvGrpSpPr>
              <p:grpSpPr>
                <a:xfrm>
                  <a:off x="7596336" y="4728993"/>
                  <a:ext cx="1224137" cy="1702806"/>
                  <a:chOff x="7596336" y="4728993"/>
                  <a:chExt cx="1224137" cy="1702806"/>
                </a:xfrm>
              </p:grpSpPr>
              <p:grpSp>
                <p:nvGrpSpPr>
                  <p:cNvPr id="259" name="グループ化 258"/>
                  <p:cNvGrpSpPr/>
                  <p:nvPr/>
                </p:nvGrpSpPr>
                <p:grpSpPr>
                  <a:xfrm>
                    <a:off x="7596336" y="4728993"/>
                    <a:ext cx="1224137" cy="1702806"/>
                    <a:chOff x="6369518" y="2509685"/>
                    <a:chExt cx="1224137" cy="2160990"/>
                  </a:xfrm>
                  <a:effectLst>
                    <a:outerShdw blurRad="50800" dist="38100" dir="2700000" algn="tl" rotWithShape="0">
                      <a:prstClr val="black">
                        <a:alpha val="40000"/>
                      </a:prstClr>
                    </a:outerShdw>
                  </a:effectLst>
                </p:grpSpPr>
                <p:grpSp>
                  <p:nvGrpSpPr>
                    <p:cNvPr id="263" name="グループ化 262"/>
                    <p:cNvGrpSpPr/>
                    <p:nvPr/>
                  </p:nvGrpSpPr>
                  <p:grpSpPr>
                    <a:xfrm>
                      <a:off x="6369518" y="2509685"/>
                      <a:ext cx="1224137" cy="2160990"/>
                      <a:chOff x="6887216" y="2552066"/>
                      <a:chExt cx="736143" cy="1167880"/>
                    </a:xfrm>
                  </p:grpSpPr>
                  <p:sp>
                    <p:nvSpPr>
                      <p:cNvPr id="265" name="直方体 264"/>
                      <p:cNvSpPr/>
                      <p:nvPr/>
                    </p:nvSpPr>
                    <p:spPr>
                      <a:xfrm>
                        <a:off x="6887216" y="2552066"/>
                        <a:ext cx="736143" cy="1167880"/>
                      </a:xfrm>
                      <a:prstGeom prst="cube">
                        <a:avLst>
                          <a:gd name="adj" fmla="val 16842"/>
                        </a:avLst>
                      </a:prstGeom>
                      <a:solidFill>
                        <a:srgbClr val="CC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6" name="正方形/長方形 265"/>
                      <p:cNvSpPr/>
                      <p:nvPr/>
                    </p:nvSpPr>
                    <p:spPr>
                      <a:xfrm>
                        <a:off x="6944057" y="3267088"/>
                        <a:ext cx="233729" cy="121920"/>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64" name="正方形/長方形 263"/>
                    <p:cNvSpPr/>
                    <p:nvPr/>
                  </p:nvSpPr>
                  <p:spPr>
                    <a:xfrm>
                      <a:off x="6898561" y="3832727"/>
                      <a:ext cx="384549" cy="225595"/>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60" name="正方形/長方形 259"/>
                  <p:cNvSpPr/>
                  <p:nvPr/>
                </p:nvSpPr>
                <p:spPr>
                  <a:xfrm>
                    <a:off x="7690857" y="5483484"/>
                    <a:ext cx="388670" cy="177763"/>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1" name="正方形/長方形 260"/>
                  <p:cNvSpPr/>
                  <p:nvPr/>
                </p:nvSpPr>
                <p:spPr>
                  <a:xfrm>
                    <a:off x="8125379" y="5483484"/>
                    <a:ext cx="384549" cy="177763"/>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2" name="正方形/長方形 261"/>
                  <p:cNvSpPr/>
                  <p:nvPr/>
                </p:nvSpPr>
                <p:spPr>
                  <a:xfrm>
                    <a:off x="7690856" y="5195452"/>
                    <a:ext cx="384549" cy="177763"/>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58" name="正方形/長方形 257"/>
                <p:cNvSpPr/>
                <p:nvPr/>
              </p:nvSpPr>
              <p:spPr>
                <a:xfrm>
                  <a:off x="7380312" y="6093296"/>
                  <a:ext cx="915318" cy="3600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勤務先</a:t>
                  </a:r>
                </a:p>
              </p:txBody>
            </p:sp>
          </p:grpSp>
          <p:sp>
            <p:nvSpPr>
              <p:cNvPr id="252" name="正方形/長方形 251"/>
              <p:cNvSpPr/>
              <p:nvPr/>
            </p:nvSpPr>
            <p:spPr>
              <a:xfrm>
                <a:off x="8125379" y="5195452"/>
                <a:ext cx="384549" cy="177763"/>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50" name="四角形吹き出し 249"/>
            <p:cNvSpPr/>
            <p:nvPr/>
          </p:nvSpPr>
          <p:spPr>
            <a:xfrm>
              <a:off x="5004049" y="4725144"/>
              <a:ext cx="2412268" cy="720000"/>
            </a:xfrm>
            <a:prstGeom prst="wedgeRectCallout">
              <a:avLst>
                <a:gd name="adj1" fmla="val 60895"/>
                <a:gd name="adj2" fmla="val 29951"/>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従業員やその扶養家族</a:t>
              </a:r>
              <a:r>
                <a:rPr lang="ja-JP" altLang="en-US" sz="120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の個人番号</a:t>
              </a:r>
              <a:r>
                <a:rPr lang="ja-JP" altLang="en-US"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を源泉徴収票等に記載して税務署や市区町村に提出します</a:t>
              </a:r>
            </a:p>
          </p:txBody>
        </p:sp>
      </p:grpSp>
      <p:sp>
        <p:nvSpPr>
          <p:cNvPr id="272" name="直方体 271"/>
          <p:cNvSpPr/>
          <p:nvPr/>
        </p:nvSpPr>
        <p:spPr>
          <a:xfrm>
            <a:off x="834690" y="4595643"/>
            <a:ext cx="1201387" cy="1473907"/>
          </a:xfrm>
          <a:prstGeom prst="cube">
            <a:avLst>
              <a:gd name="adj" fmla="val 19145"/>
            </a:avLst>
          </a:prstGeom>
          <a:solidFill>
            <a:schemeClr val="accent2">
              <a:lumMod val="40000"/>
              <a:lumOff val="6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3" name="正方形/長方形 272"/>
          <p:cNvSpPr/>
          <p:nvPr/>
        </p:nvSpPr>
        <p:spPr>
          <a:xfrm>
            <a:off x="928113" y="4365104"/>
            <a:ext cx="914689" cy="360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金融機関　　</a:t>
            </a:r>
          </a:p>
        </p:txBody>
      </p:sp>
      <p:sp>
        <p:nvSpPr>
          <p:cNvPr id="274" name="正方形/長方形 273"/>
          <p:cNvSpPr/>
          <p:nvPr/>
        </p:nvSpPr>
        <p:spPr>
          <a:xfrm>
            <a:off x="734167" y="2305138"/>
            <a:ext cx="149691" cy="11575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5" name="正方形/長方形 274"/>
          <p:cNvSpPr/>
          <p:nvPr/>
        </p:nvSpPr>
        <p:spPr>
          <a:xfrm>
            <a:off x="996127" y="2305138"/>
            <a:ext cx="149691" cy="115750"/>
          </a:xfrm>
          <a:prstGeom prst="rect">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135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76" name="直線コネクタ 275"/>
          <p:cNvCxnSpPr>
            <a:stCxn id="274" idx="3"/>
            <a:endCxn id="275" idx="1"/>
          </p:cNvCxnSpPr>
          <p:nvPr/>
        </p:nvCxnSpPr>
        <p:spPr>
          <a:xfrm>
            <a:off x="883858" y="2363013"/>
            <a:ext cx="1122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7" name="V 字形矢印 276"/>
          <p:cNvSpPr/>
          <p:nvPr/>
        </p:nvSpPr>
        <p:spPr>
          <a:xfrm flipH="1">
            <a:off x="2274849" y="5600064"/>
            <a:ext cx="1536392" cy="205200"/>
          </a:xfrm>
          <a:prstGeom prst="notchedRightArrow">
            <a:avLst>
              <a:gd name="adj1" fmla="val 50000"/>
              <a:gd name="adj2" fmla="val 219868"/>
            </a:avLst>
          </a:prstGeom>
          <a:solidFill>
            <a:schemeClr val="accent6"/>
          </a:solidFill>
          <a:ln w="952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8" name="正方形/長方形 277"/>
          <p:cNvSpPr/>
          <p:nvPr/>
        </p:nvSpPr>
        <p:spPr>
          <a:xfrm>
            <a:off x="1004622" y="5590416"/>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9" name="正方形/長方形 278"/>
          <p:cNvSpPr/>
          <p:nvPr/>
        </p:nvSpPr>
        <p:spPr>
          <a:xfrm>
            <a:off x="1234139" y="5590416"/>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0" name="正方形/長方形 279"/>
          <p:cNvSpPr/>
          <p:nvPr/>
        </p:nvSpPr>
        <p:spPr>
          <a:xfrm>
            <a:off x="1006637" y="5302384"/>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1" name="正方形/長方形 280"/>
          <p:cNvSpPr/>
          <p:nvPr/>
        </p:nvSpPr>
        <p:spPr>
          <a:xfrm>
            <a:off x="1234139" y="5302384"/>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82" name="グループ化 281"/>
          <p:cNvGrpSpPr/>
          <p:nvPr/>
        </p:nvGrpSpPr>
        <p:grpSpPr>
          <a:xfrm>
            <a:off x="3426978" y="5309311"/>
            <a:ext cx="488947" cy="279929"/>
            <a:chOff x="3131840" y="5597343"/>
            <a:chExt cx="488947" cy="279929"/>
          </a:xfrm>
        </p:grpSpPr>
        <p:sp>
          <p:nvSpPr>
            <p:cNvPr id="283" name="角丸四角形 282"/>
            <p:cNvSpPr/>
            <p:nvPr/>
          </p:nvSpPr>
          <p:spPr bwMode="auto">
            <a:xfrm>
              <a:off x="3131840" y="5597343"/>
              <a:ext cx="488947" cy="279929"/>
            </a:xfrm>
            <a:prstGeom prst="roundRect">
              <a:avLst>
                <a:gd name="adj" fmla="val 12740"/>
              </a:avLst>
            </a:prstGeom>
            <a:solidFill>
              <a:schemeClr val="accent6">
                <a:lumMod val="20000"/>
                <a:lumOff val="80000"/>
              </a:schemeClr>
            </a:solidFill>
            <a:ln w="12700">
              <a:solidFill>
                <a:schemeClr val="tx1"/>
              </a:solidFill>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284" name="テキスト ボックス 283"/>
            <p:cNvSpPr txBox="1"/>
            <p:nvPr/>
          </p:nvSpPr>
          <p:spPr>
            <a:xfrm>
              <a:off x="3162072" y="5760145"/>
              <a:ext cx="434310" cy="76944"/>
            </a:xfrm>
            <a:prstGeom prst="rect">
              <a:avLst/>
            </a:prstGeom>
            <a:noFill/>
          </p:spPr>
          <p:txBody>
            <a:bodyPr wrap="square" lIns="0" tIns="0" rIns="0" bIns="0" rtlCol="0">
              <a:spAutoFit/>
            </a:bodyPr>
            <a:lstStyle/>
            <a:p>
              <a:r>
                <a:rPr lang="en-US" altLang="ja-JP" sz="500" b="1" dirty="0">
                  <a:latin typeface="メイリオ" panose="020B0604030504040204" pitchFamily="50" charset="-128"/>
                  <a:ea typeface="メイリオ" panose="020B0604030504040204" pitchFamily="50" charset="-128"/>
                  <a:cs typeface="メイリオ" panose="020B0604030504040204" pitchFamily="50" charset="-128"/>
                </a:rPr>
                <a:t>3456 </a:t>
              </a:r>
              <a:r>
                <a:rPr lang="ja-JP" altLang="en-US" sz="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b="1" dirty="0"/>
                <a:t> </a:t>
              </a:r>
              <a:endParaRPr lang="en-US" altLang="ja-JP" sz="500" b="1" dirty="0"/>
            </a:p>
          </p:txBody>
        </p:sp>
        <p:sp>
          <p:nvSpPr>
            <p:cNvPr id="285" name="正方形/長方形 284"/>
            <p:cNvSpPr/>
            <p:nvPr/>
          </p:nvSpPr>
          <p:spPr>
            <a:xfrm>
              <a:off x="3171601" y="5661256"/>
              <a:ext cx="410512" cy="72000"/>
            </a:xfrm>
            <a:prstGeom prst="rect">
              <a:avLst/>
            </a:prstGeom>
            <a:solidFill>
              <a:schemeClr val="bg1"/>
            </a:solidFill>
            <a:ln>
              <a:solidFill>
                <a:schemeClr val="tx1"/>
              </a:solidFill>
            </a:ln>
          </p:spPr>
          <p:txBody>
            <a:bodyPr wrap="square" rtlCol="0" anchor="ctr">
              <a:spAutoFit/>
            </a:bodyPr>
            <a:lstStyle/>
            <a:p>
              <a:pPr algn="ctr"/>
              <a:endParaRPr lang="ja-JP" altLang="en-US" sz="1050" dirty="0"/>
            </a:p>
          </p:txBody>
        </p:sp>
      </p:grpSp>
      <p:grpSp>
        <p:nvGrpSpPr>
          <p:cNvPr id="286" name="グループ化 285"/>
          <p:cNvGrpSpPr/>
          <p:nvPr/>
        </p:nvGrpSpPr>
        <p:grpSpPr>
          <a:xfrm>
            <a:off x="3931034" y="5308202"/>
            <a:ext cx="710175" cy="785094"/>
            <a:chOff x="5794872" y="528810"/>
            <a:chExt cx="831597" cy="1035620"/>
          </a:xfrm>
        </p:grpSpPr>
        <p:sp>
          <p:nvSpPr>
            <p:cNvPr id="287" name="フローチャート : 磁気ディスク 152"/>
            <p:cNvSpPr/>
            <p:nvPr/>
          </p:nvSpPr>
          <p:spPr>
            <a:xfrm>
              <a:off x="6066508" y="1204390"/>
              <a:ext cx="252028" cy="360040"/>
            </a:xfrm>
            <a:prstGeom prst="flowChartMagneticDisk">
              <a:avLst/>
            </a:prstGeom>
            <a:solidFill>
              <a:schemeClr val="accent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8" name="フローチャート : 磁気ディスク 153"/>
            <p:cNvSpPr/>
            <p:nvPr/>
          </p:nvSpPr>
          <p:spPr>
            <a:xfrm>
              <a:off x="6066508" y="1075998"/>
              <a:ext cx="252028" cy="344416"/>
            </a:xfrm>
            <a:prstGeom prst="flowChartMagneticDisk">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89" name="Picture 10" descr="C:\Users\CS784324\AppData\Local\Microsoft\Windows\Temporary Internet Files\Content.IE5\OHR2JK22\MC900431601[1].png"/>
            <p:cNvPicPr>
              <a:picLocks noChangeAspect="1" noChangeArrowheads="1"/>
            </p:cNvPicPr>
            <p:nvPr/>
          </p:nvPicPr>
          <p:blipFill rotWithShape="1">
            <a:blip r:embed="rId10" cstate="print">
              <a:extLst>
                <a:ext uri="{BEBA8EAE-BF5A-486C-A8C5-ECC9F3942E4B}">
                  <a14:imgProps xmlns:a14="http://schemas.microsoft.com/office/drawing/2010/main">
                    <a14:imgLayer r:embed="rId6">
                      <a14:imgEffect>
                        <a14:backgroundRemoval t="0" b="45139" l="21528" r="76389"/>
                      </a14:imgEffect>
                      <a14:imgEffect>
                        <a14:colorTemperature colorTemp="11200"/>
                      </a14:imgEffect>
                    </a14:imgLayer>
                  </a14:imgProps>
                </a:ext>
                <a:ext uri="{28A0092B-C50C-407E-A947-70E740481C1C}">
                  <a14:useLocalDpi xmlns:a14="http://schemas.microsoft.com/office/drawing/2010/main" val="0"/>
                </a:ext>
              </a:extLst>
            </a:blip>
            <a:srcRect l="24189" t="-1" r="20974" b="55006"/>
            <a:stretch/>
          </p:blipFill>
          <p:spPr bwMode="auto">
            <a:xfrm>
              <a:off x="5794872" y="528810"/>
              <a:ext cx="831597" cy="661012"/>
            </a:xfrm>
            <a:prstGeom prst="rect">
              <a:avLst/>
            </a:prstGeom>
            <a:noFill/>
            <a:extLst>
              <a:ext uri="{909E8E84-426E-40DD-AFC4-6F175D3DCCD1}">
                <a14:hiddenFill xmlns:a14="http://schemas.microsoft.com/office/drawing/2010/main">
                  <a:solidFill>
                    <a:srgbClr val="FFFFFF"/>
                  </a:solidFill>
                </a14:hiddenFill>
              </a:ext>
            </a:extLst>
          </p:spPr>
        </p:pic>
      </p:grpSp>
      <p:sp>
        <p:nvSpPr>
          <p:cNvPr id="290" name="テキスト ボックス 289"/>
          <p:cNvSpPr txBox="1"/>
          <p:nvPr/>
        </p:nvSpPr>
        <p:spPr>
          <a:xfrm>
            <a:off x="675827" y="3674053"/>
            <a:ext cx="4119303" cy="615553"/>
          </a:xfrm>
          <a:prstGeom prst="rect">
            <a:avLst/>
          </a:prstGeom>
          <a:noFill/>
        </p:spPr>
        <p:txBody>
          <a:bodyPr wrap="square" rtlCol="0">
            <a:spAutoFit/>
          </a:bodyPr>
          <a:lstStyle/>
          <a:p>
            <a:r>
              <a:rPr lang="ja-JP" altLang="en-US" sz="1700" b="1" dirty="0">
                <a:solidFill>
                  <a:srgbClr val="009900"/>
                </a:solidFill>
                <a:latin typeface="HG丸ｺﾞｼｯｸM-PRO" panose="020F0600000000000000" pitchFamily="50" charset="-128"/>
                <a:ea typeface="HG丸ｺﾞｼｯｸM-PRO" panose="020F0600000000000000" pitchFamily="50" charset="-128"/>
              </a:rPr>
              <a:t>証券会社や保険会社等はマイナンバーの提示を受け、</a:t>
            </a:r>
            <a:r>
              <a:rPr lang="ja-JP" altLang="en-US" sz="1700" b="1" dirty="0">
                <a:solidFill>
                  <a:srgbClr val="C00000"/>
                </a:solidFill>
                <a:latin typeface="HG丸ｺﾞｼｯｸM-PRO" panose="020F0600000000000000" pitchFamily="50" charset="-128"/>
                <a:ea typeface="HG丸ｺﾞｼｯｸM-PRO" panose="020F0600000000000000" pitchFamily="50" charset="-128"/>
              </a:rPr>
              <a:t>法定調書等に記載</a:t>
            </a:r>
            <a:r>
              <a:rPr lang="ja-JP" altLang="en-US" sz="1700" b="1" dirty="0">
                <a:solidFill>
                  <a:srgbClr val="009900"/>
                </a:solidFill>
                <a:latin typeface="HG丸ｺﾞｼｯｸM-PRO" panose="020F0600000000000000" pitchFamily="50" charset="-128"/>
                <a:ea typeface="HG丸ｺﾞｼｯｸM-PRO" panose="020F0600000000000000" pitchFamily="50" charset="-128"/>
              </a:rPr>
              <a:t>します</a:t>
            </a:r>
          </a:p>
        </p:txBody>
      </p:sp>
      <p:sp>
        <p:nvSpPr>
          <p:cNvPr id="291" name="正方形/長方形 290"/>
          <p:cNvSpPr/>
          <p:nvPr/>
        </p:nvSpPr>
        <p:spPr>
          <a:xfrm>
            <a:off x="1006638" y="5014352"/>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2" name="正方形/長方形 291"/>
          <p:cNvSpPr/>
          <p:nvPr/>
        </p:nvSpPr>
        <p:spPr>
          <a:xfrm>
            <a:off x="1234139" y="5014352"/>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3" name="四角形吹き出し 292"/>
          <p:cNvSpPr/>
          <p:nvPr/>
        </p:nvSpPr>
        <p:spPr>
          <a:xfrm>
            <a:off x="2259695" y="4365104"/>
            <a:ext cx="2103387" cy="720000"/>
          </a:xfrm>
          <a:prstGeom prst="wedgeRectCallout">
            <a:avLst>
              <a:gd name="adj1" fmla="val -65805"/>
              <a:gd name="adj2" fmla="val 41686"/>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顧客の個人番号を法定調書等に記載して税務署などに提出します</a:t>
            </a:r>
          </a:p>
        </p:txBody>
      </p:sp>
      <p:grpSp>
        <p:nvGrpSpPr>
          <p:cNvPr id="294" name="グループ化 293"/>
          <p:cNvGrpSpPr/>
          <p:nvPr/>
        </p:nvGrpSpPr>
        <p:grpSpPr>
          <a:xfrm>
            <a:off x="6034375" y="5309311"/>
            <a:ext cx="488947" cy="279929"/>
            <a:chOff x="3131840" y="5597343"/>
            <a:chExt cx="488947" cy="279929"/>
          </a:xfrm>
        </p:grpSpPr>
        <p:sp>
          <p:nvSpPr>
            <p:cNvPr id="295" name="角丸四角形 294"/>
            <p:cNvSpPr/>
            <p:nvPr/>
          </p:nvSpPr>
          <p:spPr bwMode="auto">
            <a:xfrm>
              <a:off x="3131840" y="5597343"/>
              <a:ext cx="488947" cy="279929"/>
            </a:xfrm>
            <a:prstGeom prst="roundRect">
              <a:avLst>
                <a:gd name="adj" fmla="val 12740"/>
              </a:avLst>
            </a:prstGeom>
            <a:solidFill>
              <a:schemeClr val="accent6">
                <a:lumMod val="20000"/>
                <a:lumOff val="80000"/>
              </a:schemeClr>
            </a:solidFill>
            <a:ln w="12700">
              <a:solidFill>
                <a:schemeClr val="tx1"/>
              </a:solidFill>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ja-JP" altLang="en-US" sz="600" dirty="0">
                <a:ln>
                  <a:solidFill>
                    <a:sysClr val="windowText" lastClr="000000"/>
                  </a:solidFill>
                </a:ln>
              </a:endParaRPr>
            </a:p>
          </p:txBody>
        </p:sp>
        <p:sp>
          <p:nvSpPr>
            <p:cNvPr id="296" name="テキスト ボックス 295"/>
            <p:cNvSpPr txBox="1"/>
            <p:nvPr/>
          </p:nvSpPr>
          <p:spPr>
            <a:xfrm>
              <a:off x="3162072" y="5760145"/>
              <a:ext cx="434310" cy="76944"/>
            </a:xfrm>
            <a:prstGeom prst="rect">
              <a:avLst/>
            </a:prstGeom>
            <a:noFill/>
          </p:spPr>
          <p:txBody>
            <a:bodyPr wrap="square" lIns="0" tIns="0" rIns="0" bIns="0" rtlCol="0">
              <a:spAutoFit/>
            </a:bodyPr>
            <a:lstStyle/>
            <a:p>
              <a:r>
                <a:rPr lang="en-US" altLang="ja-JP" sz="500" b="1" dirty="0">
                  <a:latin typeface="メイリオ" panose="020B0604030504040204" pitchFamily="50" charset="-128"/>
                  <a:ea typeface="メイリオ" panose="020B0604030504040204" pitchFamily="50" charset="-128"/>
                  <a:cs typeface="メイリオ" panose="020B0604030504040204" pitchFamily="50" charset="-128"/>
                </a:rPr>
                <a:t>4567 </a:t>
              </a:r>
              <a:r>
                <a:rPr lang="ja-JP" altLang="en-US" sz="5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500" b="1" dirty="0"/>
                <a:t> </a:t>
              </a:r>
              <a:endParaRPr lang="en-US" altLang="ja-JP" sz="500" b="1" dirty="0"/>
            </a:p>
          </p:txBody>
        </p:sp>
        <p:sp>
          <p:nvSpPr>
            <p:cNvPr id="297" name="正方形/長方形 296"/>
            <p:cNvSpPr/>
            <p:nvPr/>
          </p:nvSpPr>
          <p:spPr>
            <a:xfrm>
              <a:off x="3171601" y="5661256"/>
              <a:ext cx="410512" cy="72000"/>
            </a:xfrm>
            <a:prstGeom prst="rect">
              <a:avLst/>
            </a:prstGeom>
            <a:solidFill>
              <a:schemeClr val="bg1"/>
            </a:solidFill>
            <a:ln>
              <a:solidFill>
                <a:schemeClr val="tx1"/>
              </a:solidFill>
            </a:ln>
          </p:spPr>
          <p:txBody>
            <a:bodyPr wrap="square" rtlCol="0" anchor="ctr">
              <a:spAutoFit/>
            </a:bodyPr>
            <a:lstStyle/>
            <a:p>
              <a:pPr algn="ctr"/>
              <a:endParaRPr lang="ja-JP" altLang="en-US" sz="1050" dirty="0"/>
            </a:p>
          </p:txBody>
        </p:sp>
      </p:grpSp>
      <p:sp>
        <p:nvSpPr>
          <p:cNvPr id="298" name="正方形/長方形 297"/>
          <p:cNvSpPr/>
          <p:nvPr/>
        </p:nvSpPr>
        <p:spPr>
          <a:xfrm>
            <a:off x="1456934" y="5590416"/>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9" name="正方形/長方形 298"/>
          <p:cNvSpPr/>
          <p:nvPr/>
        </p:nvSpPr>
        <p:spPr>
          <a:xfrm>
            <a:off x="1456934" y="5302384"/>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0" name="正方形/長方形 299"/>
          <p:cNvSpPr/>
          <p:nvPr/>
        </p:nvSpPr>
        <p:spPr>
          <a:xfrm>
            <a:off x="1456934" y="5014352"/>
            <a:ext cx="150799" cy="21484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1" name="正方形/長方形 300"/>
          <p:cNvSpPr/>
          <p:nvPr/>
        </p:nvSpPr>
        <p:spPr>
          <a:xfrm>
            <a:off x="3466567" y="2348880"/>
            <a:ext cx="230741" cy="182630"/>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2" name="正方形/長方形 301"/>
          <p:cNvSpPr/>
          <p:nvPr/>
        </p:nvSpPr>
        <p:spPr>
          <a:xfrm>
            <a:off x="3763450" y="2348880"/>
            <a:ext cx="230741" cy="182630"/>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3" name="正方形/長方形 302"/>
          <p:cNvSpPr/>
          <p:nvPr/>
        </p:nvSpPr>
        <p:spPr>
          <a:xfrm>
            <a:off x="4060333" y="2348880"/>
            <a:ext cx="230741" cy="182630"/>
          </a:xfrm>
          <a:prstGeom prst="rect">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4" name="アーチ 303"/>
          <p:cNvSpPr/>
          <p:nvPr/>
        </p:nvSpPr>
        <p:spPr>
          <a:xfrm rot="10800000">
            <a:off x="1511775" y="2427727"/>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05" name="円/楕円 304"/>
          <p:cNvSpPr/>
          <p:nvPr/>
        </p:nvSpPr>
        <p:spPr>
          <a:xfrm>
            <a:off x="1639815" y="2303162"/>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p>
        </p:txBody>
      </p:sp>
      <p:sp>
        <p:nvSpPr>
          <p:cNvPr id="306" name="円/楕円 305"/>
          <p:cNvSpPr/>
          <p:nvPr/>
        </p:nvSpPr>
        <p:spPr>
          <a:xfrm>
            <a:off x="1476136" y="2305337"/>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07" name="アーチ 306"/>
          <p:cNvSpPr/>
          <p:nvPr/>
        </p:nvSpPr>
        <p:spPr>
          <a:xfrm rot="10800000">
            <a:off x="867938" y="2445825"/>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grpSp>
        <p:nvGrpSpPr>
          <p:cNvPr id="308" name="グループ化 307"/>
          <p:cNvGrpSpPr/>
          <p:nvPr/>
        </p:nvGrpSpPr>
        <p:grpSpPr>
          <a:xfrm>
            <a:off x="908773" y="2978830"/>
            <a:ext cx="304331" cy="135634"/>
            <a:chOff x="792116" y="3272516"/>
            <a:chExt cx="304331" cy="135634"/>
          </a:xfrm>
        </p:grpSpPr>
        <p:sp>
          <p:nvSpPr>
            <p:cNvPr id="309" name="アーチ 308"/>
            <p:cNvSpPr/>
            <p:nvPr/>
          </p:nvSpPr>
          <p:spPr>
            <a:xfrm rot="10800000">
              <a:off x="866419" y="3332091"/>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10" name="正方形/長方形 309"/>
            <p:cNvSpPr/>
            <p:nvPr/>
          </p:nvSpPr>
          <p:spPr>
            <a:xfrm>
              <a:off x="792116" y="3275338"/>
              <a:ext cx="187796" cy="112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11" name="正方形/長方形 310"/>
            <p:cNvSpPr/>
            <p:nvPr/>
          </p:nvSpPr>
          <p:spPr>
            <a:xfrm>
              <a:off x="908651" y="3272516"/>
              <a:ext cx="187796" cy="112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sp>
        <p:nvSpPr>
          <p:cNvPr id="312" name="円/楕円 311"/>
          <p:cNvSpPr/>
          <p:nvPr/>
        </p:nvSpPr>
        <p:spPr>
          <a:xfrm>
            <a:off x="8269490" y="2606470"/>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3" name="円/楕円 312"/>
          <p:cNvSpPr/>
          <p:nvPr/>
        </p:nvSpPr>
        <p:spPr>
          <a:xfrm>
            <a:off x="8467538" y="2604184"/>
            <a:ext cx="45719" cy="50291"/>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4" name="円/楕円 313"/>
          <p:cNvSpPr/>
          <p:nvPr/>
        </p:nvSpPr>
        <p:spPr>
          <a:xfrm>
            <a:off x="9046680" y="2562941"/>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5" name="円/楕円 314"/>
          <p:cNvSpPr/>
          <p:nvPr/>
        </p:nvSpPr>
        <p:spPr>
          <a:xfrm>
            <a:off x="8877418" y="2564905"/>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6" name="アーチ 315"/>
          <p:cNvSpPr/>
          <p:nvPr/>
        </p:nvSpPr>
        <p:spPr>
          <a:xfrm rot="10800000">
            <a:off x="8318475" y="2737469"/>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17" name="アーチ 316"/>
          <p:cNvSpPr/>
          <p:nvPr/>
        </p:nvSpPr>
        <p:spPr>
          <a:xfrm rot="10800000">
            <a:off x="8913912" y="2670891"/>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18" name="円/楕円 317"/>
          <p:cNvSpPr/>
          <p:nvPr/>
        </p:nvSpPr>
        <p:spPr>
          <a:xfrm>
            <a:off x="4332518" y="5560395"/>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19" name="円/楕円 318"/>
          <p:cNvSpPr/>
          <p:nvPr/>
        </p:nvSpPr>
        <p:spPr>
          <a:xfrm>
            <a:off x="4147058" y="5560148"/>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0" name="円/楕円 319"/>
          <p:cNvSpPr/>
          <p:nvPr/>
        </p:nvSpPr>
        <p:spPr>
          <a:xfrm>
            <a:off x="5515210" y="5567073"/>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1" name="円/楕円 320"/>
          <p:cNvSpPr/>
          <p:nvPr/>
        </p:nvSpPr>
        <p:spPr>
          <a:xfrm>
            <a:off x="5693828" y="5567111"/>
            <a:ext cx="45719" cy="45719"/>
          </a:xfrm>
          <a:prstGeom prst="ellipse">
            <a:avLst/>
          </a:prstGeom>
          <a:solidFill>
            <a:schemeClr val="tx1"/>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22" name="アーチ 321"/>
          <p:cNvSpPr/>
          <p:nvPr/>
        </p:nvSpPr>
        <p:spPr>
          <a:xfrm rot="10800000">
            <a:off x="4194262" y="5673823"/>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23" name="アーチ 322"/>
          <p:cNvSpPr/>
          <p:nvPr/>
        </p:nvSpPr>
        <p:spPr>
          <a:xfrm rot="10800000">
            <a:off x="5565089" y="5673823"/>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cxnSp>
        <p:nvCxnSpPr>
          <p:cNvPr id="324" name="直線コネクタ 323"/>
          <p:cNvCxnSpPr/>
          <p:nvPr/>
        </p:nvCxnSpPr>
        <p:spPr>
          <a:xfrm flipH="1">
            <a:off x="8269489" y="2737469"/>
            <a:ext cx="29468" cy="78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flipH="1">
            <a:off x="8871126" y="2686168"/>
            <a:ext cx="23608" cy="6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a:off x="8482448" y="2737469"/>
            <a:ext cx="30809" cy="78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p:cNvCxnSpPr/>
          <p:nvPr/>
        </p:nvCxnSpPr>
        <p:spPr>
          <a:xfrm>
            <a:off x="9076994" y="2675028"/>
            <a:ext cx="30809" cy="78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8" name="グループ化 327"/>
          <p:cNvGrpSpPr/>
          <p:nvPr/>
        </p:nvGrpSpPr>
        <p:grpSpPr>
          <a:xfrm>
            <a:off x="1332086" y="2985456"/>
            <a:ext cx="304331" cy="135634"/>
            <a:chOff x="792116" y="3272516"/>
            <a:chExt cx="304331" cy="135634"/>
          </a:xfrm>
        </p:grpSpPr>
        <p:sp>
          <p:nvSpPr>
            <p:cNvPr id="329" name="アーチ 328"/>
            <p:cNvSpPr/>
            <p:nvPr/>
          </p:nvSpPr>
          <p:spPr>
            <a:xfrm rot="10800000">
              <a:off x="866419" y="3332091"/>
              <a:ext cx="160507" cy="76059"/>
            </a:xfrm>
            <a:prstGeom prst="blockArc">
              <a:avLst/>
            </a:prstGeom>
            <a:solidFill>
              <a:schemeClr val="tx1">
                <a:alpha val="88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chemeClr val="tx1"/>
                </a:solidFill>
              </a:endParaRPr>
            </a:p>
          </p:txBody>
        </p:sp>
        <p:sp>
          <p:nvSpPr>
            <p:cNvPr id="330" name="正方形/長方形 329"/>
            <p:cNvSpPr/>
            <p:nvPr/>
          </p:nvSpPr>
          <p:spPr>
            <a:xfrm>
              <a:off x="792116" y="3275338"/>
              <a:ext cx="187796" cy="112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331" name="正方形/長方形 330"/>
            <p:cNvSpPr/>
            <p:nvPr/>
          </p:nvSpPr>
          <p:spPr>
            <a:xfrm>
              <a:off x="908651" y="3272516"/>
              <a:ext cx="187796" cy="1126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grpSp>
      <p:pic>
        <p:nvPicPr>
          <p:cNvPr id="332"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97959">
                        <a14:foregroundMark x1="46259" y1="65476" x2="46259" y2="65476"/>
                        <a14:foregroundMark x1="50340" y1="60119" x2="50340" y2="60119"/>
                        <a14:foregroundMark x1="57823" y1="52381" x2="63946" y2="63095"/>
                        <a14:foregroundMark x1="66667" y1="16667" x2="66667" y2="28571"/>
                        <a14:foregroundMark x1="29932" y1="26786" x2="29932" y2="26786"/>
                        <a14:foregroundMark x1="29932" y1="19048" x2="31293" y2="11905"/>
                        <a14:foregroundMark x1="46259" y1="69048" x2="34694" y2="76786"/>
                        <a14:foregroundMark x1="57823" y1="64286" x2="70748" y2="72024"/>
                        <a14:foregroundMark x1="64626" y1="70238" x2="43537" y2="86310"/>
                        <a14:foregroundMark x1="40816" y1="74405" x2="20408" y2="83333"/>
                        <a14:foregroundMark x1="54422" y1="79167" x2="83673" y2="79762"/>
                      </a14:backgroundRemoval>
                    </a14:imgEffect>
                  </a14:imgLayer>
                </a14:imgProps>
              </a:ext>
              <a:ext uri="{28A0092B-C50C-407E-A947-70E740481C1C}">
                <a14:useLocalDpi xmlns:a14="http://schemas.microsoft.com/office/drawing/2010/main" val="0"/>
              </a:ext>
            </a:extLst>
          </a:blip>
          <a:srcRect/>
          <a:stretch>
            <a:fillRect/>
          </a:stretch>
        </p:blipFill>
        <p:spPr bwMode="auto">
          <a:xfrm>
            <a:off x="8746992" y="132142"/>
            <a:ext cx="742513" cy="8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566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IO室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wrap="square" lIns="91406" tIns="45704" rIns="91406" bIns="45704" rtlCol="0">
        <a:spAutoFit/>
      </a:bodyPr>
      <a:lstStyle>
        <a:defPPr algn="l">
          <a:defRPr kumimoji="1" sz="1800" b="1" dirty="0" smtClean="0">
            <a:solidFill>
              <a:sysClr val="windowText" lastClr="000000"/>
            </a:solidFill>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6682</TotalTime>
  <Words>9836</Words>
  <Application>Microsoft Office PowerPoint</Application>
  <PresentationFormat>A4 210 x 297 mm</PresentationFormat>
  <Paragraphs>1968</Paragraphs>
  <Slides>70</Slides>
  <Notes>69</Notes>
  <HiddenSlides>0</HiddenSlides>
  <MMClips>0</MMClips>
  <ScaleCrop>false</ScaleCrop>
  <HeadingPairs>
    <vt:vector size="8" baseType="variant">
      <vt:variant>
        <vt:lpstr>使用されているフォント</vt:lpstr>
      </vt:variant>
      <vt:variant>
        <vt:i4>18</vt:i4>
      </vt:variant>
      <vt:variant>
        <vt:lpstr>テーマ</vt:lpstr>
      </vt:variant>
      <vt:variant>
        <vt:i4>3</vt:i4>
      </vt:variant>
      <vt:variant>
        <vt:lpstr>埋め込まれた OLE サーバー</vt:lpstr>
      </vt:variant>
      <vt:variant>
        <vt:i4>1</vt:i4>
      </vt:variant>
      <vt:variant>
        <vt:lpstr>スライド タイトル</vt:lpstr>
      </vt:variant>
      <vt:variant>
        <vt:i4>70</vt:i4>
      </vt:variant>
    </vt:vector>
  </HeadingPairs>
  <TitlesOfParts>
    <vt:vector size="92" baseType="lpstr">
      <vt:lpstr>ＤＦ特太ゴシック体</vt:lpstr>
      <vt:lpstr>ＤＦ平成ゴシック体W5</vt:lpstr>
      <vt:lpstr>ＤＨＰ特太ゴシック体</vt:lpstr>
      <vt:lpstr>HGPｺﾞｼｯｸM</vt:lpstr>
      <vt:lpstr>HGP創英角ｺﾞｼｯｸUB</vt:lpstr>
      <vt:lpstr>HGS創英角ｺﾞｼｯｸUB</vt:lpstr>
      <vt:lpstr>HG丸ｺﾞｼｯｸM-PRO</vt:lpstr>
      <vt:lpstr>Meiryo UI</vt:lpstr>
      <vt:lpstr>ＭＳ Ｐゴシック</vt:lpstr>
      <vt:lpstr>ＭＳ Ｐ明朝</vt:lpstr>
      <vt:lpstr>ＭＳ ゴシック</vt:lpstr>
      <vt:lpstr>新細明體</vt:lpstr>
      <vt:lpstr>メイリオ</vt:lpstr>
      <vt:lpstr>Arial</vt:lpstr>
      <vt:lpstr>Calibri</vt:lpstr>
      <vt:lpstr>Century</vt:lpstr>
      <vt:lpstr>Times New Roman</vt:lpstr>
      <vt:lpstr>Wingdings</vt:lpstr>
      <vt:lpstr>1_Office ​​テーマ</vt:lpstr>
      <vt:lpstr>3_Office テーマ</vt:lpstr>
      <vt:lpstr>1_CIO室テンプレート</vt:lpstr>
      <vt:lpstr>文書</vt:lpstr>
      <vt:lpstr>マイナンバー制度の概要と個人番号関係事務の対応 及び民間事業者への周知広報について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税務関係の申告書等に、 　　　　　マイナンバーを記載して提出します。</vt:lpstr>
      <vt:lpstr>税務関係書類の主な変更点は以下のとおりです。</vt:lpstr>
      <vt:lpstr>税務関係書類の主な変更点は以下のとおりです。</vt:lpstr>
      <vt:lpstr>税務関係書類の主な変更点は以下のとおりです。</vt:lpstr>
      <vt:lpstr>税務関係書類へのマイナンバーの記載及びマイナンバー  が記載された申告書等の提出の時期は、以下のとおりです。</vt:lpstr>
      <vt:lpstr>PowerPoint プレゼンテーション</vt:lpstr>
      <vt:lpstr>PowerPoint プレゼンテーション</vt:lpstr>
      <vt:lpstr>　雇用保険関連事務では、 　　　　現時点で以下の様式等の変更を予定しています。</vt:lpstr>
      <vt:lpstr>　健康保険・厚生年金保険関連事務（適用関係）では、 　　　　現時点で以下の様式等の変更を予定しています。　</vt:lpstr>
      <vt:lpstr>　健康保険関連事務（給付関係）では、 　　現時点で以下の申請書等の記載事項の変更 　　　　　　　　　　　　　　　　　を予定しています。</vt:lpstr>
      <vt:lpstr>PowerPoint プレゼンテーション</vt:lpstr>
      <vt:lpstr>　マイナンバーの取扱いを分かりやすく 　　　　解説したガイドラインがあります。</vt:lpstr>
      <vt:lpstr>PowerPoint プレゼンテーション</vt:lpstr>
      <vt:lpstr>　マイナンバーを利用する事務の委託先・ 　　再委託先にも安全管理措置が必要です。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社会保障・税番号制度の概要</vt:lpstr>
      <vt:lpstr>番号法施行令※の概要</vt:lpstr>
      <vt:lpstr>番号法施行規則※の概要</vt:lpstr>
      <vt:lpstr>本人確認の措置（本人）　①</vt:lpstr>
      <vt:lpstr>本人確認の措置（本人）　②</vt:lpstr>
      <vt:lpstr>本人確認の措置（代理人）　①</vt:lpstr>
      <vt:lpstr>本人確認の措置（代理人）　②</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マイナンバー制度の概要と 民間事業者の対応</dc:title>
  <dc:creator>hiruta</dc:creator>
  <cp:lastModifiedBy>hiruta</cp:lastModifiedBy>
  <cp:revision>83</cp:revision>
  <cp:lastPrinted>2015-05-27T14:36:30Z</cp:lastPrinted>
  <dcterms:created xsi:type="dcterms:W3CDTF">2014-04-10T06:08:15Z</dcterms:created>
  <dcterms:modified xsi:type="dcterms:W3CDTF">2015-06-15T02:16:24Z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